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59" r:id="rId5"/>
    <p:sldId id="261" r:id="rId6"/>
    <p:sldId id="263" r:id="rId7"/>
    <p:sldId id="260" r:id="rId8"/>
    <p:sldId id="262" r:id="rId9"/>
    <p:sldId id="265" r:id="rId10"/>
    <p:sldId id="264" r:id="rId11"/>
    <p:sldId id="266" r:id="rId12"/>
    <p:sldId id="271" r:id="rId13"/>
    <p:sldId id="268" r:id="rId14"/>
    <p:sldId id="273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  <a:srgbClr val="0099CC"/>
    <a:srgbClr val="FF0066"/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2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detsad\Desktop\фото фасадов\IMG_20180515_070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08" y="476672"/>
            <a:ext cx="5544616" cy="384467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xtLst/>
        </p:spPr>
      </p:pic>
      <p:sp>
        <p:nvSpPr>
          <p:cNvPr id="2" name="Прямоугольник 1"/>
          <p:cNvSpPr/>
          <p:nvPr/>
        </p:nvSpPr>
        <p:spPr>
          <a:xfrm>
            <a:off x="1763688" y="3044078"/>
            <a:ext cx="6218855" cy="2554545"/>
          </a:xfrm>
          <a:prstGeom prst="rect">
            <a:avLst/>
          </a:prstGeom>
          <a:gradFill>
            <a:gsLst>
              <a:gs pos="53000">
                <a:schemeClr val="accent1">
                  <a:tint val="66000"/>
                  <a:satMod val="160000"/>
                </a:schemeClr>
              </a:gs>
              <a:gs pos="2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Сотрудничество дошкольного отделения и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школы по вопросам преемственности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72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" y="-16520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G:\познавательное\экскурсия по школе\IMG_98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92" y="1673319"/>
            <a:ext cx="3742427" cy="250325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79876" y="2924944"/>
            <a:ext cx="252028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</a:t>
            </a:r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едработник</a:t>
            </a:r>
            <a:endParaRPr lang="ru-RU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219" name="Picture 3" descr="C:\Documents and Settings\Admin\Рабочий стол\Новая папка (4)\15256718857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26540"/>
            <a:ext cx="3048000" cy="2286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87624" y="836712"/>
            <a:ext cx="252028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оенный</a:t>
            </a:r>
            <a:endParaRPr lang="ru-RU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G:\здрав.школа\20180515_1002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10991"/>
            <a:ext cx="3388492" cy="286210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123728" y="4852041"/>
            <a:ext cx="180020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читель</a:t>
            </a:r>
            <a:endParaRPr lang="ru-RU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981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2" y="-1"/>
            <a:ext cx="9144000" cy="685502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Documents and Settings\Admin\Рабочий стол\фото на дополнение\IMG-8025af8589d696087a694d2d81b59f6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672"/>
            <a:ext cx="3092529" cy="231939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Admin\Рабочий стол\фото на дополнение\IMG-7037ec395b8eae4f3bb2d5f58980ff23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667" y="2694443"/>
            <a:ext cx="3429055" cy="257179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G:\здоровье\соревнования с 1 кл\20180118_0931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29" y="2060848"/>
            <a:ext cx="3096344" cy="232225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G:\здоровье\соревнования с 1 кл\20180118_0954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89040"/>
            <a:ext cx="2890408" cy="2167806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18129" y="620688"/>
            <a:ext cx="3785538" cy="120032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Соревнования </a:t>
            </a:r>
          </a:p>
          <a:p>
            <a:pPr algn="ctr"/>
            <a:r>
              <a:rPr lang="ru-RU" sz="2400" b="1" cap="none" spc="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первоклассниками</a:t>
            </a:r>
          </a:p>
          <a:p>
            <a:pPr algn="ctr"/>
            <a:r>
              <a:rPr lang="ru-RU" sz="24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«Связь поколений».</a:t>
            </a:r>
            <a:endParaRPr lang="ru-RU" sz="2400" b="1" cap="none" spc="0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98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" y="-16520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8648" y="5108704"/>
            <a:ext cx="3977691" cy="646331"/>
          </a:xfrm>
          <a:prstGeom prst="rect">
            <a:avLst/>
          </a:prstGeom>
          <a:gradFill flip="none" rotWithShape="1">
            <a:gsLst>
              <a:gs pos="4400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  <a:alpha val="18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Городской проект « Лето-Тюмень», </a:t>
            </a:r>
          </a:p>
          <a:p>
            <a:pPr algn="ctr"/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тематические площадки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detsad\Desktop\фото сад\капитошки\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39" y="550908"/>
            <a:ext cx="2980711" cy="224771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etsad\Desktop\фото сад\IMG_20170630_1608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790" y="3933055"/>
            <a:ext cx="2899481" cy="235129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detsad\Desktop\фото сад\IMG_20170630_1638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78" y="390411"/>
            <a:ext cx="3502670" cy="243042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detsad\Desktop\фото сад\капитошки\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845" y="2600481"/>
            <a:ext cx="2889533" cy="218679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etsad\Desktop\фото сад\капитошки\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499" y="2475453"/>
            <a:ext cx="2527941" cy="231182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9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6"/>
            <a:ext cx="91479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фото для презента\DSC003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53" y="1124744"/>
            <a:ext cx="3797193" cy="2848271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Svetlana\Desktop\использование среды\DSC003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4252"/>
            <a:ext cx="3644037" cy="2538137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Svetlana\Desktop\использование среды\DSC003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9040"/>
            <a:ext cx="3157051" cy="2599237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0072" y="3789040"/>
            <a:ext cx="3168352" cy="1323439"/>
          </a:xfrm>
          <a:prstGeom prst="rect">
            <a:avLst/>
          </a:prstGeom>
          <a:gradFill>
            <a:gsLst>
              <a:gs pos="13000">
                <a:schemeClr val="accent5">
                  <a:lumMod val="60000"/>
                  <a:lumOff val="40000"/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</a:gra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Используются все </a:t>
            </a:r>
            <a:r>
              <a:rPr lang="ru-RU" sz="2000" b="1" cap="none" spc="0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помещения 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школы </a:t>
            </a:r>
            <a:r>
              <a:rPr lang="ru-RU" sz="2000" b="1" cap="none" spc="0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развития и обучения детей</a:t>
            </a:r>
            <a:endParaRPr lang="ru-RU" sz="2000" b="1" cap="none" spc="0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752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6"/>
            <a:ext cx="91479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vetlana\Desktop\семинары педагоги\DSC_02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3826373"/>
            <a:ext cx="2707075" cy="233521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vetlana\Desktop\семинары педагоги\DSC_0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28" y="548680"/>
            <a:ext cx="3178616" cy="245083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vetlana\Desktop\семинары педагоги\DSC003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986" y="332656"/>
            <a:ext cx="3713932" cy="255027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vetlana\Desktop\семинары педагоги\DSC0038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43" y="3854439"/>
            <a:ext cx="4263175" cy="2307146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55385" y="3099264"/>
            <a:ext cx="6233245" cy="461665"/>
          </a:xfrm>
          <a:prstGeom prst="rect">
            <a:avLst/>
          </a:prstGeom>
          <a:gradFill>
            <a:gsLst>
              <a:gs pos="16667">
                <a:schemeClr val="accent6">
                  <a:lumMod val="60000"/>
                  <a:lumOff val="40000"/>
                </a:schemeClr>
              </a:gs>
              <a:gs pos="25000">
                <a:schemeClr val="accent6">
                  <a:lumMod val="60000"/>
                  <a:lumOff val="40000"/>
                </a:schemeClr>
              </a:gs>
              <a:gs pos="91000">
                <a:schemeClr val="accent6">
                  <a:lumMod val="40000"/>
                  <a:lumOff val="60000"/>
                  <a:alpha val="38000"/>
                </a:schemeClr>
              </a:gs>
            </a:gsLst>
            <a:lin ang="5400000" scaled="0"/>
          </a:gra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Методическая работа педагогов ДО и школы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519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фото фасадов\IMG_20180оо15_065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997" y="494611"/>
            <a:ext cx="5160657" cy="3870493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899592" y="908720"/>
            <a:ext cx="6907660" cy="923330"/>
          </a:xfrm>
          <a:prstGeom prst="rect">
            <a:avLst/>
          </a:prstGeom>
          <a:solidFill>
            <a:schemeClr val="tx2">
              <a:lumMod val="20000"/>
              <a:lumOff val="80000"/>
              <a:alpha val="52000"/>
            </a:schemeClr>
          </a:solidFill>
          <a:ln>
            <a:solidFill>
              <a:srgbClr val="0000FF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3861048"/>
            <a:ext cx="6480720" cy="2246769"/>
          </a:xfrm>
          <a:prstGeom prst="rect">
            <a:avLst/>
          </a:prstGeom>
          <a:gradFill flip="none" rotWithShape="1">
            <a:gsLst>
              <a:gs pos="93000">
                <a:schemeClr val="accent1">
                  <a:lumMod val="20000"/>
                  <a:lumOff val="80000"/>
                </a:schemeClr>
              </a:gs>
              <a:gs pos="11000">
                <a:srgbClr val="0000FF">
                  <a:alpha val="35000"/>
                </a:srgbClr>
              </a:gs>
            </a:gsLst>
            <a:lin ang="16200000" scaled="1"/>
            <a:tileRect/>
          </a:gradFill>
          <a:ln>
            <a:solidFill>
              <a:srgbClr val="0000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«Быть готовым к школе – не значит уметь писать, читать и считать.</a:t>
            </a:r>
          </a:p>
          <a:p>
            <a:pPr algn="ctr"/>
            <a:r>
              <a:rPr lang="ru-RU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Быть готовым к школе – значит быть готовым всему этому научиться».</a:t>
            </a:r>
          </a:p>
          <a:p>
            <a:pPr algn="ctr"/>
            <a:r>
              <a:rPr lang="ru-RU" sz="28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         </a:t>
            </a:r>
            <a:r>
              <a:rPr lang="ru-RU" sz="28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Л.А. </a:t>
            </a:r>
            <a:r>
              <a:rPr lang="ru-RU" sz="2800" b="1" cap="none" spc="0" dirty="0" err="1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Венгер</a:t>
            </a:r>
            <a:endParaRPr lang="ru-RU" sz="28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104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479052"/>
              </p:ext>
            </p:extLst>
          </p:nvPr>
        </p:nvGraphicFramePr>
        <p:xfrm>
          <a:off x="3563887" y="630392"/>
          <a:ext cx="4532053" cy="57504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9368"/>
                <a:gridCol w="926142"/>
                <a:gridCol w="636671"/>
                <a:gridCol w="1408593"/>
                <a:gridCol w="1311279"/>
              </a:tblGrid>
              <a:tr h="111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№ п\п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Форма работы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Срок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Содержание работы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Ответственные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4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Круглый стол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сентябрь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Обсуждение плана работы по преемственности ДО и школы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Ст.воспитатель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b="1" dirty="0" smtClean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b="1" dirty="0" err="1" smtClean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</a:t>
                      </a:r>
                      <a:r>
                        <a:rPr lang="ru-RU" sz="600" b="1" dirty="0" smtClean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М.А., руководитель МО начальных классов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Лобакова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А.Н.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4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Праздник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сентябрь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Посещение торжественной линейки в школе детьми подготовительной группы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Воспитатель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Кукушкина С.А.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454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Спартакиада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октябрь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«Связь поколений» спортивные соревнования между дошкольниками и первоклассниками.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Учитель физкультуры Алексеева Н.В.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 воспитатель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М.А.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22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Праздник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октябрь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«День рождения Маленькой страны»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Воспитатель Кукушкина С.А.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4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Экскурсия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октябрь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«Занимательное путешествие по школе»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 воспитатель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М.А.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Варзина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Н.В.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4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Праздник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октябрь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«Осенняя ярмарка»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 воспитатель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М.А.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Варзина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Н.В.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454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Акция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октябрь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«Навстречу друг другу»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Ст.воспитатель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АзановаМ.А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Воспитатель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Кукушкина С.А.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учителя начальных классов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4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Круглый стол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ноябрь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«Преемственность дошкольного и начального образования».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Ст.воспитатель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b="1" dirty="0" smtClean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b="1" dirty="0" err="1" smtClean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АзановаМ.А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Руководитель МО начальных классов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Лобакова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А.Н.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4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Акция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декабрь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Совместное оформление зала к новогодним праздникам.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 воспитатель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М.А.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Варзина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Н.В.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454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Родительское собрание в подготовительной группе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январь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«Ваш ребенок идет в школу».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Ст.воспитатель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600" b="1" dirty="0" smtClean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b="1" dirty="0" err="1" smtClean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АзановаМ.А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Воспитатель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Кукушкина С.А.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учитель начальных классов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22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Экскурсия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февраль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Посещение школьного музея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Воспитатели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22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Экскурсия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март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Посещение школьной библиотеки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Библиотекарь школы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Воспитатели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56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День открытых дверей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апрель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«Первый раз в первый класс!»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Ст.воспитатель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АзановаМ.А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Воспитатель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Кукушкина С.А.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учитель начальных классов Лебедева Е.В.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34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Праздник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апрель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«Весенняя ярмарка»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 воспитатель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М.А.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Варзина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Н.В.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6681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Заседание МО начальных классов 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май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«Планирование учебно-воспитательной  работы на 2018-19 учебный год. Подведение итогов работы по преемственности дошкольного отделения и начальной школы».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Руководитель МО начальных классов </a:t>
                      </a: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Лобакова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А.Н.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Ст. воспитатель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b="1" dirty="0" err="1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Азанова</a:t>
                      </a:r>
                      <a:r>
                        <a:rPr lang="ru-RU" sz="600" b="1" dirty="0">
                          <a:effectLst/>
                          <a:latin typeface="Century Gothic" pitchFamily="34" charset="0"/>
                          <a:ea typeface="Times New Roman"/>
                          <a:cs typeface="Times New Roman"/>
                        </a:rPr>
                        <a:t> М.А..</a:t>
                      </a:r>
                    </a:p>
                  </a:txBody>
                  <a:tcPr marL="36305" marR="363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53000">
                          <a:schemeClr val="tx2">
                            <a:lumMod val="40000"/>
                            <a:lumOff val="60000"/>
                          </a:schemeClr>
                        </a:gs>
                        <a:gs pos="20000">
                          <a:schemeClr val="accent1">
                            <a:tint val="44500"/>
                            <a:satMod val="160000"/>
                            <a:alpha val="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1026" name="Picture 2" descr="G:\фото фасадов\IMG_20y180515_0659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35" y="509754"/>
            <a:ext cx="1991571" cy="237919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0638" y="2888947"/>
            <a:ext cx="2520280" cy="1754326"/>
          </a:xfrm>
          <a:prstGeom prst="rect">
            <a:avLst/>
          </a:prstGeom>
          <a:gradFill>
            <a:gsLst>
              <a:gs pos="0">
                <a:schemeClr val="tx2">
                  <a:lumMod val="41000"/>
                  <a:lumOff val="59000"/>
                </a:schemeClr>
              </a:gs>
              <a:gs pos="80000">
                <a:schemeClr val="accent1">
                  <a:tint val="44500"/>
                  <a:satMod val="160000"/>
                  <a:alpha val="0"/>
                </a:schemeClr>
              </a:gs>
            </a:gsLst>
            <a:lin ang="5400000" scaled="0"/>
          </a:grad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План работы дошкольного отделения и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МАОУ СОШ №38 г. Тюмени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на 2017 – 2018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уч.год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95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81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548680"/>
            <a:ext cx="6840760" cy="923330"/>
          </a:xfrm>
          <a:prstGeom prst="rect">
            <a:avLst/>
          </a:prstGeom>
          <a:gradFill flip="none" rotWithShape="1">
            <a:gsLst>
              <a:gs pos="55000">
                <a:schemeClr val="tx2">
                  <a:lumMod val="60000"/>
                  <a:lumOff val="40000"/>
                  <a:alpha val="0"/>
                </a:schemeClr>
              </a:gs>
              <a:gs pos="10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28575">
            <a:solidFill>
              <a:srgbClr val="6600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FF"/>
                </a:solidFill>
                <a:effectLst/>
              </a:rPr>
              <a:t>Ключевым моментом в реализации 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FF"/>
                </a:solidFill>
                <a:effectLst/>
              </a:rPr>
              <a:t>преемственности является определение </a:t>
            </a:r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FF"/>
                </a:solidFill>
                <a:effectLst/>
              </a:rPr>
              <a:t>готовности ребенка к 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FF"/>
                </a:solidFill>
                <a:effectLst/>
              </a:rPr>
              <a:t>обучению</a:t>
            </a:r>
          </a:p>
          <a:p>
            <a:pPr algn="ctr"/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FF"/>
                </a:solidFill>
                <a:effectLst/>
              </a:rPr>
              <a:t> в школе .</a:t>
            </a:r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6600FF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10898" y="4581127"/>
            <a:ext cx="3095041" cy="1323439"/>
          </a:xfrm>
          <a:prstGeom prst="rect">
            <a:avLst/>
          </a:prstGeom>
          <a:gradFill>
            <a:gsLst>
              <a:gs pos="41271">
                <a:srgbClr val="D7E3F2"/>
              </a:gs>
              <a:gs pos="83000">
                <a:schemeClr val="tx2">
                  <a:lumMod val="20000"/>
                  <a:lumOff val="80000"/>
                </a:schemeClr>
              </a:gs>
              <a:gs pos="79000">
                <a:schemeClr val="accent1">
                  <a:lumMod val="20000"/>
                  <a:lumOff val="80000"/>
                </a:schemeClr>
              </a:gs>
              <a:gs pos="7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</a:gradFill>
          <a:ln w="28575">
            <a:solidFill>
              <a:srgbClr val="0000FF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</a:rPr>
              <a:t>В нашем ДО совместно со школой, действует дополнительная услуга «Здравствуй, школа!»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4098" name="Picture 2" descr="C:\Documents and Settings\Admin\Рабочий стол\фото на дополнение\IMG-383769a58db7ff34cda8ce33a05041f6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6130"/>
            <a:ext cx="2304256" cy="4048450"/>
          </a:xfrm>
          <a:prstGeom prst="rect">
            <a:avLst/>
          </a:prstGeom>
          <a:noFill/>
          <a:ln w="28575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здрав.школа\20180515_1001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6130"/>
            <a:ext cx="4139629" cy="2757200"/>
          </a:xfrm>
          <a:prstGeom prst="rect">
            <a:avLst/>
          </a:prstGeom>
          <a:noFill/>
          <a:ln w="28575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45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Svetlana\Desktop\фото мини футбол\20180518_121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16" y="4077072"/>
            <a:ext cx="4428183" cy="2354151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vetlana\Desktop\фото мини футбол\20180518_1218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36712"/>
            <a:ext cx="4230336" cy="239876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vetlana\Desktop\фото мини футбол\20180518_122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880320" cy="1920213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vetlana\Desktop\фото мини футбол\20180518_1222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53826"/>
            <a:ext cx="1584175" cy="305462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Svetlana\Desktop\фото мини футбол\20180518_1217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683" y="2283554"/>
            <a:ext cx="2660586" cy="223605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545734"/>
            <a:ext cx="4053032" cy="707886"/>
          </a:xfrm>
          <a:prstGeom prst="rect">
            <a:avLst/>
          </a:prstGeom>
          <a:gradFill>
            <a:gsLst>
              <a:gs pos="67927">
                <a:schemeClr val="accent4">
                  <a:lumMod val="60000"/>
                  <a:lumOff val="40000"/>
                </a:schemeClr>
              </a:gs>
              <a:gs pos="9000">
                <a:srgbClr val="9BBBE5"/>
              </a:gs>
              <a:gs pos="35000">
                <a:schemeClr val="accent4">
                  <a:lumMod val="60000"/>
                  <a:lumOff val="40000"/>
                </a:schemeClr>
              </a:gs>
              <a:gs pos="96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«Мини футбол» с учителем физкультуры.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138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27" y="-3612"/>
            <a:ext cx="9144000" cy="6855023"/>
          </a:xfrm>
          <a:prstGeom prst="rect">
            <a:avLst/>
          </a:prstGeom>
          <a:noFill/>
          <a:ln>
            <a:solidFill>
              <a:srgbClr val="66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460285"/>
            <a:ext cx="5695095" cy="646331"/>
          </a:xfrm>
          <a:prstGeom prst="rect">
            <a:avLst/>
          </a:prstGeom>
          <a:solidFill>
            <a:schemeClr val="accent4">
              <a:lumMod val="40000"/>
              <a:lumOff val="60000"/>
              <a:alpha val="52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своей работе мы используем разнообразные формы осуществления преемственности: </a:t>
            </a:r>
            <a:endParaRPr lang="ru-RU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5496" y="3217475"/>
            <a:ext cx="2281715" cy="40011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65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93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9050">
            <a:solidFill>
              <a:srgbClr val="6600FF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FF"/>
                </a:solidFill>
              </a:rPr>
              <a:t>Экскурсии в школу</a:t>
            </a:r>
            <a:endParaRPr lang="ru-RU" sz="2000" b="1" dirty="0">
              <a:solidFill>
                <a:srgbClr val="6600FF"/>
              </a:solidFill>
            </a:endParaRPr>
          </a:p>
        </p:txBody>
      </p:sp>
      <p:pic>
        <p:nvPicPr>
          <p:cNvPr id="6" name="Picture 4" descr="G:\познавательное\экскурсия по школе\IMG_9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73207"/>
            <a:ext cx="2648181" cy="2545956"/>
          </a:xfrm>
          <a:prstGeom prst="rect">
            <a:avLst/>
          </a:prstGeom>
          <a:noFill/>
          <a:ln w="19050">
            <a:solidFill>
              <a:srgbClr val="66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познавательное\экскурсия по школе\IMG_97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657" y="4005064"/>
            <a:ext cx="2741621" cy="1854625"/>
          </a:xfrm>
          <a:prstGeom prst="rect">
            <a:avLst/>
          </a:prstGeom>
          <a:noFill/>
          <a:ln w="19050">
            <a:solidFill>
              <a:srgbClr val="66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Documents and Settings\Admin\Рабочий стол\фото на дополнение\IMG_20180503_1549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505" y="1159593"/>
            <a:ext cx="1625135" cy="2401575"/>
          </a:xfrm>
          <a:prstGeom prst="rect">
            <a:avLst/>
          </a:prstGeom>
          <a:noFill/>
          <a:ln w="19050">
            <a:solidFill>
              <a:srgbClr val="66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Admin\Рабочий стол\фото на дополнение\IMG_20180503_1554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04" y="1229961"/>
            <a:ext cx="2483574" cy="1862681"/>
          </a:xfrm>
          <a:prstGeom prst="rect">
            <a:avLst/>
          </a:prstGeom>
          <a:noFill/>
          <a:ln w="19050">
            <a:solidFill>
              <a:srgbClr val="66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Admin\Рабочий стол\фото на дополнение\IMG_20180510_0841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060" y="3788042"/>
            <a:ext cx="1777835" cy="2497410"/>
          </a:xfrm>
          <a:prstGeom prst="rect">
            <a:avLst/>
          </a:prstGeom>
          <a:noFill/>
          <a:ln w="19050">
            <a:solidFill>
              <a:srgbClr val="66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4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603212"/>
            <a:ext cx="4053032" cy="40011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65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bg2">
                <a:lumMod val="1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</a:rPr>
              <a:t>Посещение школьного музея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7170" name="Picture 2" descr="C:\Documents and Settings\Admin\Рабочий стол\Новая папка (4)\15253463465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2808312" cy="2106234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Admin\Рабочий стол\Новая папка (4)\15253455271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713" y="601597"/>
            <a:ext cx="2753863" cy="2301736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Admin\Рабочий стол\Новая папка (4)\15253452647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644" y="3684331"/>
            <a:ext cx="3048000" cy="228600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Admin\Рабочий стол\Новая папка (4)\152534636166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03331"/>
            <a:ext cx="2286000" cy="304800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88840"/>
            <a:ext cx="22860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21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87352" y="5085183"/>
            <a:ext cx="2249114" cy="923330"/>
          </a:xfrm>
          <a:prstGeom prst="rect">
            <a:avLst/>
          </a:prstGeom>
          <a:gradFill>
            <a:gsLst>
              <a:gs pos="99000">
                <a:srgbClr val="0000FF"/>
              </a:gs>
              <a:gs pos="98000">
                <a:srgbClr val="0000FF">
                  <a:alpha val="48000"/>
                </a:srgbClr>
              </a:gs>
              <a:gs pos="0">
                <a:schemeClr val="accent1">
                  <a:tint val="44500"/>
                  <a:satMod val="160000"/>
                  <a:alpha val="0"/>
                </a:schemeClr>
              </a:gs>
            </a:gsLst>
            <a:lin ang="5400000" scaled="0"/>
          </a:gradFill>
          <a:ln>
            <a:solidFill>
              <a:srgbClr val="0000FF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cap="none" spc="0" dirty="0" smtClean="0">
                <a:ln/>
                <a:solidFill>
                  <a:srgbClr val="0000FF"/>
                </a:solidFill>
                <a:effectLst/>
              </a:rPr>
              <a:t>Показать привлекательность профессий.</a:t>
            </a:r>
            <a:endParaRPr lang="ru-RU" b="1" cap="none" spc="0" dirty="0">
              <a:ln/>
              <a:solidFill>
                <a:srgbClr val="0000FF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581779"/>
            <a:ext cx="3313539" cy="830997"/>
          </a:xfrm>
          <a:prstGeom prst="rect">
            <a:avLst/>
          </a:prstGeom>
          <a:gradFill flip="none" rotWithShape="1">
            <a:gsLst>
              <a:gs pos="4000">
                <a:schemeClr val="tx2">
                  <a:lumMod val="60000"/>
                  <a:lumOff val="40000"/>
                </a:schemeClr>
              </a:gs>
              <a:gs pos="32000">
                <a:schemeClr val="accent1">
                  <a:tint val="44500"/>
                  <a:satMod val="160000"/>
                  <a:lumMod val="57000"/>
                  <a:alpha val="0"/>
                </a:schemeClr>
              </a:gs>
            </a:gsLst>
            <a:lin ang="16200000" scaled="1"/>
            <a:tileRect/>
          </a:gradFill>
          <a:ln>
            <a:solidFill>
              <a:srgbClr val="0000FF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/>
                <a:solidFill>
                  <a:srgbClr val="0000FF"/>
                </a:solidFill>
              </a:rPr>
              <a:t>Ребенку </a:t>
            </a:r>
            <a:r>
              <a:rPr lang="ru-RU" sz="1600" b="1" dirty="0">
                <a:ln/>
                <a:solidFill>
                  <a:srgbClr val="0000FF"/>
                </a:solidFill>
              </a:rPr>
              <a:t>– </a:t>
            </a:r>
            <a:r>
              <a:rPr lang="ru-RU" sz="1600" b="1" dirty="0" smtClean="0">
                <a:ln/>
                <a:solidFill>
                  <a:srgbClr val="0000FF"/>
                </a:solidFill>
              </a:rPr>
              <a:t>необходима положительная </a:t>
            </a:r>
            <a:r>
              <a:rPr lang="ru-RU" sz="1600" b="1" dirty="0">
                <a:ln/>
                <a:solidFill>
                  <a:srgbClr val="0000FF"/>
                </a:solidFill>
              </a:rPr>
              <a:t>мотивация к </a:t>
            </a:r>
            <a:r>
              <a:rPr lang="ru-RU" sz="1600" b="1" dirty="0" smtClean="0">
                <a:ln/>
                <a:solidFill>
                  <a:srgbClr val="0000FF"/>
                </a:solidFill>
              </a:rPr>
              <a:t>обучению. </a:t>
            </a:r>
            <a:endParaRPr lang="ru-RU" sz="1600" b="1" cap="none" spc="0" dirty="0">
              <a:ln/>
              <a:solidFill>
                <a:srgbClr val="0000FF"/>
              </a:solidFill>
              <a:effectLst/>
            </a:endParaRPr>
          </a:p>
        </p:txBody>
      </p:sp>
      <p:pic>
        <p:nvPicPr>
          <p:cNvPr id="3074" name="Picture 2" descr="C:\Documents and Settings\Admin\Рабочий стол\фото на дополнение\IMG-06dfb4f7b9a4eb40facb9d7ea4618e12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98340"/>
            <a:ext cx="3491807" cy="217368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dmin\Рабочий стол\Новая папка (6)\IMG-9e7c9364749251815d0cdb4c9700d649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70045"/>
            <a:ext cx="1946935" cy="294361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Admin\Рабочий стол\Новая папка (6)\IMG-6e30133b68a74c0903bcec5d9cd28767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982" y="491535"/>
            <a:ext cx="3166122" cy="2136807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Admin\Рабочий стол\Новая папка (6)\IMG-9360cb60cd09e4905face94f1601b785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410" y="1484784"/>
            <a:ext cx="1948785" cy="2287116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83637" y="2780928"/>
            <a:ext cx="3443607" cy="1077218"/>
          </a:xfrm>
          <a:prstGeom prst="rect">
            <a:avLst/>
          </a:prstGeom>
          <a:gradFill>
            <a:gsLst>
              <a:gs pos="0">
                <a:srgbClr val="0000FF"/>
              </a:gs>
              <a:gs pos="0">
                <a:srgbClr val="0000FF">
                  <a:alpha val="48000"/>
                </a:srgbClr>
              </a:gs>
              <a:gs pos="100000">
                <a:schemeClr val="accent1">
                  <a:tint val="44500"/>
                  <a:satMod val="160000"/>
                  <a:alpha val="0"/>
                </a:schemeClr>
              </a:gs>
            </a:gsLst>
            <a:lin ang="5400000" scaled="0"/>
          </a:gradFill>
          <a:ln>
            <a:solidFill>
              <a:srgbClr val="0000FF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600" b="1" dirty="0" smtClean="0">
                <a:ln/>
                <a:solidFill>
                  <a:srgbClr val="0000FF"/>
                </a:solidFill>
              </a:rPr>
              <a:t>Педагоги стараются сформировать  </a:t>
            </a:r>
            <a:r>
              <a:rPr lang="ru-RU" sz="1600" b="1" dirty="0">
                <a:ln/>
                <a:solidFill>
                  <a:srgbClr val="0000FF"/>
                </a:solidFill>
              </a:rPr>
              <a:t>элементарные  </a:t>
            </a:r>
            <a:r>
              <a:rPr lang="ru-RU" sz="1600" b="1" dirty="0" smtClean="0">
                <a:ln/>
                <a:solidFill>
                  <a:srgbClr val="0000FF"/>
                </a:solidFill>
              </a:rPr>
              <a:t>понятия об окружающем мире, например, профессиях.  </a:t>
            </a:r>
            <a:endParaRPr lang="ru-RU" sz="1600" b="1" cap="none" spc="0" dirty="0">
              <a:ln/>
              <a:solidFill>
                <a:srgbClr val="00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4746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2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4088" y="332656"/>
            <a:ext cx="3024336" cy="46166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Изучаем профессии 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76727"/>
            <a:ext cx="3041650" cy="212725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 descr="D:\познавательное\экскурсия по школе\IMG_98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677" y="4005064"/>
            <a:ext cx="2952327" cy="219165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detsad\Desktop\фото сад\капитошки\IMG_20170208_1536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2" y="918192"/>
            <a:ext cx="3024336" cy="2394267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Documents and Settings\Admin\Рабочий стол\работа с родителями\DSC_14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042" y="3460339"/>
            <a:ext cx="1872208" cy="2751457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508104" y="3501008"/>
            <a:ext cx="2520280" cy="3693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</a:t>
            </a:r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иблиотекарь</a:t>
            </a:r>
            <a:endParaRPr lang="ru-RU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15616" y="2943127"/>
            <a:ext cx="2520280" cy="3693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</a:t>
            </a:r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овар</a:t>
            </a:r>
            <a:endParaRPr lang="ru-RU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720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макеты\232313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42463" y="409847"/>
            <a:ext cx="4699233" cy="369332"/>
          </a:xfrm>
          <a:prstGeom prst="rect">
            <a:avLst/>
          </a:prstGeom>
          <a:gradFill>
            <a:gsLst>
              <a:gs pos="41000">
                <a:schemeClr val="tx2">
                  <a:lumMod val="40000"/>
                  <a:lumOff val="60000"/>
                  <a:alpha val="32000"/>
                </a:schemeClr>
              </a:gs>
              <a:gs pos="0">
                <a:schemeClr val="tx2">
                  <a:lumMod val="40000"/>
                  <a:lumOff val="60000"/>
                </a:schemeClr>
              </a:gs>
            </a:gsLst>
            <a:lin ang="5400000" scaled="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</a:rPr>
              <a:t>Столяр – плотник, краснодеревщик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pic>
        <p:nvPicPr>
          <p:cNvPr id="8194" name="Picture 2" descr="C:\Documents and Settings\Admin\Рабочий стол\фото на дополнение\IMG_20180510_0835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870" y="1123162"/>
            <a:ext cx="2818996" cy="2186184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Documents and Settings\Admin\Рабочий стол\фото на дополнение\IMG_20180510_0837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3813"/>
            <a:ext cx="2353324" cy="2465722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Documents and Settings\Admin\Рабочий стол\фото на дополнение\IMG_20180510_0839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03" y="3237790"/>
            <a:ext cx="2887036" cy="2259258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Documents and Settings\Admin\Рабочий стол\фото на дополнение\IMG_20180510_0845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89" y="4270597"/>
            <a:ext cx="2520280" cy="2023421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Documents and Settings\Admin\Рабочий стол\фото на дополнение\IMG_20180510_0847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77" y="1196752"/>
            <a:ext cx="2446234" cy="2772399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Documents and Settings\Admin\Рабочий стол\фото на дополнение\IMG_20180510_0835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52833"/>
            <a:ext cx="2839705" cy="2012492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60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492</Words>
  <Application>Microsoft Office PowerPoint</Application>
  <PresentationFormat>Экран (4:3)</PresentationFormat>
  <Paragraphs>140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Svetlana</cp:lastModifiedBy>
  <cp:revision>51</cp:revision>
  <dcterms:modified xsi:type="dcterms:W3CDTF">2018-05-18T11:20:23Z</dcterms:modified>
</cp:coreProperties>
</file>