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2"/>
  </p:notesMasterIdLst>
  <p:sldIdLst>
    <p:sldId id="257" r:id="rId2"/>
    <p:sldId id="264" r:id="rId3"/>
    <p:sldId id="266" r:id="rId4"/>
    <p:sldId id="268" r:id="rId5"/>
    <p:sldId id="265" r:id="rId6"/>
    <p:sldId id="259" r:id="rId7"/>
    <p:sldId id="261" r:id="rId8"/>
    <p:sldId id="267" r:id="rId9"/>
    <p:sldId id="263" r:id="rId10"/>
    <p:sldId id="262" r:id="rId11"/>
  </p:sldIdLst>
  <p:sldSz cx="7561263" cy="1062196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25" autoAdjust="0"/>
    <p:restoredTop sz="95752" autoAdjust="0"/>
  </p:normalViewPr>
  <p:slideViewPr>
    <p:cSldViewPr>
      <p:cViewPr varScale="1">
        <p:scale>
          <a:sx n="48" d="100"/>
          <a:sy n="48" d="100"/>
        </p:scale>
        <p:origin x="-1248" y="-86"/>
      </p:cViewPr>
      <p:guideLst>
        <p:guide orient="horz" pos="3346"/>
        <p:guide pos="2382"/>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C04104-9820-4C86-B464-DA1BA382E2CC}" type="datetimeFigureOut">
              <a:rPr lang="ru-RU" smtClean="0"/>
              <a:pPr/>
              <a:t>07.12.2020</a:t>
            </a:fld>
            <a:endParaRPr lang="ru-RU"/>
          </a:p>
        </p:txBody>
      </p:sp>
      <p:sp>
        <p:nvSpPr>
          <p:cNvPr id="4" name="Образ слайда 3"/>
          <p:cNvSpPr>
            <a:spLocks noGrp="1" noRot="1" noChangeAspect="1"/>
          </p:cNvSpPr>
          <p:nvPr>
            <p:ph type="sldImg" idx="2"/>
          </p:nvPr>
        </p:nvSpPr>
        <p:spPr>
          <a:xfrm>
            <a:off x="2208213" y="685800"/>
            <a:ext cx="2441575"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5D8C98-A4D8-4DCE-A216-30AEBE1BF72D}" type="slidenum">
              <a:rPr lang="ru-RU" smtClean="0"/>
              <a:pPr/>
              <a:t>‹#›</a:t>
            </a:fld>
            <a:endParaRPr lang="ru-RU"/>
          </a:p>
        </p:txBody>
      </p:sp>
    </p:spTree>
    <p:extLst>
      <p:ext uri="{BB962C8B-B14F-4D97-AF65-F5344CB8AC3E}">
        <p14:creationId xmlns:p14="http://schemas.microsoft.com/office/powerpoint/2010/main" val="1171373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67095" y="3299696"/>
            <a:ext cx="6427074" cy="2276837"/>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134190" y="6019112"/>
            <a:ext cx="5292884" cy="271450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111436" y="567982"/>
            <a:ext cx="1275964" cy="1208248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83549" y="567982"/>
            <a:ext cx="3701869" cy="1208248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288" y="6825595"/>
            <a:ext cx="6427074" cy="210964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97288" y="4502044"/>
            <a:ext cx="6427074" cy="232355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83549" y="3304612"/>
            <a:ext cx="2488916" cy="934585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898486" y="3304612"/>
            <a:ext cx="2488916" cy="934585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3" y="425372"/>
            <a:ext cx="6805137" cy="1770327"/>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78064" y="2377649"/>
            <a:ext cx="3340871" cy="99089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78064" y="3368540"/>
            <a:ext cx="3340871" cy="611992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841019" y="2377649"/>
            <a:ext cx="3342183" cy="99089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841019" y="3368540"/>
            <a:ext cx="3342183" cy="611992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5" y="422913"/>
            <a:ext cx="2487604" cy="1799833"/>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956245" y="422912"/>
            <a:ext cx="4226957" cy="906555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78065" y="2222745"/>
            <a:ext cx="2487604" cy="72657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2060" y="7435375"/>
            <a:ext cx="4536758" cy="87778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482060" y="949092"/>
            <a:ext cx="4536758" cy="637317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482060" y="8313163"/>
            <a:ext cx="4536758" cy="124660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3" y="425372"/>
            <a:ext cx="6805137" cy="1770327"/>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78063" y="2478460"/>
            <a:ext cx="6805137" cy="701000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78063" y="9844988"/>
            <a:ext cx="1764295" cy="565521"/>
          </a:xfrm>
          <a:prstGeom prst="rect">
            <a:avLst/>
          </a:prstGeom>
        </p:spPr>
        <p:txBody>
          <a:bodyPr vert="horz" lIns="91440" tIns="45720" rIns="91440" bIns="45720" rtlCol="0" anchor="ctr"/>
          <a:lstStyle>
            <a:lvl1pPr algn="l">
              <a:defRPr sz="1200">
                <a:solidFill>
                  <a:schemeClr val="tx1">
                    <a:tint val="75000"/>
                  </a:schemeClr>
                </a:solidFill>
              </a:defRPr>
            </a:lvl1pPr>
          </a:lstStyle>
          <a:p>
            <a:fld id="{869C7E29-C26F-41FC-9283-4B43B3471F8B}" type="datetimeFigureOut">
              <a:rPr lang="ru-RU" smtClean="0"/>
              <a:pPr/>
              <a:t>07.12.2020</a:t>
            </a:fld>
            <a:endParaRPr lang="ru-RU"/>
          </a:p>
        </p:txBody>
      </p:sp>
      <p:sp>
        <p:nvSpPr>
          <p:cNvPr id="5" name="Нижний колонтитул 4"/>
          <p:cNvSpPr>
            <a:spLocks noGrp="1"/>
          </p:cNvSpPr>
          <p:nvPr>
            <p:ph type="ftr" sz="quarter" idx="3"/>
          </p:nvPr>
        </p:nvSpPr>
        <p:spPr>
          <a:xfrm>
            <a:off x="2583432" y="9844988"/>
            <a:ext cx="2394400" cy="56552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5418905" y="9844988"/>
            <a:ext cx="1764295" cy="565521"/>
          </a:xfrm>
          <a:prstGeom prst="rect">
            <a:avLst/>
          </a:prstGeom>
        </p:spPr>
        <p:txBody>
          <a:bodyPr vert="horz" lIns="91440" tIns="45720" rIns="91440" bIns="45720" rtlCol="0" anchor="ctr"/>
          <a:lstStyle>
            <a:lvl1pPr algn="r">
              <a:defRPr sz="1200">
                <a:solidFill>
                  <a:schemeClr val="tx1">
                    <a:tint val="75000"/>
                  </a:schemeClr>
                </a:solidFill>
              </a:defRPr>
            </a:lvl1pPr>
          </a:lstStyle>
          <a:p>
            <a:fld id="{EF5E6B37-D00B-4E39-AE26-CD8749E8263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6.png"/><Relationship Id="rId7" Type="http://schemas.openxmlformats.org/officeDocument/2006/relationships/image" Target="../media/image59.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8.jpeg"/><Relationship Id="rId11" Type="http://schemas.openxmlformats.org/officeDocument/2006/relationships/image" Target="../media/image63.jpeg"/><Relationship Id="rId5" Type="http://schemas.openxmlformats.org/officeDocument/2006/relationships/image" Target="../media/image57.jpeg"/><Relationship Id="rId10" Type="http://schemas.openxmlformats.org/officeDocument/2006/relationships/image" Target="../media/image62.jpeg"/><Relationship Id="rId4" Type="http://schemas.openxmlformats.org/officeDocument/2006/relationships/image" Target="../media/image16.jpeg"/><Relationship Id="rId9" Type="http://schemas.openxmlformats.org/officeDocument/2006/relationships/image" Target="../media/image61.jpeg"/></Relationships>
</file>

<file path=ppt/slides/_rels/slide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 Id="rId9" Type="http://schemas.openxmlformats.org/officeDocument/2006/relationships/image" Target="../media/image16.jpeg"/></Relationships>
</file>

<file path=ppt/slides/_rels/slide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7.jpeg"/><Relationship Id="rId7"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5.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16.jpeg"/><Relationship Id="rId7" Type="http://schemas.openxmlformats.org/officeDocument/2006/relationships/image" Target="../media/image29.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31.jpeg"/></Relationships>
</file>

<file path=ppt/slides/_rels/slide6.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png"/><Relationship Id="rId7" Type="http://schemas.openxmlformats.org/officeDocument/2006/relationships/image" Target="../media/image3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 Id="rId9" Type="http://schemas.openxmlformats.org/officeDocument/2006/relationships/image" Target="../media/image16.jpeg"/></Relationships>
</file>

<file path=ppt/slides/_rels/slide7.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8.png"/><Relationship Id="rId7"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 Id="rId9" Type="http://schemas.openxmlformats.org/officeDocument/2006/relationships/image" Target="../media/image43.jpeg"/></Relationships>
</file>

<file path=ppt/slides/_rels/slide8.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png"/><Relationship Id="rId9" Type="http://schemas.openxmlformats.org/officeDocument/2006/relationships/image" Target="../media/image50.jpeg"/></Relationships>
</file>

<file path=ppt/slides/_rels/slide9.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468263" y="208528"/>
            <a:ext cx="6885016" cy="10204909"/>
          </a:xfrm>
          <a:prstGeom prst="rect">
            <a:avLst/>
          </a:prstGeom>
          <a:solidFill>
            <a:schemeClr val="lt1"/>
          </a:solidFill>
        </p:spPr>
        <p:style>
          <a:lnRef idx="2">
            <a:schemeClr val="accent5"/>
          </a:lnRef>
          <a:fillRef idx="1">
            <a:schemeClr val="lt1"/>
          </a:fillRef>
          <a:effectRef idx="0">
            <a:schemeClr val="accent5"/>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44327" y="918493"/>
            <a:ext cx="5557451" cy="0"/>
          </a:xfrm>
          <a:prstGeom prst="line">
            <a:avLst/>
          </a:prstGeom>
        </p:spPr>
        <p:style>
          <a:lnRef idx="1">
            <a:schemeClr val="accent5"/>
          </a:lnRef>
          <a:fillRef idx="0">
            <a:schemeClr val="accent5"/>
          </a:fillRef>
          <a:effectRef idx="0">
            <a:schemeClr val="accent5"/>
          </a:effectRef>
          <a:fontRef idx="minor">
            <a:schemeClr val="tx1"/>
          </a:fontRef>
        </p:style>
      </p:cxnSp>
      <p:sp>
        <p:nvSpPr>
          <p:cNvPr id="9" name="Прямоугольник 8"/>
          <p:cNvSpPr/>
          <p:nvPr/>
        </p:nvSpPr>
        <p:spPr>
          <a:xfrm>
            <a:off x="3924647" y="1062509"/>
            <a:ext cx="2858118" cy="920115"/>
          </a:xfrm>
          <a:prstGeom prst="rect">
            <a:avLst/>
          </a:prstGeom>
          <a:ln>
            <a:solidFill>
              <a:schemeClr val="bg1"/>
            </a:solidFill>
          </a:ln>
        </p:spPr>
        <p:style>
          <a:lnRef idx="2">
            <a:schemeClr val="accent5"/>
          </a:lnRef>
          <a:fillRef idx="1">
            <a:schemeClr val="lt1"/>
          </a:fillRef>
          <a:effectRef idx="0">
            <a:schemeClr val="accent5"/>
          </a:effectRef>
          <a:fontRef idx="minor">
            <a:schemeClr val="dk1"/>
          </a:fontRef>
        </p:style>
        <p:txBody>
          <a:bodyPr rtlCol="0" anchor="ctr"/>
          <a:lstStyle/>
          <a:p>
            <a:r>
              <a:rPr lang="ru-RU" sz="1400" dirty="0" smtClean="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rPr>
              <a:t>ШКОЛЬНЫЙ</a:t>
            </a:r>
          </a:p>
          <a:p>
            <a:r>
              <a:rPr lang="ru-RU" sz="1400" dirty="0" smtClean="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rPr>
              <a:t>ИНФОРМАЦИОННЫЙ</a:t>
            </a:r>
          </a:p>
          <a:p>
            <a:r>
              <a:rPr lang="ru-RU" sz="1400" dirty="0" smtClean="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rPr>
              <a:t>КАЛЕЙДОСКОП</a:t>
            </a:r>
            <a:endParaRPr lang="ru-RU" sz="1400" dirty="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endParaRPr>
          </a:p>
        </p:txBody>
      </p:sp>
      <p:cxnSp>
        <p:nvCxnSpPr>
          <p:cNvPr id="12" name="Прямая соединительная линия 11"/>
          <p:cNvCxnSpPr/>
          <p:nvPr/>
        </p:nvCxnSpPr>
        <p:spPr>
          <a:xfrm>
            <a:off x="1081298" y="2550637"/>
            <a:ext cx="5557451" cy="0"/>
          </a:xfrm>
          <a:prstGeom prst="line">
            <a:avLst/>
          </a:prstGeom>
        </p:spPr>
        <p:style>
          <a:lnRef idx="1">
            <a:schemeClr val="accent5"/>
          </a:lnRef>
          <a:fillRef idx="0">
            <a:schemeClr val="accent5"/>
          </a:fillRef>
          <a:effectRef idx="0">
            <a:schemeClr val="accent5"/>
          </a:effectRef>
          <a:fontRef idx="minor">
            <a:schemeClr val="tx1"/>
          </a:fontRef>
        </p:style>
      </p:cxnSp>
      <p:sp>
        <p:nvSpPr>
          <p:cNvPr id="18" name="Скругленный прямоугольник 17"/>
          <p:cNvSpPr/>
          <p:nvPr/>
        </p:nvSpPr>
        <p:spPr>
          <a:xfrm>
            <a:off x="756295" y="8551341"/>
            <a:ext cx="1512168" cy="147072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ru-RU" dirty="0" smtClean="0"/>
              <a:t>За далью Даль (с.7)</a:t>
            </a:r>
            <a:endParaRPr lang="ru-RU" dirty="0"/>
          </a:p>
        </p:txBody>
      </p:sp>
      <p:sp>
        <p:nvSpPr>
          <p:cNvPr id="21" name="Скругленный прямоугольник 20"/>
          <p:cNvSpPr/>
          <p:nvPr/>
        </p:nvSpPr>
        <p:spPr>
          <a:xfrm>
            <a:off x="756295" y="6751141"/>
            <a:ext cx="1512168" cy="147072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ru-RU" dirty="0" smtClean="0"/>
              <a:t>Проба пера (с.9)</a:t>
            </a:r>
            <a:endParaRPr lang="ru-RU" dirty="0"/>
          </a:p>
        </p:txBody>
      </p:sp>
      <p:sp>
        <p:nvSpPr>
          <p:cNvPr id="22" name="Скругленный прямоугольник 21"/>
          <p:cNvSpPr/>
          <p:nvPr/>
        </p:nvSpPr>
        <p:spPr>
          <a:xfrm>
            <a:off x="756295" y="4950941"/>
            <a:ext cx="1512168" cy="1470726"/>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ru-RU" dirty="0" smtClean="0"/>
              <a:t>Встреча с Всероссийским Дедом Морозом (с.4)</a:t>
            </a:r>
            <a:endParaRPr lang="ru-RU" dirty="0"/>
          </a:p>
        </p:txBody>
      </p:sp>
      <p:sp>
        <p:nvSpPr>
          <p:cNvPr id="23" name="Скругленный прямоугольник 22"/>
          <p:cNvSpPr/>
          <p:nvPr/>
        </p:nvSpPr>
        <p:spPr>
          <a:xfrm>
            <a:off x="756295" y="3150741"/>
            <a:ext cx="1512168" cy="1470726"/>
          </a:xfrm>
          <a:prstGeom prst="roundRect">
            <a:avLst/>
          </a:prstGeom>
          <a:gradFill>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ru-RU" dirty="0" smtClean="0"/>
              <a:t>Что нового? (с.2-3)</a:t>
            </a:r>
            <a:endParaRPr lang="ru-RU" dirty="0"/>
          </a:p>
        </p:txBody>
      </p:sp>
      <p:cxnSp>
        <p:nvCxnSpPr>
          <p:cNvPr id="25" name="Прямая соединительная линия 24"/>
          <p:cNvCxnSpPr/>
          <p:nvPr/>
        </p:nvCxnSpPr>
        <p:spPr>
          <a:xfrm>
            <a:off x="2484487" y="2934717"/>
            <a:ext cx="72008" cy="7200800"/>
          </a:xfrm>
          <a:prstGeom prst="line">
            <a:avLst/>
          </a:prstGeom>
        </p:spPr>
        <p:style>
          <a:lnRef idx="1">
            <a:schemeClr val="accent5"/>
          </a:lnRef>
          <a:fillRef idx="0">
            <a:schemeClr val="accent5"/>
          </a:fillRef>
          <a:effectRef idx="0">
            <a:schemeClr val="accent5"/>
          </a:effectRef>
          <a:fontRef idx="minor">
            <a:schemeClr val="tx1"/>
          </a:fontRef>
        </p:style>
      </p:cxnSp>
      <p:sp>
        <p:nvSpPr>
          <p:cNvPr id="32" name="Прямоугольник 31"/>
          <p:cNvSpPr/>
          <p:nvPr/>
        </p:nvSpPr>
        <p:spPr>
          <a:xfrm>
            <a:off x="2844527" y="6463109"/>
            <a:ext cx="4176464" cy="792088"/>
          </a:xfrm>
          <a:prstGeom prst="rect">
            <a:avLst/>
          </a:prstGeom>
        </p:spPr>
        <p:style>
          <a:lnRef idx="0">
            <a:schemeClr val="accent1"/>
          </a:lnRef>
          <a:fillRef idx="3">
            <a:schemeClr val="accent1"/>
          </a:fillRef>
          <a:effectRef idx="3">
            <a:schemeClr val="accent1"/>
          </a:effectRef>
          <a:fontRef idx="minor">
            <a:schemeClr val="lt1"/>
          </a:fontRef>
        </p:style>
        <p:txBody>
          <a:bodyPr rtlCol="0" anchor="ctr">
            <a:scene3d>
              <a:camera prst="orthographicFront"/>
              <a:lightRig rig="soft" dir="t">
                <a:rot lat="0" lon="0" rev="10800000"/>
              </a:lightRig>
            </a:scene3d>
            <a:sp3d>
              <a:bevelT w="27940" h="12700"/>
              <a:contourClr>
                <a:srgbClr val="DDDDDD"/>
              </a:contourClr>
            </a:sp3d>
          </a:bodyPr>
          <a:lstStyle/>
          <a:p>
            <a:pPr algn="ctr"/>
            <a:endParaRPr lang="ru-RU" b="1" spc="150" dirty="0" smtClean="0">
              <a:ln w="11430"/>
              <a:solidFill>
                <a:srgbClr val="F8F8F8"/>
              </a:solidFill>
              <a:effectLst>
                <a:outerShdw blurRad="25400" algn="tl" rotWithShape="0">
                  <a:srgbClr val="000000">
                    <a:alpha val="43000"/>
                  </a:srgbClr>
                </a:outerShdw>
              </a:effectLst>
              <a:latin typeface="Arial" pitchFamily="34" charset="0"/>
              <a:cs typeface="Arial" pitchFamily="34" charset="0"/>
            </a:endParaRPr>
          </a:p>
          <a:p>
            <a:pPr algn="ctr"/>
            <a:r>
              <a:rPr lang="ru-RU" b="1" spc="150" dirty="0" smtClean="0">
                <a:ln w="11430"/>
                <a:solidFill>
                  <a:srgbClr val="F8F8F8"/>
                </a:solidFill>
                <a:effectLst>
                  <a:outerShdw blurRad="25400" algn="tl" rotWithShape="0">
                    <a:srgbClr val="000000">
                      <a:alpha val="43000"/>
                    </a:srgbClr>
                  </a:outerShdw>
                </a:effectLst>
                <a:latin typeface="Arial" pitchFamily="34" charset="0"/>
                <a:cs typeface="Arial" pitchFamily="34" charset="0"/>
              </a:rPr>
              <a:t>О том, как прошёл концерт для наших мам</a:t>
            </a:r>
            <a:endPar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algn="ctr"/>
            <a:endParaRPr lang="ru-RU" b="1" spc="150" dirty="0">
              <a:ln w="11430"/>
              <a:solidFill>
                <a:srgbClr val="F8F8F8"/>
              </a:solidFill>
              <a:effectLst>
                <a:outerShdw blurRad="25400" algn="tl" rotWithShape="0">
                  <a:srgbClr val="000000">
                    <a:alpha val="43000"/>
                  </a:srgbClr>
                </a:outerShdw>
              </a:effectLst>
            </a:endParaRPr>
          </a:p>
        </p:txBody>
      </p:sp>
      <p:sp>
        <p:nvSpPr>
          <p:cNvPr id="33" name="TextBox 32"/>
          <p:cNvSpPr txBox="1"/>
          <p:nvPr/>
        </p:nvSpPr>
        <p:spPr>
          <a:xfrm>
            <a:off x="684287" y="2646685"/>
            <a:ext cx="1656184" cy="369332"/>
          </a:xfrm>
          <a:prstGeom prst="rect">
            <a:avLst/>
          </a:prstGeom>
          <a:noFill/>
        </p:spPr>
        <p:txBody>
          <a:bodyPr wrap="square" rtlCol="0">
            <a:spAutoFit/>
          </a:bodyPr>
          <a:lstStyle/>
          <a:p>
            <a:r>
              <a:rPr lang="ru-RU" dirty="0" smtClean="0">
                <a:latin typeface="Arial" pitchFamily="34" charset="0"/>
                <a:cs typeface="Arial" pitchFamily="34" charset="0"/>
              </a:rPr>
              <a:t>В номере: </a:t>
            </a:r>
            <a:endParaRPr lang="ru-RU" dirty="0">
              <a:latin typeface="Arial" pitchFamily="34" charset="0"/>
              <a:cs typeface="Arial" pitchFamily="34" charset="0"/>
            </a:endParaRPr>
          </a:p>
        </p:txBody>
      </p:sp>
      <p:pic>
        <p:nvPicPr>
          <p:cNvPr id="34" name="Рисунок 33" descr="4nx7bpqtodemtwf64n4pbqgto9emmwcb4n7pbxsoswopbqgos9emjwfo4n67bqgoswopbx6oszemjwfo4n37bxsosxem7wf1foopbxsos8ea8wc84napddstt8emtwcf4gy7dd3y4nhnyegtodem7wfw4nhpdysoszemzwfi4nh1bwrh4nepb8so.png"/>
          <p:cNvPicPr>
            <a:picLocks noChangeAspect="1"/>
          </p:cNvPicPr>
          <p:nvPr/>
        </p:nvPicPr>
        <p:blipFill>
          <a:blip r:embed="rId3" cstate="print"/>
          <a:srcRect r="29528" b="11116"/>
          <a:stretch>
            <a:fillRect/>
          </a:stretch>
        </p:blipFill>
        <p:spPr>
          <a:xfrm>
            <a:off x="2268463" y="1998613"/>
            <a:ext cx="4752528" cy="256893"/>
          </a:xfrm>
          <a:prstGeom prst="rect">
            <a:avLst/>
          </a:prstGeom>
        </p:spPr>
      </p:pic>
      <p:pic>
        <p:nvPicPr>
          <p:cNvPr id="35" name="Рисунок 34" descr="4nx7bpqtodemtwf64n4pbqgto9emmwcb4n7pbxsoswopbqgos9emjwfo4n67bqgoswopbx6oszemjwfo4n37bxsosxem7wf1foopbxsos8ea8wc84napddstt8emtwcf4gy7dd3y4nhnyegtodem7wfw4nhpdysoszemzwfi4nh1bwrh4nepb8so.png"/>
          <p:cNvPicPr>
            <a:picLocks noChangeAspect="1"/>
          </p:cNvPicPr>
          <p:nvPr/>
        </p:nvPicPr>
        <p:blipFill>
          <a:blip r:embed="rId3" cstate="print"/>
          <a:srcRect l="70472" b="11116"/>
          <a:stretch>
            <a:fillRect/>
          </a:stretch>
        </p:blipFill>
        <p:spPr>
          <a:xfrm>
            <a:off x="3492599" y="2214637"/>
            <a:ext cx="1800200" cy="232239"/>
          </a:xfrm>
          <a:prstGeom prst="rect">
            <a:avLst/>
          </a:prstGeom>
        </p:spPr>
      </p:pic>
      <p:sp>
        <p:nvSpPr>
          <p:cNvPr id="24" name="Прямоугольник 23"/>
          <p:cNvSpPr/>
          <p:nvPr/>
        </p:nvSpPr>
        <p:spPr>
          <a:xfrm>
            <a:off x="2844527" y="2790701"/>
            <a:ext cx="4176464" cy="792088"/>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Как правильно встречать 2019 год свиньи?</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pic>
        <p:nvPicPr>
          <p:cNvPr id="30" name="Рисунок 29" descr="4nwpbggoue (1).png"/>
          <p:cNvPicPr>
            <a:picLocks noChangeAspect="1"/>
          </p:cNvPicPr>
          <p:nvPr/>
        </p:nvPicPr>
        <p:blipFill>
          <a:blip r:embed="rId4" cstate="print"/>
          <a:stretch>
            <a:fillRect/>
          </a:stretch>
        </p:blipFill>
        <p:spPr>
          <a:xfrm>
            <a:off x="2484487" y="1278533"/>
            <a:ext cx="1368151" cy="529607"/>
          </a:xfrm>
          <a:prstGeom prst="rect">
            <a:avLst/>
          </a:prstGeom>
        </p:spPr>
      </p:pic>
      <p:pic>
        <p:nvPicPr>
          <p:cNvPr id="37" name="Рисунок 36" descr="4nwpbggoue.png"/>
          <p:cNvPicPr>
            <a:picLocks noChangeAspect="1"/>
          </p:cNvPicPr>
          <p:nvPr/>
        </p:nvPicPr>
        <p:blipFill>
          <a:blip r:embed="rId5" cstate="print"/>
          <a:srcRect b="80870"/>
          <a:stretch>
            <a:fillRect/>
          </a:stretch>
        </p:blipFill>
        <p:spPr>
          <a:xfrm>
            <a:off x="2412479" y="1782589"/>
            <a:ext cx="1545372" cy="116803"/>
          </a:xfrm>
          <a:prstGeom prst="rect">
            <a:avLst/>
          </a:prstGeom>
        </p:spPr>
      </p:pic>
      <p:pic>
        <p:nvPicPr>
          <p:cNvPr id="38" name="Рисунок 37" descr="4nwpbggoue.png"/>
          <p:cNvPicPr>
            <a:picLocks noChangeAspect="1"/>
          </p:cNvPicPr>
          <p:nvPr/>
        </p:nvPicPr>
        <p:blipFill>
          <a:blip r:embed="rId5" cstate="print"/>
          <a:srcRect b="80870"/>
          <a:stretch>
            <a:fillRect/>
          </a:stretch>
        </p:blipFill>
        <p:spPr>
          <a:xfrm>
            <a:off x="2412479" y="1206525"/>
            <a:ext cx="1545372" cy="116803"/>
          </a:xfrm>
          <a:prstGeom prst="rect">
            <a:avLst/>
          </a:prstGeom>
        </p:spPr>
      </p:pic>
      <p:pic>
        <p:nvPicPr>
          <p:cNvPr id="8" name="Рисунок 7" descr="hello_html_66af48a6.png"/>
          <p:cNvPicPr>
            <a:picLocks noChangeAspect="1"/>
          </p:cNvPicPr>
          <p:nvPr/>
        </p:nvPicPr>
        <p:blipFill>
          <a:blip r:embed="rId6" cstate="print"/>
          <a:stretch>
            <a:fillRect/>
          </a:stretch>
        </p:blipFill>
        <p:spPr>
          <a:xfrm>
            <a:off x="972319" y="1062509"/>
            <a:ext cx="1275780" cy="1224136"/>
          </a:xfrm>
          <a:prstGeom prst="rect">
            <a:avLst/>
          </a:prstGeom>
        </p:spPr>
      </p:pic>
      <p:pic>
        <p:nvPicPr>
          <p:cNvPr id="27" name="Рисунок 26" descr="c82885343c6448f1b65560ce0c85b329.jpg"/>
          <p:cNvPicPr>
            <a:picLocks noChangeAspect="1"/>
          </p:cNvPicPr>
          <p:nvPr/>
        </p:nvPicPr>
        <p:blipFill>
          <a:blip r:embed="rId7" cstate="print"/>
          <a:srcRect b="10294"/>
          <a:stretch>
            <a:fillRect/>
          </a:stretch>
        </p:blipFill>
        <p:spPr>
          <a:xfrm>
            <a:off x="2844527" y="3654797"/>
            <a:ext cx="4176464" cy="2686211"/>
          </a:xfrm>
          <a:prstGeom prst="rect">
            <a:avLst/>
          </a:prstGeom>
        </p:spPr>
      </p:pic>
      <p:pic>
        <p:nvPicPr>
          <p:cNvPr id="28" name="Рисунок 27" descr="mota_ru_1102622.jpg"/>
          <p:cNvPicPr>
            <a:picLocks noChangeAspect="1"/>
          </p:cNvPicPr>
          <p:nvPr/>
        </p:nvPicPr>
        <p:blipFill>
          <a:blip r:embed="rId8" cstate="print"/>
          <a:srcRect t="16478" b="24097"/>
          <a:stretch>
            <a:fillRect/>
          </a:stretch>
        </p:blipFill>
        <p:spPr>
          <a:xfrm>
            <a:off x="468263" y="198414"/>
            <a:ext cx="2232248" cy="720079"/>
          </a:xfrm>
          <a:prstGeom prst="rect">
            <a:avLst/>
          </a:prstGeom>
        </p:spPr>
      </p:pic>
      <p:pic>
        <p:nvPicPr>
          <p:cNvPr id="29" name="Рисунок 28" descr="mota_ru_1102622.jpg"/>
          <p:cNvPicPr>
            <a:picLocks noChangeAspect="1"/>
          </p:cNvPicPr>
          <p:nvPr/>
        </p:nvPicPr>
        <p:blipFill>
          <a:blip r:embed="rId8" cstate="print"/>
          <a:srcRect t="16478" b="24097"/>
          <a:stretch>
            <a:fillRect/>
          </a:stretch>
        </p:blipFill>
        <p:spPr>
          <a:xfrm>
            <a:off x="2772519" y="198413"/>
            <a:ext cx="2376264" cy="720080"/>
          </a:xfrm>
          <a:prstGeom prst="rect">
            <a:avLst/>
          </a:prstGeom>
        </p:spPr>
      </p:pic>
      <p:pic>
        <p:nvPicPr>
          <p:cNvPr id="31" name="Рисунок 30" descr="mota_ru_1102622.jpg"/>
          <p:cNvPicPr>
            <a:picLocks noChangeAspect="1"/>
          </p:cNvPicPr>
          <p:nvPr/>
        </p:nvPicPr>
        <p:blipFill>
          <a:blip r:embed="rId8" cstate="print"/>
          <a:srcRect t="16478" b="24097"/>
          <a:stretch>
            <a:fillRect/>
          </a:stretch>
        </p:blipFill>
        <p:spPr>
          <a:xfrm>
            <a:off x="5148783" y="198413"/>
            <a:ext cx="2232248" cy="720080"/>
          </a:xfrm>
          <a:prstGeom prst="rect">
            <a:avLst/>
          </a:prstGeom>
        </p:spPr>
      </p:pic>
      <p:sp>
        <p:nvSpPr>
          <p:cNvPr id="11" name="Прямоугольник 10"/>
          <p:cNvSpPr/>
          <p:nvPr/>
        </p:nvSpPr>
        <p:spPr>
          <a:xfrm>
            <a:off x="5292799" y="918493"/>
            <a:ext cx="2064196" cy="418234"/>
          </a:xfrm>
          <a:prstGeom prst="rect">
            <a:avLst/>
          </a:prstGeom>
        </p:spPr>
        <p:style>
          <a:lnRef idx="2">
            <a:schemeClr val="accent5"/>
          </a:lnRef>
          <a:fillRef idx="1">
            <a:schemeClr val="lt1"/>
          </a:fillRef>
          <a:effectRef idx="0">
            <a:schemeClr val="accent5"/>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endParaRPr lang="ru-RU" dirty="0">
              <a:ln w="50800"/>
              <a:solidFill>
                <a:sysClr val="windowText" lastClr="000000"/>
              </a:solidFill>
              <a:cs typeface="Arial" pitchFamily="34" charset="0"/>
            </a:endParaRPr>
          </a:p>
        </p:txBody>
      </p:sp>
      <p:pic>
        <p:nvPicPr>
          <p:cNvPr id="36" name="Рисунок 35" descr="4nkpbpqozmembwft4gypddbcry3dycja.png"/>
          <p:cNvPicPr>
            <a:picLocks noChangeAspect="1"/>
          </p:cNvPicPr>
          <p:nvPr/>
        </p:nvPicPr>
        <p:blipFill>
          <a:blip r:embed="rId9" cstate="print"/>
          <a:stretch>
            <a:fillRect/>
          </a:stretch>
        </p:blipFill>
        <p:spPr>
          <a:xfrm>
            <a:off x="5436815" y="990501"/>
            <a:ext cx="1884556" cy="265430"/>
          </a:xfrm>
          <a:prstGeom prst="rect">
            <a:avLst/>
          </a:prstGeom>
        </p:spPr>
      </p:pic>
      <p:pic>
        <p:nvPicPr>
          <p:cNvPr id="39" name="Рисунок 38" descr="IMG_1215.JPG"/>
          <p:cNvPicPr>
            <a:picLocks noChangeAspect="1"/>
          </p:cNvPicPr>
          <p:nvPr/>
        </p:nvPicPr>
        <p:blipFill>
          <a:blip r:embed="rId10" cstate="print"/>
          <a:stretch>
            <a:fillRect/>
          </a:stretch>
        </p:blipFill>
        <p:spPr>
          <a:xfrm>
            <a:off x="2844527" y="7399213"/>
            <a:ext cx="4212468" cy="280831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252239" y="198413"/>
            <a:ext cx="6957024" cy="1020490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5"/>
          </a:lnRef>
          <a:fillRef idx="0">
            <a:schemeClr val="accent5"/>
          </a:fillRef>
          <a:effectRef idx="0">
            <a:schemeClr val="accent5"/>
          </a:effectRef>
          <a:fontRef idx="minor">
            <a:schemeClr val="tx1"/>
          </a:fontRef>
        </p:style>
      </p:cxnSp>
      <p:sp>
        <p:nvSpPr>
          <p:cNvPr id="13" name="TextBox 12"/>
          <p:cNvSpPr txBox="1"/>
          <p:nvPr/>
        </p:nvSpPr>
        <p:spPr>
          <a:xfrm>
            <a:off x="252239" y="6175077"/>
            <a:ext cx="2736304" cy="36933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ru-RU" dirty="0" smtClean="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rPr>
              <a:t>Шпаргалка на всю жизнь</a:t>
            </a:r>
            <a:endParaRPr lang="ru-RU" dirty="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endParaRPr>
          </a:p>
        </p:txBody>
      </p:sp>
      <p:sp>
        <p:nvSpPr>
          <p:cNvPr id="15" name="TextBox 14"/>
          <p:cNvSpPr txBox="1"/>
          <p:nvPr/>
        </p:nvSpPr>
        <p:spPr>
          <a:xfrm>
            <a:off x="4356695" y="918493"/>
            <a:ext cx="2808312" cy="36933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ru-RU" dirty="0" smtClean="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rPr>
              <a:t>Весёлая минутка</a:t>
            </a:r>
            <a:endParaRPr lang="ru-RU" dirty="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endParaRPr>
          </a:p>
        </p:txBody>
      </p:sp>
      <p:sp>
        <p:nvSpPr>
          <p:cNvPr id="16" name="Прямоугольник 15"/>
          <p:cNvSpPr/>
          <p:nvPr/>
        </p:nvSpPr>
        <p:spPr>
          <a:xfrm>
            <a:off x="324247" y="9847485"/>
            <a:ext cx="6768752" cy="50405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sz="1200" dirty="0" smtClean="0"/>
              <a:t>Тираж: 33 экземпляра. Подписано в печать:  30.11.2018 г. Распространение только по школе №38. </a:t>
            </a:r>
          </a:p>
          <a:p>
            <a:pPr algn="ctr"/>
            <a:r>
              <a:rPr lang="ru-RU" sz="1200" dirty="0" smtClean="0"/>
              <a:t>Главный редактор: </a:t>
            </a:r>
            <a:r>
              <a:rPr lang="ru-RU" sz="1200" dirty="0" err="1" smtClean="0"/>
              <a:t>Костыгина</a:t>
            </a:r>
            <a:r>
              <a:rPr lang="ru-RU" sz="1200" dirty="0" smtClean="0"/>
              <a:t> Кристина Анатольевна</a:t>
            </a:r>
            <a:endParaRPr lang="ru-RU" sz="1200" dirty="0"/>
          </a:p>
        </p:txBody>
      </p:sp>
      <p:pic>
        <p:nvPicPr>
          <p:cNvPr id="20" name="Рисунок 19" descr="zvonok.png"/>
          <p:cNvPicPr>
            <a:picLocks noChangeAspect="1"/>
          </p:cNvPicPr>
          <p:nvPr/>
        </p:nvPicPr>
        <p:blipFill>
          <a:blip r:embed="rId3" cstate="print"/>
          <a:stretch>
            <a:fillRect/>
          </a:stretch>
        </p:blipFill>
        <p:spPr>
          <a:xfrm>
            <a:off x="6732959" y="270421"/>
            <a:ext cx="532859" cy="576064"/>
          </a:xfrm>
          <a:prstGeom prst="rect">
            <a:avLst/>
          </a:prstGeom>
        </p:spPr>
      </p:pic>
      <p:pic>
        <p:nvPicPr>
          <p:cNvPr id="12" name="Рисунок 11" descr="mota_ru_1102622.jpg"/>
          <p:cNvPicPr>
            <a:picLocks noChangeAspect="1"/>
          </p:cNvPicPr>
          <p:nvPr/>
        </p:nvPicPr>
        <p:blipFill>
          <a:blip r:embed="rId4" cstate="print"/>
          <a:srcRect t="16478" b="24097"/>
          <a:stretch>
            <a:fillRect/>
          </a:stretch>
        </p:blipFill>
        <p:spPr>
          <a:xfrm>
            <a:off x="396255" y="198413"/>
            <a:ext cx="2160240" cy="648071"/>
          </a:xfrm>
          <a:prstGeom prst="rect">
            <a:avLst/>
          </a:prstGeom>
        </p:spPr>
      </p:pic>
      <p:pic>
        <p:nvPicPr>
          <p:cNvPr id="14" name="Рисунок 13" descr="mota_ru_1102622.jpg"/>
          <p:cNvPicPr>
            <a:picLocks noChangeAspect="1"/>
          </p:cNvPicPr>
          <p:nvPr/>
        </p:nvPicPr>
        <p:blipFill>
          <a:blip r:embed="rId4" cstate="print"/>
          <a:srcRect t="16478" b="24097"/>
          <a:stretch>
            <a:fillRect/>
          </a:stretch>
        </p:blipFill>
        <p:spPr>
          <a:xfrm>
            <a:off x="2556495" y="198413"/>
            <a:ext cx="2160240" cy="648071"/>
          </a:xfrm>
          <a:prstGeom prst="rect">
            <a:avLst/>
          </a:prstGeom>
        </p:spPr>
      </p:pic>
      <p:sp>
        <p:nvSpPr>
          <p:cNvPr id="23" name="Скругленный прямоугольник 22"/>
          <p:cNvSpPr/>
          <p:nvPr/>
        </p:nvSpPr>
        <p:spPr>
          <a:xfrm>
            <a:off x="4284687" y="414437"/>
            <a:ext cx="2376264" cy="36004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Перемена</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1" name="Рисунок 10" descr="851637705.jpeg"/>
          <p:cNvPicPr>
            <a:picLocks noChangeAspect="1"/>
          </p:cNvPicPr>
          <p:nvPr/>
        </p:nvPicPr>
        <p:blipFill>
          <a:blip r:embed="rId5" cstate="print"/>
          <a:stretch>
            <a:fillRect/>
          </a:stretch>
        </p:blipFill>
        <p:spPr>
          <a:xfrm>
            <a:off x="396255" y="1350541"/>
            <a:ext cx="3456385" cy="2592288"/>
          </a:xfrm>
          <a:prstGeom prst="rect">
            <a:avLst/>
          </a:prstGeom>
        </p:spPr>
      </p:pic>
      <p:pic>
        <p:nvPicPr>
          <p:cNvPr id="17" name="Рисунок 16" descr="post-75700-1418182882.jpg"/>
          <p:cNvPicPr>
            <a:picLocks noChangeAspect="1"/>
          </p:cNvPicPr>
          <p:nvPr/>
        </p:nvPicPr>
        <p:blipFill>
          <a:blip r:embed="rId6" cstate="print"/>
          <a:stretch>
            <a:fillRect/>
          </a:stretch>
        </p:blipFill>
        <p:spPr>
          <a:xfrm>
            <a:off x="2628503" y="4086845"/>
            <a:ext cx="2016224" cy="2016224"/>
          </a:xfrm>
          <a:prstGeom prst="rect">
            <a:avLst/>
          </a:prstGeom>
        </p:spPr>
      </p:pic>
      <p:pic>
        <p:nvPicPr>
          <p:cNvPr id="18" name="Рисунок 17" descr="zagonnye-komiksy-31-foto-31.jpg"/>
          <p:cNvPicPr>
            <a:picLocks noChangeAspect="1"/>
          </p:cNvPicPr>
          <p:nvPr/>
        </p:nvPicPr>
        <p:blipFill>
          <a:blip r:embed="rId7" cstate="print"/>
          <a:stretch>
            <a:fillRect/>
          </a:stretch>
        </p:blipFill>
        <p:spPr>
          <a:xfrm>
            <a:off x="4140671" y="1422549"/>
            <a:ext cx="2664296" cy="2516280"/>
          </a:xfrm>
          <a:prstGeom prst="rect">
            <a:avLst/>
          </a:prstGeom>
        </p:spPr>
      </p:pic>
      <p:pic>
        <p:nvPicPr>
          <p:cNvPr id="19" name="Рисунок 18" descr="image_16.jpeg"/>
          <p:cNvPicPr>
            <a:picLocks noChangeAspect="1"/>
          </p:cNvPicPr>
          <p:nvPr/>
        </p:nvPicPr>
        <p:blipFill>
          <a:blip r:embed="rId8" cstate="print"/>
          <a:stretch>
            <a:fillRect/>
          </a:stretch>
        </p:blipFill>
        <p:spPr>
          <a:xfrm>
            <a:off x="4716735" y="4086845"/>
            <a:ext cx="2421269" cy="1962637"/>
          </a:xfrm>
          <a:prstGeom prst="rect">
            <a:avLst/>
          </a:prstGeom>
        </p:spPr>
      </p:pic>
      <p:pic>
        <p:nvPicPr>
          <p:cNvPr id="21" name="Рисунок 20" descr="5115155a.jpg"/>
          <p:cNvPicPr>
            <a:picLocks noChangeAspect="1"/>
          </p:cNvPicPr>
          <p:nvPr/>
        </p:nvPicPr>
        <p:blipFill>
          <a:blip r:embed="rId9" cstate="print"/>
          <a:stretch>
            <a:fillRect/>
          </a:stretch>
        </p:blipFill>
        <p:spPr>
          <a:xfrm>
            <a:off x="396255" y="4086845"/>
            <a:ext cx="2088232" cy="2004703"/>
          </a:xfrm>
          <a:prstGeom prst="rect">
            <a:avLst/>
          </a:prstGeom>
        </p:spPr>
      </p:pic>
      <p:pic>
        <p:nvPicPr>
          <p:cNvPr id="22" name="Рисунок 21" descr="5863b8061845f.jpg"/>
          <p:cNvPicPr>
            <a:picLocks noChangeAspect="1"/>
          </p:cNvPicPr>
          <p:nvPr/>
        </p:nvPicPr>
        <p:blipFill>
          <a:blip r:embed="rId10" cstate="print"/>
          <a:srcRect b="14634"/>
          <a:stretch>
            <a:fillRect/>
          </a:stretch>
        </p:blipFill>
        <p:spPr>
          <a:xfrm>
            <a:off x="468264" y="6679133"/>
            <a:ext cx="3096344" cy="1670396"/>
          </a:xfrm>
          <a:prstGeom prst="rect">
            <a:avLst/>
          </a:prstGeom>
        </p:spPr>
      </p:pic>
      <p:sp>
        <p:nvSpPr>
          <p:cNvPr id="24" name="TextBox 23"/>
          <p:cNvSpPr txBox="1"/>
          <p:nvPr/>
        </p:nvSpPr>
        <p:spPr>
          <a:xfrm>
            <a:off x="4428703" y="6175077"/>
            <a:ext cx="2736304" cy="36933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ru-RU" dirty="0" smtClean="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rPr>
              <a:t>Объявления</a:t>
            </a:r>
            <a:endParaRPr lang="ru-RU" dirty="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endParaRPr>
          </a:p>
        </p:txBody>
      </p:sp>
      <p:sp>
        <p:nvSpPr>
          <p:cNvPr id="25" name="TextBox 24"/>
          <p:cNvSpPr txBox="1"/>
          <p:nvPr/>
        </p:nvSpPr>
        <p:spPr>
          <a:xfrm>
            <a:off x="3852639" y="6823149"/>
            <a:ext cx="3384376" cy="138499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ru-RU" sz="1400" i="1" dirty="0" smtClean="0"/>
              <a:t>Уважаемые ребята 7-11 классов! </a:t>
            </a:r>
          </a:p>
          <a:p>
            <a:pPr algn="ctr"/>
            <a:r>
              <a:rPr lang="ru-RU" sz="1400" i="1" dirty="0" smtClean="0"/>
              <a:t>Если вам нравится писать сочинения, вы мечтаете о карьере журналиста или просто хотите помочь в развитии школьной газеты – обращайтесь в </a:t>
            </a:r>
            <a:r>
              <a:rPr lang="ru-RU" sz="1400" i="1" dirty="0" err="1" smtClean="0"/>
              <a:t>каб</a:t>
            </a:r>
            <a:r>
              <a:rPr lang="ru-RU" sz="1400" i="1" dirty="0" smtClean="0"/>
              <a:t>. 210.</a:t>
            </a:r>
            <a:endParaRPr lang="ru-RU" sz="1400" i="1" dirty="0"/>
          </a:p>
        </p:txBody>
      </p:sp>
      <p:pic>
        <p:nvPicPr>
          <p:cNvPr id="27" name="Рисунок 26" descr="рамка-рождества-красных-снежинок-27749331.jpg"/>
          <p:cNvPicPr>
            <a:picLocks noChangeAspect="1"/>
          </p:cNvPicPr>
          <p:nvPr/>
        </p:nvPicPr>
        <p:blipFill>
          <a:blip r:embed="rId11" cstate="print"/>
          <a:srcRect b="10502"/>
          <a:stretch>
            <a:fillRect/>
          </a:stretch>
        </p:blipFill>
        <p:spPr>
          <a:xfrm>
            <a:off x="1116335" y="8407325"/>
            <a:ext cx="5400600" cy="1368152"/>
          </a:xfrm>
          <a:prstGeom prst="rect">
            <a:avLst/>
          </a:prstGeom>
        </p:spPr>
      </p:pic>
      <p:sp>
        <p:nvSpPr>
          <p:cNvPr id="28" name="TextBox 27"/>
          <p:cNvSpPr txBox="1"/>
          <p:nvPr/>
        </p:nvSpPr>
        <p:spPr>
          <a:xfrm>
            <a:off x="1620391" y="8695357"/>
            <a:ext cx="4464496" cy="1200329"/>
          </a:xfrm>
          <a:prstGeom prst="rect">
            <a:avLst/>
          </a:prstGeom>
          <a:noFill/>
        </p:spPr>
        <p:txBody>
          <a:bodyPr wrap="square" rtlCol="0">
            <a:spAutoFit/>
          </a:bodyPr>
          <a:lstStyle/>
          <a:p>
            <a:pPr algn="ct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Пусть даже в самую холодную погоду у вас всегда будет тёплое настроение!</a:t>
            </a:r>
          </a:p>
          <a:p>
            <a:pPr algn="ct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С наступающим новым годом!!!</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80231" y="198413"/>
            <a:ext cx="6984776" cy="10204909"/>
          </a:xfrm>
          <a:prstGeom prst="rect">
            <a:avLst/>
          </a:prstGeom>
          <a:solidFill>
            <a:schemeClr val="lt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6"/>
          </a:lnRef>
          <a:fillRef idx="0">
            <a:schemeClr val="accent6"/>
          </a:fillRef>
          <a:effectRef idx="0">
            <a:schemeClr val="accent6"/>
          </a:effectRef>
          <a:fontRef idx="minor">
            <a:schemeClr val="tx1"/>
          </a:fontRef>
        </p:style>
      </p:cxnSp>
      <p:sp>
        <p:nvSpPr>
          <p:cNvPr id="18" name="Скругленный прямоугольник 17"/>
          <p:cNvSpPr/>
          <p:nvPr/>
        </p:nvSpPr>
        <p:spPr>
          <a:xfrm>
            <a:off x="1044327" y="414437"/>
            <a:ext cx="2376264" cy="36004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В ФОКУСЕ</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cxnSp>
        <p:nvCxnSpPr>
          <p:cNvPr id="25" name="Прямая соединительная линия 24"/>
          <p:cNvCxnSpPr/>
          <p:nvPr/>
        </p:nvCxnSpPr>
        <p:spPr>
          <a:xfrm>
            <a:off x="828303" y="3294757"/>
            <a:ext cx="5904656" cy="0"/>
          </a:xfrm>
          <a:prstGeom prst="line">
            <a:avLst/>
          </a:prstGeom>
        </p:spPr>
        <p:style>
          <a:lnRef idx="1">
            <a:schemeClr val="accent6"/>
          </a:lnRef>
          <a:fillRef idx="0">
            <a:schemeClr val="accent6"/>
          </a:fillRef>
          <a:effectRef idx="0">
            <a:schemeClr val="accent6"/>
          </a:effectRef>
          <a:fontRef idx="minor">
            <a:schemeClr val="tx1"/>
          </a:fontRef>
        </p:style>
      </p:cxnSp>
      <p:sp>
        <p:nvSpPr>
          <p:cNvPr id="17" name="TextBox 16"/>
          <p:cNvSpPr txBox="1"/>
          <p:nvPr/>
        </p:nvSpPr>
        <p:spPr>
          <a:xfrm>
            <a:off x="3564607" y="7831261"/>
            <a:ext cx="3096344"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ru-RU" b="1" dirty="0" smtClean="0">
                <a:solidFill>
                  <a:srgbClr val="FFC000"/>
                </a:solidFill>
                <a:latin typeface="Arial" pitchFamily="34" charset="0"/>
                <a:cs typeface="Arial" pitchFamily="34" charset="0"/>
              </a:rPr>
              <a:t>Проект «Мы вместе»</a:t>
            </a:r>
            <a:endParaRPr lang="ru-RU" b="1" dirty="0">
              <a:solidFill>
                <a:srgbClr val="FFC000"/>
              </a:solidFill>
              <a:latin typeface="Arial" pitchFamily="34" charset="0"/>
              <a:cs typeface="Arial" pitchFamily="34" charset="0"/>
            </a:endParaRPr>
          </a:p>
        </p:txBody>
      </p:sp>
      <p:cxnSp>
        <p:nvCxnSpPr>
          <p:cNvPr id="20" name="Прямая соединительная линия 19"/>
          <p:cNvCxnSpPr/>
          <p:nvPr/>
        </p:nvCxnSpPr>
        <p:spPr>
          <a:xfrm>
            <a:off x="828303" y="5382989"/>
            <a:ext cx="5904656" cy="0"/>
          </a:xfrm>
          <a:prstGeom prst="line">
            <a:avLst/>
          </a:prstGeom>
        </p:spPr>
        <p:style>
          <a:lnRef idx="1">
            <a:schemeClr val="accent6"/>
          </a:lnRef>
          <a:fillRef idx="0">
            <a:schemeClr val="accent6"/>
          </a:fillRef>
          <a:effectRef idx="0">
            <a:schemeClr val="accent6"/>
          </a:effectRef>
          <a:fontRef idx="minor">
            <a:schemeClr val="tx1"/>
          </a:fontRef>
        </p:style>
      </p:cxnSp>
      <p:sp>
        <p:nvSpPr>
          <p:cNvPr id="28" name="TextBox 27"/>
          <p:cNvSpPr txBox="1"/>
          <p:nvPr/>
        </p:nvSpPr>
        <p:spPr>
          <a:xfrm>
            <a:off x="3492599" y="990501"/>
            <a:ext cx="3384376"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ru-RU" b="1" dirty="0" smtClean="0">
                <a:solidFill>
                  <a:srgbClr val="FFC000"/>
                </a:solidFill>
                <a:latin typeface="Arial" pitchFamily="34" charset="0"/>
                <a:cs typeface="Arial" pitchFamily="34" charset="0"/>
              </a:rPr>
              <a:t>«Россия – моя история»</a:t>
            </a:r>
            <a:endParaRPr lang="ru-RU" b="1" dirty="0">
              <a:solidFill>
                <a:srgbClr val="FFC000"/>
              </a:solidFill>
              <a:latin typeface="Arial" pitchFamily="34" charset="0"/>
              <a:cs typeface="Arial" pitchFamily="34" charset="0"/>
            </a:endParaRPr>
          </a:p>
        </p:txBody>
      </p:sp>
      <p:cxnSp>
        <p:nvCxnSpPr>
          <p:cNvPr id="31" name="Прямая соединительная линия 30"/>
          <p:cNvCxnSpPr/>
          <p:nvPr/>
        </p:nvCxnSpPr>
        <p:spPr>
          <a:xfrm>
            <a:off x="756295" y="7687245"/>
            <a:ext cx="5904656" cy="0"/>
          </a:xfrm>
          <a:prstGeom prst="line">
            <a:avLst/>
          </a:prstGeom>
        </p:spPr>
        <p:style>
          <a:lnRef idx="1">
            <a:schemeClr val="accent6"/>
          </a:lnRef>
          <a:fillRef idx="0">
            <a:schemeClr val="accent6"/>
          </a:fillRef>
          <a:effectRef idx="0">
            <a:schemeClr val="accent6"/>
          </a:effectRef>
          <a:fontRef idx="minor">
            <a:schemeClr val="tx1"/>
          </a:fontRef>
        </p:style>
      </p:cxnSp>
      <p:sp>
        <p:nvSpPr>
          <p:cNvPr id="32" name="TextBox 31"/>
          <p:cNvSpPr txBox="1"/>
          <p:nvPr/>
        </p:nvSpPr>
        <p:spPr>
          <a:xfrm>
            <a:off x="3420591" y="3510781"/>
            <a:ext cx="3384376"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ru-RU" b="1" dirty="0" smtClean="0">
                <a:solidFill>
                  <a:srgbClr val="FFC000"/>
                </a:solidFill>
                <a:latin typeface="Arial" pitchFamily="34" charset="0"/>
                <a:cs typeface="Arial" pitchFamily="34" charset="0"/>
              </a:rPr>
              <a:t>Осенний лагерь </a:t>
            </a:r>
            <a:endParaRPr lang="ru-RU" b="1" dirty="0">
              <a:solidFill>
                <a:srgbClr val="FFC000"/>
              </a:solidFill>
              <a:latin typeface="Arial" pitchFamily="34" charset="0"/>
              <a:cs typeface="Arial" pitchFamily="34" charset="0"/>
            </a:endParaRPr>
          </a:p>
        </p:txBody>
      </p:sp>
      <p:sp>
        <p:nvSpPr>
          <p:cNvPr id="21" name="TextBox 20"/>
          <p:cNvSpPr txBox="1"/>
          <p:nvPr/>
        </p:nvSpPr>
        <p:spPr>
          <a:xfrm>
            <a:off x="324247" y="5527005"/>
            <a:ext cx="3384376"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ru-RU" sz="1400" b="1" dirty="0" smtClean="0">
                <a:solidFill>
                  <a:srgbClr val="FFC000"/>
                </a:solidFill>
                <a:latin typeface="Arial" pitchFamily="34" charset="0"/>
                <a:cs typeface="Arial" pitchFamily="34" charset="0"/>
              </a:rPr>
              <a:t>«МАМА! Главное слово в каждой судьбе!»</a:t>
            </a:r>
          </a:p>
        </p:txBody>
      </p:sp>
      <p:pic>
        <p:nvPicPr>
          <p:cNvPr id="26" name="Рисунок 25" descr="Icon_CLM.png"/>
          <p:cNvPicPr>
            <a:picLocks noChangeAspect="1"/>
          </p:cNvPicPr>
          <p:nvPr/>
        </p:nvPicPr>
        <p:blipFill>
          <a:blip r:embed="rId3" cstate="print"/>
          <a:stretch>
            <a:fillRect/>
          </a:stretch>
        </p:blipFill>
        <p:spPr>
          <a:xfrm>
            <a:off x="270421" y="270421"/>
            <a:ext cx="701898" cy="701898"/>
          </a:xfrm>
          <a:prstGeom prst="rect">
            <a:avLst/>
          </a:prstGeom>
        </p:spPr>
      </p:pic>
      <p:sp>
        <p:nvSpPr>
          <p:cNvPr id="24" name="TextBox 23"/>
          <p:cNvSpPr txBox="1"/>
          <p:nvPr/>
        </p:nvSpPr>
        <p:spPr>
          <a:xfrm>
            <a:off x="396255" y="6319093"/>
            <a:ext cx="3168352" cy="1169551"/>
          </a:xfrm>
          <a:prstGeom prst="rect">
            <a:avLst/>
          </a:prstGeom>
          <a:noFill/>
        </p:spPr>
        <p:txBody>
          <a:bodyPr wrap="square" rtlCol="0">
            <a:spAutoFit/>
          </a:bodyPr>
          <a:lstStyle/>
          <a:p>
            <a:r>
              <a:rPr lang="ru-RU" sz="1400" dirty="0" smtClean="0">
                <a:latin typeface="Arial" pitchFamily="34" charset="0"/>
                <a:cs typeface="Arial" pitchFamily="34" charset="0"/>
              </a:rPr>
              <a:t>В нашей школе прошла акция «Письмо маме». Учащиеся написали самые добрые, искренние признания своим дорогим и любимым мамочкам.</a:t>
            </a:r>
            <a:endParaRPr lang="ru-RU" sz="1400" dirty="0">
              <a:latin typeface="Arial" pitchFamily="34" charset="0"/>
              <a:cs typeface="Arial" pitchFamily="34" charset="0"/>
            </a:endParaRPr>
          </a:p>
        </p:txBody>
      </p:sp>
      <p:pic>
        <p:nvPicPr>
          <p:cNvPr id="27" name="Рисунок 26" descr="daC2hRkJWn0-1024x768.jpg"/>
          <p:cNvPicPr>
            <a:picLocks noChangeAspect="1"/>
          </p:cNvPicPr>
          <p:nvPr/>
        </p:nvPicPr>
        <p:blipFill>
          <a:blip r:embed="rId4" cstate="print"/>
          <a:stretch>
            <a:fillRect/>
          </a:stretch>
        </p:blipFill>
        <p:spPr>
          <a:xfrm>
            <a:off x="3852639" y="5454997"/>
            <a:ext cx="2880320" cy="2052228"/>
          </a:xfrm>
          <a:prstGeom prst="rect">
            <a:avLst/>
          </a:prstGeom>
          <a:ln>
            <a:noFill/>
          </a:ln>
          <a:effectLst>
            <a:outerShdw blurRad="292100" dist="139700" dir="2700000" algn="tl" rotWithShape="0">
              <a:srgbClr val="333333">
                <a:alpha val="65000"/>
              </a:srgbClr>
            </a:outerShdw>
          </a:effectLst>
        </p:spPr>
      </p:pic>
      <p:pic>
        <p:nvPicPr>
          <p:cNvPr id="1026" name="Picture 2" descr="Z:\Сайт\новости\исторический парк\20181023_113621(0).jpg"/>
          <p:cNvPicPr>
            <a:picLocks noChangeAspect="1" noChangeArrowheads="1"/>
          </p:cNvPicPr>
          <p:nvPr/>
        </p:nvPicPr>
        <p:blipFill>
          <a:blip r:embed="rId5" cstate="print"/>
          <a:srcRect/>
          <a:stretch>
            <a:fillRect/>
          </a:stretch>
        </p:blipFill>
        <p:spPr bwMode="auto">
          <a:xfrm>
            <a:off x="3564607" y="1422549"/>
            <a:ext cx="3200354" cy="1800199"/>
          </a:xfrm>
          <a:prstGeom prst="rect">
            <a:avLst/>
          </a:prstGeom>
          <a:ln>
            <a:noFill/>
          </a:ln>
          <a:effectLst>
            <a:outerShdw blurRad="292100" dist="139700" dir="2700000" algn="tl" rotWithShape="0">
              <a:srgbClr val="333333">
                <a:alpha val="65000"/>
              </a:srgbClr>
            </a:outerShdw>
          </a:effectLst>
        </p:spPr>
      </p:pic>
      <p:sp>
        <p:nvSpPr>
          <p:cNvPr id="19" name="TextBox 18"/>
          <p:cNvSpPr txBox="1"/>
          <p:nvPr/>
        </p:nvSpPr>
        <p:spPr>
          <a:xfrm>
            <a:off x="252239" y="990501"/>
            <a:ext cx="3240360" cy="2523768"/>
          </a:xfrm>
          <a:prstGeom prst="rect">
            <a:avLst/>
          </a:prstGeom>
          <a:noFill/>
        </p:spPr>
        <p:txBody>
          <a:bodyPr wrap="square" rtlCol="0">
            <a:spAutoFit/>
          </a:bodyPr>
          <a:lstStyle/>
          <a:p>
            <a:r>
              <a:rPr lang="ru-RU" sz="1400" dirty="0" smtClean="0">
                <a:latin typeface="Arial" pitchFamily="34" charset="0"/>
                <a:cs typeface="Arial" pitchFamily="34" charset="0"/>
              </a:rPr>
              <a:t>    В канун государственного праздника Дня народного единства четвероклассники нашей школы посетили исторический парк «Россия – Моя история». </a:t>
            </a:r>
          </a:p>
          <a:p>
            <a:r>
              <a:rPr lang="ru-RU" sz="1400" dirty="0" smtClean="0">
                <a:latin typeface="Arial" pitchFamily="34" charset="0"/>
                <a:cs typeface="Arial" pitchFamily="34" charset="0"/>
              </a:rPr>
              <a:t>    Ребята подробнее узнали о событиях, ставших причиной возникновения государственного праздника, «прогулялись» по страницам истории родной страны.</a:t>
            </a:r>
          </a:p>
          <a:p>
            <a:endParaRPr lang="ru-RU" dirty="0"/>
          </a:p>
        </p:txBody>
      </p:sp>
      <p:sp>
        <p:nvSpPr>
          <p:cNvPr id="22" name="TextBox 21"/>
          <p:cNvSpPr txBox="1"/>
          <p:nvPr/>
        </p:nvSpPr>
        <p:spPr>
          <a:xfrm>
            <a:off x="3492599" y="4014837"/>
            <a:ext cx="3384376" cy="1384995"/>
          </a:xfrm>
          <a:prstGeom prst="rect">
            <a:avLst/>
          </a:prstGeom>
          <a:noFill/>
        </p:spPr>
        <p:txBody>
          <a:bodyPr wrap="square" rtlCol="0">
            <a:spAutoFit/>
          </a:bodyPr>
          <a:lstStyle/>
          <a:p>
            <a:r>
              <a:rPr lang="ru-RU" sz="1400" dirty="0" smtClean="0">
                <a:latin typeface="Arial" pitchFamily="34" charset="0"/>
                <a:cs typeface="Arial" pitchFamily="34" charset="0"/>
              </a:rPr>
              <a:t>В начале ноября прошла осенняя смена пришкольного лагеря. Ребята активно проводили свой отдых. Играли в спортивные игры, участвовали в мастер-классах, пели и зажигательно танцевали</a:t>
            </a:r>
            <a:endParaRPr lang="ru-RU" sz="1400" dirty="0">
              <a:latin typeface="Arial" pitchFamily="34" charset="0"/>
              <a:cs typeface="Arial" pitchFamily="34" charset="0"/>
            </a:endParaRPr>
          </a:p>
        </p:txBody>
      </p:sp>
      <p:pic>
        <p:nvPicPr>
          <p:cNvPr id="1027" name="Picture 3" descr="Z:\Сайт\новости\Лагерь осенний\IMG_0267.JPG"/>
          <p:cNvPicPr>
            <a:picLocks noChangeAspect="1" noChangeArrowheads="1"/>
          </p:cNvPicPr>
          <p:nvPr/>
        </p:nvPicPr>
        <p:blipFill>
          <a:blip r:embed="rId6" cstate="print"/>
          <a:srcRect/>
          <a:stretch>
            <a:fillRect/>
          </a:stretch>
        </p:blipFill>
        <p:spPr bwMode="auto">
          <a:xfrm>
            <a:off x="396255" y="3366765"/>
            <a:ext cx="2880320" cy="1920213"/>
          </a:xfrm>
          <a:prstGeom prst="rect">
            <a:avLst/>
          </a:prstGeom>
          <a:noFill/>
        </p:spPr>
      </p:pic>
      <p:sp>
        <p:nvSpPr>
          <p:cNvPr id="29" name="TextBox 28"/>
          <p:cNvSpPr txBox="1"/>
          <p:nvPr/>
        </p:nvSpPr>
        <p:spPr>
          <a:xfrm>
            <a:off x="3348583" y="8252083"/>
            <a:ext cx="3888432" cy="2539157"/>
          </a:xfrm>
          <a:prstGeom prst="rect">
            <a:avLst/>
          </a:prstGeom>
          <a:noFill/>
        </p:spPr>
        <p:txBody>
          <a:bodyPr wrap="square" rtlCol="0">
            <a:spAutoFit/>
          </a:bodyPr>
          <a:lstStyle/>
          <a:p>
            <a:r>
              <a:rPr lang="ru-RU" sz="1300" dirty="0" smtClean="0">
                <a:latin typeface="Arial" pitchFamily="34" charset="0"/>
                <a:cs typeface="Arial" pitchFamily="34" charset="0"/>
              </a:rPr>
              <a:t>    На базе нашей школы реализуется школьный проект «Мы вместе», получивший финансовую поддержку на городском конкурсе #</a:t>
            </a:r>
            <a:r>
              <a:rPr lang="ru-RU" sz="1300" dirty="0" err="1" smtClean="0">
                <a:latin typeface="Arial" pitchFamily="34" charset="0"/>
                <a:cs typeface="Arial" pitchFamily="34" charset="0"/>
              </a:rPr>
              <a:t>РДШтвойпутькуспеху</a:t>
            </a:r>
            <a:r>
              <a:rPr lang="ru-RU" sz="1300" dirty="0" smtClean="0">
                <a:latin typeface="Arial" pitchFamily="34" charset="0"/>
                <a:cs typeface="Arial" pitchFamily="34" charset="0"/>
              </a:rPr>
              <a:t> и областном конкурсе молодежных инициатив «Под парусом мечты».</a:t>
            </a:r>
          </a:p>
          <a:p>
            <a:r>
              <a:rPr lang="ru-RU" sz="1200" dirty="0" smtClean="0">
                <a:latin typeface="Arial" pitchFamily="34" charset="0"/>
                <a:cs typeface="Arial" pitchFamily="34" charset="0"/>
              </a:rPr>
              <a:t>Руководители проекта </a:t>
            </a:r>
            <a:r>
              <a:rPr lang="ru-RU" sz="1200" b="1" dirty="0" err="1" smtClean="0">
                <a:latin typeface="Arial" pitchFamily="34" charset="0"/>
                <a:cs typeface="Arial" pitchFamily="34" charset="0"/>
              </a:rPr>
              <a:t>Подкорытова</a:t>
            </a:r>
            <a:r>
              <a:rPr lang="ru-RU" sz="1200" b="1" dirty="0" smtClean="0">
                <a:latin typeface="Arial" pitchFamily="34" charset="0"/>
                <a:cs typeface="Arial" pitchFamily="34" charset="0"/>
              </a:rPr>
              <a:t> Екатерина </a:t>
            </a:r>
            <a:r>
              <a:rPr lang="ru-RU" sz="1200" dirty="0" smtClean="0">
                <a:latin typeface="Arial" pitchFamily="34" charset="0"/>
                <a:cs typeface="Arial" pitchFamily="34" charset="0"/>
              </a:rPr>
              <a:t>и </a:t>
            </a:r>
            <a:r>
              <a:rPr lang="ru-RU" sz="1200" b="1" dirty="0" smtClean="0">
                <a:latin typeface="Arial" pitchFamily="34" charset="0"/>
                <a:cs typeface="Arial" pitchFamily="34" charset="0"/>
              </a:rPr>
              <a:t>Белобородова Татьяна, </a:t>
            </a:r>
            <a:r>
              <a:rPr lang="ru-RU" sz="1200" dirty="0" smtClean="0">
                <a:latin typeface="Arial" pitchFamily="34" charset="0"/>
                <a:cs typeface="Arial" pitchFamily="34" charset="0"/>
              </a:rPr>
              <a:t>учащиеся 9 В класса.</a:t>
            </a:r>
          </a:p>
          <a:p>
            <a:r>
              <a:rPr lang="ru-RU" sz="1300" dirty="0" smtClean="0">
                <a:latin typeface="Arial" pitchFamily="34" charset="0"/>
                <a:cs typeface="Arial" pitchFamily="34" charset="0"/>
              </a:rPr>
              <a:t>    В рамках проекта для учащихся </a:t>
            </a:r>
            <a:r>
              <a:rPr lang="ru-RU" sz="1300" dirty="0" err="1" smtClean="0">
                <a:latin typeface="Arial" pitchFamily="34" charset="0"/>
                <a:cs typeface="Arial" pitchFamily="34" charset="0"/>
              </a:rPr>
              <a:t>коррек-ционного</a:t>
            </a:r>
            <a:r>
              <a:rPr lang="ru-RU" sz="1300" dirty="0" smtClean="0">
                <a:latin typeface="Arial" pitchFamily="34" charset="0"/>
                <a:cs typeface="Arial" pitchFamily="34" charset="0"/>
              </a:rPr>
              <a:t> класса будет организована серия мастер-классов от учащихся старших классов. Ребята уже делали веселые закладки для книг. </a:t>
            </a:r>
          </a:p>
          <a:p>
            <a:endParaRPr lang="ru-RU" dirty="0"/>
          </a:p>
        </p:txBody>
      </p:sp>
      <p:pic>
        <p:nvPicPr>
          <p:cNvPr id="1028" name="Picture 4" descr="Z:\Сайт\новости\Проект Мы вместе\IMG_0915.JPG"/>
          <p:cNvPicPr>
            <a:picLocks noChangeAspect="1" noChangeArrowheads="1"/>
          </p:cNvPicPr>
          <p:nvPr/>
        </p:nvPicPr>
        <p:blipFill>
          <a:blip r:embed="rId7" cstate="print"/>
          <a:srcRect l="2275" t="12121"/>
          <a:stretch>
            <a:fillRect/>
          </a:stretch>
        </p:blipFill>
        <p:spPr bwMode="auto">
          <a:xfrm>
            <a:off x="252239" y="7831261"/>
            <a:ext cx="3092802" cy="2088232"/>
          </a:xfrm>
          <a:prstGeom prst="rect">
            <a:avLst/>
          </a:prstGeom>
          <a:noFill/>
        </p:spPr>
      </p:pic>
      <p:sp>
        <p:nvSpPr>
          <p:cNvPr id="23" name="Солнце 22"/>
          <p:cNvSpPr/>
          <p:nvPr/>
        </p:nvSpPr>
        <p:spPr>
          <a:xfrm>
            <a:off x="0" y="10063509"/>
            <a:ext cx="576064" cy="504056"/>
          </a:xfrm>
          <a:prstGeom prst="su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2</a:t>
            </a:r>
            <a:endParaRPr lang="ru-RU" dirty="0"/>
          </a:p>
        </p:txBody>
      </p:sp>
      <p:pic>
        <p:nvPicPr>
          <p:cNvPr id="30" name="Рисунок 29" descr="mota_ru_1102622.jpg"/>
          <p:cNvPicPr>
            <a:picLocks noChangeAspect="1"/>
          </p:cNvPicPr>
          <p:nvPr/>
        </p:nvPicPr>
        <p:blipFill>
          <a:blip r:embed="rId8" cstate="print"/>
          <a:srcRect l="33333" t="16478" b="30700"/>
          <a:stretch>
            <a:fillRect/>
          </a:stretch>
        </p:blipFill>
        <p:spPr>
          <a:xfrm>
            <a:off x="3492599" y="198413"/>
            <a:ext cx="1512168" cy="576064"/>
          </a:xfrm>
          <a:prstGeom prst="rect">
            <a:avLst/>
          </a:prstGeom>
        </p:spPr>
      </p:pic>
      <p:pic>
        <p:nvPicPr>
          <p:cNvPr id="33" name="Рисунок 32" descr="mota_ru_1102622.jpg"/>
          <p:cNvPicPr>
            <a:picLocks noChangeAspect="1"/>
          </p:cNvPicPr>
          <p:nvPr/>
        </p:nvPicPr>
        <p:blipFill>
          <a:blip r:embed="rId9" cstate="print"/>
          <a:srcRect t="16478" b="24097"/>
          <a:stretch>
            <a:fillRect/>
          </a:stretch>
        </p:blipFill>
        <p:spPr>
          <a:xfrm>
            <a:off x="5004767" y="198413"/>
            <a:ext cx="2160240" cy="64807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96255" y="198413"/>
            <a:ext cx="6984776" cy="10204909"/>
          </a:xfrm>
          <a:prstGeom prst="rect">
            <a:avLst/>
          </a:prstGeom>
          <a:solidFill>
            <a:schemeClr val="lt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25" name="Прямая соединительная линия 24"/>
          <p:cNvCxnSpPr/>
          <p:nvPr/>
        </p:nvCxnSpPr>
        <p:spPr>
          <a:xfrm>
            <a:off x="828303" y="3294757"/>
            <a:ext cx="5904656" cy="0"/>
          </a:xfrm>
          <a:prstGeom prst="line">
            <a:avLst/>
          </a:prstGeom>
        </p:spPr>
        <p:style>
          <a:lnRef idx="1">
            <a:schemeClr val="accent6"/>
          </a:lnRef>
          <a:fillRef idx="0">
            <a:schemeClr val="accent6"/>
          </a:fillRef>
          <a:effectRef idx="0">
            <a:schemeClr val="accent6"/>
          </a:effectRef>
          <a:fontRef idx="minor">
            <a:schemeClr val="tx1"/>
          </a:fontRef>
        </p:style>
      </p:cxnSp>
      <p:sp>
        <p:nvSpPr>
          <p:cNvPr id="17" name="TextBox 16"/>
          <p:cNvSpPr txBox="1"/>
          <p:nvPr/>
        </p:nvSpPr>
        <p:spPr>
          <a:xfrm>
            <a:off x="3780631" y="7759254"/>
            <a:ext cx="3456384" cy="64633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ru-RU" b="1" dirty="0" smtClean="0">
                <a:solidFill>
                  <a:srgbClr val="FFC000"/>
                </a:solidFill>
                <a:latin typeface="Arial" pitchFamily="34" charset="0"/>
                <a:cs typeface="Arial" pitchFamily="34" charset="0"/>
              </a:rPr>
              <a:t>«Тебя, Сибирь, мои обнимут длани!»</a:t>
            </a:r>
            <a:endParaRPr lang="ru-RU" b="1" dirty="0">
              <a:solidFill>
                <a:srgbClr val="FFC000"/>
              </a:solidFill>
              <a:latin typeface="Arial" pitchFamily="34" charset="0"/>
              <a:cs typeface="Arial" pitchFamily="34" charset="0"/>
            </a:endParaRPr>
          </a:p>
        </p:txBody>
      </p:sp>
      <p:cxnSp>
        <p:nvCxnSpPr>
          <p:cNvPr id="20" name="Прямая соединительная линия 19"/>
          <p:cNvCxnSpPr/>
          <p:nvPr/>
        </p:nvCxnSpPr>
        <p:spPr>
          <a:xfrm>
            <a:off x="828303" y="5815037"/>
            <a:ext cx="5904656" cy="0"/>
          </a:xfrm>
          <a:prstGeom prst="line">
            <a:avLst/>
          </a:prstGeom>
        </p:spPr>
        <p:style>
          <a:lnRef idx="1">
            <a:schemeClr val="accent6"/>
          </a:lnRef>
          <a:fillRef idx="0">
            <a:schemeClr val="accent6"/>
          </a:fillRef>
          <a:effectRef idx="0">
            <a:schemeClr val="accent6"/>
          </a:effectRef>
          <a:fontRef idx="minor">
            <a:schemeClr val="tx1"/>
          </a:fontRef>
        </p:style>
      </p:cxnSp>
      <p:sp>
        <p:nvSpPr>
          <p:cNvPr id="28" name="TextBox 27"/>
          <p:cNvSpPr txBox="1"/>
          <p:nvPr/>
        </p:nvSpPr>
        <p:spPr>
          <a:xfrm>
            <a:off x="612279" y="990501"/>
            <a:ext cx="3312368"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ru-RU" b="1" dirty="0" smtClean="0">
                <a:solidFill>
                  <a:srgbClr val="FFC000"/>
                </a:solidFill>
                <a:latin typeface="Arial" pitchFamily="34" charset="0"/>
                <a:cs typeface="Arial" pitchFamily="34" charset="0"/>
              </a:rPr>
              <a:t>Общероссийский </a:t>
            </a:r>
            <a:r>
              <a:rPr lang="ru-RU" b="1" dirty="0" err="1" smtClean="0">
                <a:solidFill>
                  <a:srgbClr val="FFC000"/>
                </a:solidFill>
                <a:latin typeface="Arial" pitchFamily="34" charset="0"/>
                <a:cs typeface="Arial" pitchFamily="34" charset="0"/>
              </a:rPr>
              <a:t>экоурок</a:t>
            </a:r>
            <a:endParaRPr lang="ru-RU" b="1" dirty="0">
              <a:solidFill>
                <a:srgbClr val="FFC000"/>
              </a:solidFill>
              <a:latin typeface="Arial" pitchFamily="34" charset="0"/>
              <a:cs typeface="Arial" pitchFamily="34" charset="0"/>
            </a:endParaRPr>
          </a:p>
        </p:txBody>
      </p:sp>
      <p:cxnSp>
        <p:nvCxnSpPr>
          <p:cNvPr id="31" name="Прямая соединительная линия 30"/>
          <p:cNvCxnSpPr/>
          <p:nvPr/>
        </p:nvCxnSpPr>
        <p:spPr>
          <a:xfrm>
            <a:off x="756295" y="7687245"/>
            <a:ext cx="5904656" cy="0"/>
          </a:xfrm>
          <a:prstGeom prst="line">
            <a:avLst/>
          </a:prstGeom>
        </p:spPr>
        <p:style>
          <a:lnRef idx="1">
            <a:schemeClr val="accent6"/>
          </a:lnRef>
          <a:fillRef idx="0">
            <a:schemeClr val="accent6"/>
          </a:fillRef>
          <a:effectRef idx="0">
            <a:schemeClr val="accent6"/>
          </a:effectRef>
          <a:fontRef idx="minor">
            <a:schemeClr val="tx1"/>
          </a:fontRef>
        </p:style>
      </p:cxnSp>
      <p:sp>
        <p:nvSpPr>
          <p:cNvPr id="32" name="TextBox 31"/>
          <p:cNvSpPr txBox="1"/>
          <p:nvPr/>
        </p:nvSpPr>
        <p:spPr>
          <a:xfrm>
            <a:off x="3564607" y="3438773"/>
            <a:ext cx="3600400"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ru-RU" b="1" dirty="0" smtClean="0">
                <a:solidFill>
                  <a:srgbClr val="FFC000"/>
                </a:solidFill>
                <a:latin typeface="Arial" pitchFamily="34" charset="0"/>
                <a:cs typeface="Arial" pitchFamily="34" charset="0"/>
              </a:rPr>
              <a:t>«Умелые руки не знаю скуки»</a:t>
            </a:r>
            <a:endParaRPr lang="ru-RU" b="1" dirty="0">
              <a:solidFill>
                <a:srgbClr val="FFC000"/>
              </a:solidFill>
              <a:latin typeface="Arial" pitchFamily="34" charset="0"/>
              <a:cs typeface="Arial" pitchFamily="34" charset="0"/>
            </a:endParaRPr>
          </a:p>
        </p:txBody>
      </p:sp>
      <p:sp>
        <p:nvSpPr>
          <p:cNvPr id="21" name="TextBox 20"/>
          <p:cNvSpPr txBox="1"/>
          <p:nvPr/>
        </p:nvSpPr>
        <p:spPr>
          <a:xfrm>
            <a:off x="468263" y="5887045"/>
            <a:ext cx="3312368" cy="33855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ru-RU" sz="1600" b="1" dirty="0" smtClean="0">
                <a:solidFill>
                  <a:srgbClr val="FFC000"/>
                </a:solidFill>
                <a:latin typeface="Arial" pitchFamily="34" charset="0"/>
                <a:cs typeface="Arial" pitchFamily="34" charset="0"/>
              </a:rPr>
              <a:t>«Юные исследователи»</a:t>
            </a:r>
          </a:p>
        </p:txBody>
      </p:sp>
      <p:sp>
        <p:nvSpPr>
          <p:cNvPr id="23" name="Солнце 22"/>
          <p:cNvSpPr/>
          <p:nvPr/>
        </p:nvSpPr>
        <p:spPr>
          <a:xfrm>
            <a:off x="6985199" y="10117907"/>
            <a:ext cx="576064" cy="504056"/>
          </a:xfrm>
          <a:prstGeom prst="su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3</a:t>
            </a:r>
            <a:endParaRPr lang="ru-RU" dirty="0"/>
          </a:p>
        </p:txBody>
      </p:sp>
      <p:sp>
        <p:nvSpPr>
          <p:cNvPr id="30" name="Прямоугольник 29"/>
          <p:cNvSpPr/>
          <p:nvPr/>
        </p:nvSpPr>
        <p:spPr>
          <a:xfrm>
            <a:off x="5292799" y="342429"/>
            <a:ext cx="2064196" cy="418234"/>
          </a:xfrm>
          <a:prstGeom prst="rect">
            <a:avLst/>
          </a:prstGeom>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endParaRPr lang="ru-RU" dirty="0">
              <a:ln w="50800"/>
              <a:solidFill>
                <a:sysClr val="windowText" lastClr="000000"/>
              </a:solidFill>
              <a:cs typeface="Arial" pitchFamily="34" charset="0"/>
            </a:endParaRPr>
          </a:p>
        </p:txBody>
      </p:sp>
      <p:sp>
        <p:nvSpPr>
          <p:cNvPr id="33" name="TextBox 32"/>
          <p:cNvSpPr txBox="1"/>
          <p:nvPr/>
        </p:nvSpPr>
        <p:spPr>
          <a:xfrm>
            <a:off x="324247" y="1422549"/>
            <a:ext cx="3816424" cy="2169825"/>
          </a:xfrm>
          <a:prstGeom prst="rect">
            <a:avLst/>
          </a:prstGeom>
          <a:noFill/>
        </p:spPr>
        <p:txBody>
          <a:bodyPr wrap="square" rtlCol="0">
            <a:spAutoFit/>
          </a:bodyPr>
          <a:lstStyle/>
          <a:p>
            <a:r>
              <a:rPr lang="ru-RU" sz="1300" dirty="0" smtClean="0">
                <a:latin typeface="Arial" pitchFamily="34" charset="0"/>
                <a:cs typeface="Arial" pitchFamily="34" charset="0"/>
              </a:rPr>
              <a:t>    2Д класс принял участие во Общероссийском </a:t>
            </a:r>
            <a:r>
              <a:rPr lang="ru-RU" sz="1300" dirty="0" err="1" smtClean="0">
                <a:latin typeface="Arial" pitchFamily="34" charset="0"/>
                <a:cs typeface="Arial" pitchFamily="34" charset="0"/>
              </a:rPr>
              <a:t>экоуроке</a:t>
            </a:r>
            <a:r>
              <a:rPr lang="ru-RU" sz="1300" dirty="0" smtClean="0">
                <a:latin typeface="Arial" pitchFamily="34" charset="0"/>
                <a:cs typeface="Arial" pitchFamily="34" charset="0"/>
              </a:rPr>
              <a:t> «</a:t>
            </a:r>
            <a:r>
              <a:rPr lang="ru-RU" sz="1300" dirty="0" err="1" smtClean="0">
                <a:latin typeface="Arial" pitchFamily="34" charset="0"/>
                <a:cs typeface="Arial" pitchFamily="34" charset="0"/>
              </a:rPr>
              <a:t>Сохра</a:t>
            </a:r>
            <a:r>
              <a:rPr lang="ru-RU" sz="1300" dirty="0" smtClean="0">
                <a:latin typeface="Arial" pitchFamily="34" charset="0"/>
                <a:cs typeface="Arial" pitchFamily="34" charset="0"/>
              </a:rPr>
              <a:t>-</a:t>
            </a:r>
          </a:p>
          <a:p>
            <a:r>
              <a:rPr lang="ru-RU" sz="1300" dirty="0" err="1" smtClean="0">
                <a:latin typeface="Arial" pitchFamily="34" charset="0"/>
                <a:cs typeface="Arial" pitchFamily="34" charset="0"/>
              </a:rPr>
              <a:t>нение</a:t>
            </a:r>
            <a:r>
              <a:rPr lang="ru-RU" sz="1300" dirty="0" smtClean="0">
                <a:latin typeface="Arial" pitchFamily="34" charset="0"/>
                <a:cs typeface="Arial" pitchFamily="34" charset="0"/>
              </a:rPr>
              <a:t> редких видов животных и растений»   </a:t>
            </a:r>
          </a:p>
          <a:p>
            <a:r>
              <a:rPr lang="ru-RU" sz="1300" dirty="0" smtClean="0">
                <a:latin typeface="Arial" pitchFamily="34" charset="0"/>
                <a:cs typeface="Arial" pitchFamily="34" charset="0"/>
              </a:rPr>
              <a:t>    Благодаря этому уроку школьники узнали о том, насколько важно биологическое разнообразие , о роли редких видов животных и растений в природных системах и о том, какие действия каждый из нас может предпринимать для их сохранения.</a:t>
            </a:r>
          </a:p>
          <a:p>
            <a:endParaRPr lang="ru-RU" dirty="0"/>
          </a:p>
        </p:txBody>
      </p:sp>
      <p:pic>
        <p:nvPicPr>
          <p:cNvPr id="2050" name="Picture 2" descr="Z:\Сайт\Экоурок\1.JPG"/>
          <p:cNvPicPr>
            <a:picLocks noChangeAspect="1" noChangeArrowheads="1"/>
          </p:cNvPicPr>
          <p:nvPr/>
        </p:nvPicPr>
        <p:blipFill>
          <a:blip r:embed="rId3" cstate="print"/>
          <a:srcRect/>
          <a:stretch>
            <a:fillRect/>
          </a:stretch>
        </p:blipFill>
        <p:spPr bwMode="auto">
          <a:xfrm>
            <a:off x="4140671" y="1408147"/>
            <a:ext cx="2664295" cy="1811721"/>
          </a:xfrm>
          <a:prstGeom prst="rect">
            <a:avLst/>
          </a:prstGeom>
          <a:noFill/>
        </p:spPr>
      </p:pic>
      <p:pic>
        <p:nvPicPr>
          <p:cNvPr id="2051" name="Picture 3" descr="Z:\Сайт\Умелые руки не знают скуки\IMG_20181115_120127.jpg"/>
          <p:cNvPicPr>
            <a:picLocks noChangeAspect="1" noChangeArrowheads="1"/>
          </p:cNvPicPr>
          <p:nvPr/>
        </p:nvPicPr>
        <p:blipFill>
          <a:blip r:embed="rId4" cstate="print"/>
          <a:srcRect r="15789" b="21787"/>
          <a:stretch>
            <a:fillRect/>
          </a:stretch>
        </p:blipFill>
        <p:spPr bwMode="auto">
          <a:xfrm>
            <a:off x="540271" y="3654797"/>
            <a:ext cx="2894446" cy="2016223"/>
          </a:xfrm>
          <a:prstGeom prst="rect">
            <a:avLst/>
          </a:prstGeom>
          <a:noFill/>
        </p:spPr>
      </p:pic>
      <p:sp>
        <p:nvSpPr>
          <p:cNvPr id="34" name="TextBox 33"/>
          <p:cNvSpPr txBox="1"/>
          <p:nvPr/>
        </p:nvSpPr>
        <p:spPr>
          <a:xfrm>
            <a:off x="3564607" y="3870821"/>
            <a:ext cx="3744416" cy="2092881"/>
          </a:xfrm>
          <a:prstGeom prst="rect">
            <a:avLst/>
          </a:prstGeom>
          <a:noFill/>
        </p:spPr>
        <p:txBody>
          <a:bodyPr wrap="square" rtlCol="0">
            <a:spAutoFit/>
          </a:bodyPr>
          <a:lstStyle/>
          <a:p>
            <a:r>
              <a:rPr lang="ru-RU" sz="1400" dirty="0" smtClean="0">
                <a:latin typeface="Arial" pitchFamily="34" charset="0"/>
                <a:cs typeface="Arial" pitchFamily="34" charset="0"/>
              </a:rPr>
              <a:t>«Красота спасет мир!» - восклицаем мы, когда смотрим на работы ученицы 4 Г класса. Специальный приз на городской выставке декоративно-прикладного искусства «Мир глазами детей» – заслуженная награда для умелых и творческих рук! Руководитель проекта </a:t>
            </a:r>
            <a:r>
              <a:rPr lang="ru-RU" sz="1400" dirty="0" err="1" smtClean="0">
                <a:latin typeface="Arial" pitchFamily="34" charset="0"/>
                <a:cs typeface="Arial" pitchFamily="34" charset="0"/>
              </a:rPr>
              <a:t>Порсикова</a:t>
            </a:r>
            <a:r>
              <a:rPr lang="ru-RU" sz="1400" dirty="0" smtClean="0">
                <a:latin typeface="Arial" pitchFamily="34" charset="0"/>
                <a:cs typeface="Arial" pitchFamily="34" charset="0"/>
              </a:rPr>
              <a:t> В.М. Поздравляем!</a:t>
            </a:r>
          </a:p>
          <a:p>
            <a:endParaRPr lang="ru-RU" dirty="0"/>
          </a:p>
        </p:txBody>
      </p:sp>
      <p:sp>
        <p:nvSpPr>
          <p:cNvPr id="37" name="TextBox 36"/>
          <p:cNvSpPr txBox="1"/>
          <p:nvPr/>
        </p:nvSpPr>
        <p:spPr>
          <a:xfrm>
            <a:off x="3708623" y="8407325"/>
            <a:ext cx="3600400" cy="1815882"/>
          </a:xfrm>
          <a:prstGeom prst="rect">
            <a:avLst/>
          </a:prstGeom>
          <a:noFill/>
        </p:spPr>
        <p:txBody>
          <a:bodyPr wrap="square" rtlCol="0">
            <a:spAutoFit/>
          </a:bodyPr>
          <a:lstStyle/>
          <a:p>
            <a:r>
              <a:rPr lang="ru-RU" sz="1400" dirty="0" smtClean="0">
                <a:latin typeface="Arial" pitchFamily="34" charset="0"/>
                <a:cs typeface="Arial" pitchFamily="34" charset="0"/>
              </a:rPr>
              <a:t>   Воспитанники дошкольного отделения приняли участие в конкурсе рисунков «Тебя, Сибирь, мои обнимут длани!», в рамках празднования Дня Сибири. Дети с воспитателем и родителями посетили Тюменскую филармонию, посмотрели праздничный концерт и получили подарки.</a:t>
            </a:r>
            <a:endParaRPr lang="ru-RU" sz="1400" dirty="0">
              <a:latin typeface="Arial" pitchFamily="34" charset="0"/>
              <a:cs typeface="Arial" pitchFamily="34" charset="0"/>
            </a:endParaRPr>
          </a:p>
        </p:txBody>
      </p:sp>
      <p:pic>
        <p:nvPicPr>
          <p:cNvPr id="38" name="Рисунок 37" descr="IMG-32fe419fd07e0816d6d97313b7a85ee8-V-768x1024.jpg"/>
          <p:cNvPicPr>
            <a:picLocks noChangeAspect="1"/>
          </p:cNvPicPr>
          <p:nvPr/>
        </p:nvPicPr>
        <p:blipFill>
          <a:blip r:embed="rId5" cstate="print"/>
          <a:srcRect t="27858" b="18296"/>
          <a:stretch>
            <a:fillRect/>
          </a:stretch>
        </p:blipFill>
        <p:spPr>
          <a:xfrm>
            <a:off x="540270" y="7759253"/>
            <a:ext cx="3109203" cy="2232248"/>
          </a:xfrm>
          <a:prstGeom prst="rect">
            <a:avLst/>
          </a:prstGeom>
        </p:spPr>
      </p:pic>
      <p:pic>
        <p:nvPicPr>
          <p:cNvPr id="39" name="Рисунок 38" descr="mota_ru_1102622.jpg"/>
          <p:cNvPicPr>
            <a:picLocks noChangeAspect="1"/>
          </p:cNvPicPr>
          <p:nvPr/>
        </p:nvPicPr>
        <p:blipFill>
          <a:blip r:embed="rId6" cstate="print"/>
          <a:srcRect t="16478" b="24097"/>
          <a:stretch>
            <a:fillRect/>
          </a:stretch>
        </p:blipFill>
        <p:spPr>
          <a:xfrm>
            <a:off x="468263" y="198414"/>
            <a:ext cx="2304256" cy="648071"/>
          </a:xfrm>
          <a:prstGeom prst="rect">
            <a:avLst/>
          </a:prstGeom>
        </p:spPr>
      </p:pic>
      <p:pic>
        <p:nvPicPr>
          <p:cNvPr id="40" name="Рисунок 39" descr="mota_ru_1102622.jpg"/>
          <p:cNvPicPr>
            <a:picLocks noChangeAspect="1"/>
          </p:cNvPicPr>
          <p:nvPr/>
        </p:nvPicPr>
        <p:blipFill>
          <a:blip r:embed="rId6" cstate="print"/>
          <a:srcRect t="16478" b="24097"/>
          <a:stretch>
            <a:fillRect/>
          </a:stretch>
        </p:blipFill>
        <p:spPr>
          <a:xfrm>
            <a:off x="2844527" y="198413"/>
            <a:ext cx="2304256" cy="648071"/>
          </a:xfrm>
          <a:prstGeom prst="rect">
            <a:avLst/>
          </a:prstGeom>
        </p:spPr>
      </p:pic>
      <p:pic>
        <p:nvPicPr>
          <p:cNvPr id="24" name="Рисунок 23" descr="4nkpbpqozmembwft4gypddbcry3dycja.png"/>
          <p:cNvPicPr>
            <a:picLocks noChangeAspect="1"/>
          </p:cNvPicPr>
          <p:nvPr/>
        </p:nvPicPr>
        <p:blipFill>
          <a:blip r:embed="rId7" cstate="print"/>
          <a:stretch>
            <a:fillRect/>
          </a:stretch>
        </p:blipFill>
        <p:spPr>
          <a:xfrm>
            <a:off x="5364807" y="414437"/>
            <a:ext cx="1884556" cy="265430"/>
          </a:xfrm>
          <a:prstGeom prst="rect">
            <a:avLst/>
          </a:prstGeom>
        </p:spPr>
      </p:pic>
      <p:sp>
        <p:nvSpPr>
          <p:cNvPr id="26" name="TextBox 25"/>
          <p:cNvSpPr txBox="1"/>
          <p:nvPr/>
        </p:nvSpPr>
        <p:spPr>
          <a:xfrm>
            <a:off x="468263" y="6391101"/>
            <a:ext cx="3456384" cy="1523494"/>
          </a:xfrm>
          <a:prstGeom prst="rect">
            <a:avLst/>
          </a:prstGeom>
          <a:noFill/>
        </p:spPr>
        <p:txBody>
          <a:bodyPr wrap="square" rtlCol="0">
            <a:spAutoFit/>
          </a:bodyPr>
          <a:lstStyle/>
          <a:p>
            <a:r>
              <a:rPr lang="ru-RU" sz="1500" dirty="0" smtClean="0"/>
              <a:t>В дошкольном отделении прошла неделя «Юных исследователей». Ребятишки экспериментировали с водой, глиной, песком. Научились видеть необычное в обычных вещах. </a:t>
            </a:r>
          </a:p>
          <a:p>
            <a:endParaRPr lang="ru-RU" dirty="0"/>
          </a:p>
        </p:txBody>
      </p:sp>
      <p:pic>
        <p:nvPicPr>
          <p:cNvPr id="9217" name="Picture 1" descr="Z:\Сайт\Архив\02-11-2018_10-44-19\IMG-c29aaed65f44b3ae567aa8fcda0018c9-V.jpg"/>
          <p:cNvPicPr>
            <a:picLocks noChangeAspect="1" noChangeArrowheads="1"/>
          </p:cNvPicPr>
          <p:nvPr/>
        </p:nvPicPr>
        <p:blipFill>
          <a:blip r:embed="rId8" cstate="print"/>
          <a:srcRect t="20661"/>
          <a:stretch>
            <a:fillRect/>
          </a:stretch>
        </p:blipFill>
        <p:spPr bwMode="auto">
          <a:xfrm>
            <a:off x="4068663" y="5887045"/>
            <a:ext cx="2976331" cy="177104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252239" y="198413"/>
            <a:ext cx="6957024" cy="1020490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lvl="0" fontAlgn="base">
              <a:spcBef>
                <a:spcPct val="0"/>
              </a:spcBef>
              <a:spcAft>
                <a:spcPct val="0"/>
              </a:spcAft>
            </a:pP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5"/>
          </a:lnRef>
          <a:fillRef idx="0">
            <a:schemeClr val="accent5"/>
          </a:fillRef>
          <a:effectRef idx="0">
            <a:schemeClr val="accent5"/>
          </a:effectRef>
          <a:fontRef idx="minor">
            <a:schemeClr val="tx1"/>
          </a:fontRef>
        </p:style>
      </p:cxnSp>
      <p:sp>
        <p:nvSpPr>
          <p:cNvPr id="37" name="TextBox 36"/>
          <p:cNvSpPr txBox="1"/>
          <p:nvPr/>
        </p:nvSpPr>
        <p:spPr>
          <a:xfrm>
            <a:off x="684287" y="990501"/>
            <a:ext cx="6264696" cy="46166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ru-RU" sz="2400" dirty="0" smtClean="0">
                <a:ln w="18415" cmpd="sng">
                  <a:solidFill>
                    <a:srgbClr val="FFFFFF"/>
                  </a:solidFill>
                  <a:prstDash val="solid"/>
                </a:ln>
                <a:solidFill>
                  <a:srgbClr val="FFFFFF"/>
                </a:solidFill>
                <a:effectLst>
                  <a:glow rad="63500">
                    <a:schemeClr val="accent4">
                      <a:satMod val="175000"/>
                      <a:alpha val="40000"/>
                    </a:schemeClr>
                  </a:glow>
                  <a:outerShdw blurRad="63500" dir="3600000" algn="tl" rotWithShape="0">
                    <a:srgbClr val="000000">
                      <a:alpha val="70000"/>
                    </a:srgbClr>
                  </a:outerShdw>
                </a:effectLst>
              </a:rPr>
              <a:t>Встреча со Всероссийским  Дедом Морозом!</a:t>
            </a:r>
            <a:endParaRPr lang="ru-RU" sz="2400" dirty="0">
              <a:ln w="18415" cmpd="sng">
                <a:solidFill>
                  <a:srgbClr val="FFFFFF"/>
                </a:solidFill>
                <a:prstDash val="solid"/>
              </a:ln>
              <a:solidFill>
                <a:srgbClr val="FFFFFF"/>
              </a:solidFill>
              <a:effectLst>
                <a:glow rad="63500">
                  <a:schemeClr val="accent4">
                    <a:satMod val="175000"/>
                    <a:alpha val="40000"/>
                  </a:schemeClr>
                </a:glow>
                <a:outerShdw blurRad="63500" dir="3600000" algn="tl" rotWithShape="0">
                  <a:srgbClr val="000000">
                    <a:alpha val="70000"/>
                  </a:srgbClr>
                </a:outerShdw>
              </a:effectLst>
            </a:endParaRPr>
          </a:p>
        </p:txBody>
      </p:sp>
      <p:pic>
        <p:nvPicPr>
          <p:cNvPr id="12" name="Рисунок 11" descr="mota_ru_1102622.jpg"/>
          <p:cNvPicPr>
            <a:picLocks noChangeAspect="1"/>
          </p:cNvPicPr>
          <p:nvPr/>
        </p:nvPicPr>
        <p:blipFill>
          <a:blip r:embed="rId3" cstate="print"/>
          <a:srcRect l="36667" t="16478" b="24097"/>
          <a:stretch>
            <a:fillRect/>
          </a:stretch>
        </p:blipFill>
        <p:spPr>
          <a:xfrm>
            <a:off x="3420591" y="198413"/>
            <a:ext cx="1368152" cy="648072"/>
          </a:xfrm>
          <a:prstGeom prst="rect">
            <a:avLst/>
          </a:prstGeom>
        </p:spPr>
      </p:pic>
      <p:sp>
        <p:nvSpPr>
          <p:cNvPr id="15" name="Солнце 14"/>
          <p:cNvSpPr/>
          <p:nvPr/>
        </p:nvSpPr>
        <p:spPr>
          <a:xfrm>
            <a:off x="0" y="10117907"/>
            <a:ext cx="576064" cy="504056"/>
          </a:xfrm>
          <a:prstGeom prst="sun">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smtClean="0"/>
              <a:t>4</a:t>
            </a:r>
            <a:endParaRPr lang="ru-RU" dirty="0"/>
          </a:p>
        </p:txBody>
      </p:sp>
      <p:pic>
        <p:nvPicPr>
          <p:cNvPr id="22" name="Рисунок 21" descr="mota_ru_1102622.jpg"/>
          <p:cNvPicPr>
            <a:picLocks noChangeAspect="1"/>
          </p:cNvPicPr>
          <p:nvPr/>
        </p:nvPicPr>
        <p:blipFill>
          <a:blip r:embed="rId3" cstate="print"/>
          <a:srcRect t="16478" b="24097"/>
          <a:stretch>
            <a:fillRect/>
          </a:stretch>
        </p:blipFill>
        <p:spPr>
          <a:xfrm>
            <a:off x="4788743" y="198413"/>
            <a:ext cx="2160240" cy="648071"/>
          </a:xfrm>
          <a:prstGeom prst="rect">
            <a:avLst/>
          </a:prstGeom>
        </p:spPr>
      </p:pic>
      <p:sp>
        <p:nvSpPr>
          <p:cNvPr id="24" name="TextBox 23"/>
          <p:cNvSpPr txBox="1"/>
          <p:nvPr/>
        </p:nvSpPr>
        <p:spPr>
          <a:xfrm>
            <a:off x="396255" y="1511777"/>
            <a:ext cx="6696744" cy="9110186"/>
          </a:xfrm>
          <a:prstGeom prst="rect">
            <a:avLst/>
          </a:prstGeom>
          <a:noFill/>
        </p:spPr>
        <p:txBody>
          <a:bodyPr wrap="square" rtlCol="0">
            <a:spAutoFit/>
          </a:bodyPr>
          <a:lstStyle/>
          <a:p>
            <a:r>
              <a:rPr lang="ru-RU" b="1" dirty="0" smtClean="0"/>
              <a:t>    Учащиеся школы и специалисты нашего пресс-центра приняли участие во встрече с Всероссийский Дедом Морозом!</a:t>
            </a:r>
            <a:br>
              <a:rPr lang="ru-RU" b="1" dirty="0" smtClean="0"/>
            </a:br>
            <a:r>
              <a:rPr lang="ru-RU" sz="1400" dirty="0" smtClean="0">
                <a:latin typeface="Arial" pitchFamily="34" charset="0"/>
                <a:cs typeface="Arial" pitchFamily="34" charset="0"/>
              </a:rPr>
              <a:t/>
            </a:r>
            <a:br>
              <a:rPr lang="ru-RU" sz="1400" dirty="0" smtClean="0">
                <a:latin typeface="Arial" pitchFamily="34" charset="0"/>
                <a:cs typeface="Arial" pitchFamily="34" charset="0"/>
              </a:rPr>
            </a:br>
            <a:r>
              <a:rPr lang="ru-RU" sz="1400" dirty="0" smtClean="0">
                <a:latin typeface="Arial" pitchFamily="34" charset="0"/>
                <a:cs typeface="Arial" pitchFamily="34" charset="0"/>
              </a:rPr>
              <a:t>    На встрече всероссийского волшебника засыпали самыми разнообразными вопросами. </a:t>
            </a:r>
            <a:br>
              <a:rPr lang="ru-RU" sz="1400" dirty="0" smtClean="0">
                <a:latin typeface="Arial" pitchFamily="34" charset="0"/>
                <a:cs typeface="Arial" pitchFamily="34" charset="0"/>
              </a:rPr>
            </a:br>
            <a:r>
              <a:rPr lang="ru-RU" sz="1400" dirty="0" smtClean="0">
                <a:latin typeface="Arial" pitchFamily="34" charset="0"/>
                <a:cs typeface="Arial" pitchFamily="34" charset="0"/>
              </a:rPr>
              <a:t>    Дедушка рассказал, что Снегурочка приемная внучка. Нашел он ее заблудившейся в лесу совсем девчонкой. Она почти замерзла, а он ее забрал к себе. Так и выросла. Сейчас у нее свой терем. Что интересно, возникли некоторые территориальные трудности, потому как терем Деда Мороза находится в Костромской области, а терем Снегурочки – в Вологодской. </a:t>
            </a:r>
          </a:p>
          <a:p>
            <a:endParaRPr lang="ru-RU" sz="1400" dirty="0" smtClean="0">
              <a:latin typeface="Arial" pitchFamily="34" charset="0"/>
              <a:cs typeface="Arial" pitchFamily="34" charset="0"/>
            </a:endParaRPr>
          </a:p>
          <a:p>
            <a:endParaRPr lang="ru-RU" sz="1400" dirty="0" smtClean="0">
              <a:latin typeface="Arial" pitchFamily="34" charset="0"/>
              <a:cs typeface="Arial" pitchFamily="34" charset="0"/>
            </a:endParaRPr>
          </a:p>
          <a:p>
            <a:endParaRPr lang="ru-RU" sz="1400" dirty="0" smtClean="0">
              <a:latin typeface="Arial" pitchFamily="34" charset="0"/>
              <a:cs typeface="Arial" pitchFamily="34" charset="0"/>
            </a:endParaRPr>
          </a:p>
          <a:p>
            <a:endParaRPr lang="ru-RU" sz="1400" dirty="0" smtClean="0">
              <a:latin typeface="Arial" pitchFamily="34" charset="0"/>
              <a:cs typeface="Arial" pitchFamily="34" charset="0"/>
            </a:endParaRPr>
          </a:p>
          <a:p>
            <a:endParaRPr lang="ru-RU" sz="1400" dirty="0" smtClean="0">
              <a:latin typeface="Arial" pitchFamily="34" charset="0"/>
              <a:cs typeface="Arial" pitchFamily="34" charset="0"/>
            </a:endParaRPr>
          </a:p>
          <a:p>
            <a:endParaRPr lang="ru-RU" sz="1400" dirty="0" smtClean="0">
              <a:latin typeface="Arial" pitchFamily="34" charset="0"/>
              <a:cs typeface="Arial" pitchFamily="34" charset="0"/>
            </a:endParaRPr>
          </a:p>
          <a:p>
            <a:endParaRPr lang="ru-RU" sz="1400" dirty="0" smtClean="0">
              <a:latin typeface="Arial" pitchFamily="34" charset="0"/>
              <a:cs typeface="Arial" pitchFamily="34" charset="0"/>
            </a:endParaRPr>
          </a:p>
          <a:p>
            <a:r>
              <a:rPr lang="ru-RU" sz="1400" dirty="0" smtClean="0">
                <a:latin typeface="Arial" pitchFamily="34" charset="0"/>
                <a:cs typeface="Arial" pitchFamily="34" charset="0"/>
              </a:rPr>
              <a:t/>
            </a:r>
            <a:br>
              <a:rPr lang="ru-RU" sz="1400" dirty="0" smtClean="0">
                <a:latin typeface="Arial" pitchFamily="34" charset="0"/>
                <a:cs typeface="Arial" pitchFamily="34" charset="0"/>
              </a:rPr>
            </a:br>
            <a:endParaRPr lang="ru-RU" sz="1400" dirty="0" smtClean="0">
              <a:latin typeface="Arial" pitchFamily="34" charset="0"/>
              <a:cs typeface="Arial" pitchFamily="34" charset="0"/>
            </a:endParaRPr>
          </a:p>
          <a:p>
            <a:endParaRPr lang="ru-RU" sz="1400" dirty="0" smtClean="0">
              <a:latin typeface="Arial" pitchFamily="34" charset="0"/>
              <a:cs typeface="Arial" pitchFamily="34" charset="0"/>
            </a:endParaRPr>
          </a:p>
          <a:p>
            <a:endParaRPr lang="ru-RU" sz="1400" dirty="0" smtClean="0">
              <a:latin typeface="Arial" pitchFamily="34" charset="0"/>
              <a:cs typeface="Arial" pitchFamily="34" charset="0"/>
            </a:endParaRPr>
          </a:p>
          <a:p>
            <a:r>
              <a:rPr lang="ru-RU" sz="1400" dirty="0" smtClean="0">
                <a:latin typeface="Arial" pitchFamily="34" charset="0"/>
                <a:cs typeface="Arial" pitchFamily="34" charset="0"/>
              </a:rPr>
              <a:t/>
            </a:r>
            <a:br>
              <a:rPr lang="ru-RU" sz="1400" dirty="0" smtClean="0">
                <a:latin typeface="Arial" pitchFamily="34" charset="0"/>
                <a:cs typeface="Arial" pitchFamily="34" charset="0"/>
              </a:rPr>
            </a:br>
            <a:r>
              <a:rPr lang="ru-RU" sz="1400" dirty="0" smtClean="0">
                <a:latin typeface="Arial" pitchFamily="34" charset="0"/>
                <a:cs typeface="Arial" pitchFamily="34" charset="0"/>
              </a:rPr>
              <a:t>    Оказалось, что любимое блюдо Деда Мороза это шаньги с капустой, пить он любит чай с чабрецом, не боится жары и любит русскую баню. Также все узнали, что в тереме у Деда Мороза 12 комнат и тронный зал. Елку он предпочитает искусственную, так как очень любит и бережет лес. И всех присутствующих призвал не рубить живые деревья. А если очень хочется почувствовать запах ели дома, то достаточно сорвать маленькую веточку. Вот тут мы Дедушку очень поддерживаем! </a:t>
            </a:r>
            <a:br>
              <a:rPr lang="ru-RU" sz="1400" dirty="0" smtClean="0">
                <a:latin typeface="Arial" pitchFamily="34" charset="0"/>
                <a:cs typeface="Arial" pitchFamily="34" charset="0"/>
              </a:rPr>
            </a:br>
            <a:r>
              <a:rPr lang="ru-RU" sz="1400" dirty="0" smtClean="0">
                <a:latin typeface="Arial" pitchFamily="34" charset="0"/>
                <a:cs typeface="Arial" pitchFamily="34" charset="0"/>
              </a:rPr>
              <a:t>    За своей шикарной бородой Дед Мороз ухаживает с помощью отвара коры дуба. А вот на просмотр интересных фильмов у него совсем не остается времени, да и Дедушке больше нравится читать письма, которые приходят ему со всей страны. По признанию Мороза Ивановича, особенно ему нравятся те, которые «согревают душу», где ребята просят не за себя, а за своих родных и близких. </a:t>
            </a:r>
            <a:br>
              <a:rPr lang="ru-RU" sz="1400" dirty="0" smtClean="0">
                <a:latin typeface="Arial" pitchFamily="34" charset="0"/>
                <a:cs typeface="Arial" pitchFamily="34" charset="0"/>
              </a:rPr>
            </a:br>
            <a:r>
              <a:rPr lang="ru-RU" sz="1400" dirty="0" smtClean="0">
                <a:latin typeface="Arial" pitchFamily="34" charset="0"/>
                <a:cs typeface="Arial" pitchFamily="34" charset="0"/>
              </a:rPr>
              <a:t>    В конце мероприятия прошла автограф и </a:t>
            </a:r>
            <a:r>
              <a:rPr lang="ru-RU" sz="1400" dirty="0" err="1" smtClean="0">
                <a:latin typeface="Arial" pitchFamily="34" charset="0"/>
                <a:cs typeface="Arial" pitchFamily="34" charset="0"/>
              </a:rPr>
              <a:t>фотосессия</a:t>
            </a:r>
            <a:r>
              <a:rPr lang="ru-RU" sz="1400" dirty="0" smtClean="0">
                <a:latin typeface="Arial" pitchFamily="34" charset="0"/>
                <a:cs typeface="Arial" pitchFamily="34" charset="0"/>
              </a:rPr>
              <a:t> с Игорем Лантратовым, традиционные «</a:t>
            </a:r>
            <a:r>
              <a:rPr lang="ru-RU" sz="1400" dirty="0" err="1" smtClean="0">
                <a:latin typeface="Arial" pitchFamily="34" charset="0"/>
                <a:cs typeface="Arial" pitchFamily="34" charset="0"/>
              </a:rPr>
              <a:t>обнимашки</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фотосессия</a:t>
            </a:r>
            <a:r>
              <a:rPr lang="ru-RU" sz="1400" dirty="0" smtClean="0">
                <a:latin typeface="Arial" pitchFamily="34" charset="0"/>
                <a:cs typeface="Arial" pitchFamily="34" charset="0"/>
              </a:rPr>
              <a:t> с Дедом Морозом и самое приятное, конечно, раздача подарков. Их хватило на всех. Каждый смог сфотографироваться с Дедом Морозом и загадать заветное желание.</a:t>
            </a:r>
          </a:p>
          <a:p>
            <a:pPr algn="r"/>
            <a:r>
              <a:rPr lang="ru-RU" sz="1400" b="1" dirty="0" smtClean="0">
                <a:latin typeface="Arial" pitchFamily="34" charset="0"/>
                <a:cs typeface="Arial" pitchFamily="34" charset="0"/>
              </a:rPr>
              <a:t>Мария Скворцова</a:t>
            </a:r>
          </a:p>
          <a:p>
            <a:endParaRPr lang="ru-RU" dirty="0"/>
          </a:p>
        </p:txBody>
      </p:sp>
      <p:pic>
        <p:nvPicPr>
          <p:cNvPr id="25" name="Рисунок 24" descr="Iv5nWByj6gU.jpg"/>
          <p:cNvPicPr>
            <a:picLocks noChangeAspect="1"/>
          </p:cNvPicPr>
          <p:nvPr/>
        </p:nvPicPr>
        <p:blipFill>
          <a:blip r:embed="rId4" cstate="print"/>
          <a:srcRect l="10444" t="8294" r="6006"/>
          <a:stretch>
            <a:fillRect/>
          </a:stretch>
        </p:blipFill>
        <p:spPr>
          <a:xfrm>
            <a:off x="396255" y="3942829"/>
            <a:ext cx="2880320" cy="2304256"/>
          </a:xfrm>
          <a:prstGeom prst="rect">
            <a:avLst/>
          </a:prstGeom>
        </p:spPr>
      </p:pic>
      <p:pic>
        <p:nvPicPr>
          <p:cNvPr id="1026" name="Picture 2" descr="Z:\Библиотека\Для газеты\Дед мороз\VQR56o3sE1g.jpg"/>
          <p:cNvPicPr>
            <a:picLocks noChangeAspect="1" noChangeArrowheads="1"/>
          </p:cNvPicPr>
          <p:nvPr/>
        </p:nvPicPr>
        <p:blipFill>
          <a:blip r:embed="rId5" cstate="print"/>
          <a:srcRect/>
          <a:stretch>
            <a:fillRect/>
          </a:stretch>
        </p:blipFill>
        <p:spPr bwMode="auto">
          <a:xfrm>
            <a:off x="3420591" y="3942829"/>
            <a:ext cx="1726843" cy="2304256"/>
          </a:xfrm>
          <a:prstGeom prst="rect">
            <a:avLst/>
          </a:prstGeom>
          <a:noFill/>
        </p:spPr>
      </p:pic>
      <p:pic>
        <p:nvPicPr>
          <p:cNvPr id="1027" name="Picture 3" descr="Z:\Библиотека\Для газеты\Дед мороз\-sHAokeizZ4.jpg"/>
          <p:cNvPicPr>
            <a:picLocks noChangeAspect="1" noChangeArrowheads="1"/>
          </p:cNvPicPr>
          <p:nvPr/>
        </p:nvPicPr>
        <p:blipFill>
          <a:blip r:embed="rId6" cstate="print"/>
          <a:srcRect/>
          <a:stretch>
            <a:fillRect/>
          </a:stretch>
        </p:blipFill>
        <p:spPr bwMode="auto">
          <a:xfrm>
            <a:off x="5292799" y="3942829"/>
            <a:ext cx="1728192" cy="2306055"/>
          </a:xfrm>
          <a:prstGeom prst="rect">
            <a:avLst/>
          </a:prstGeom>
          <a:noFill/>
        </p:spPr>
      </p:pic>
      <p:sp>
        <p:nvSpPr>
          <p:cNvPr id="26" name="Скругленный прямоугольник 25"/>
          <p:cNvSpPr/>
          <p:nvPr/>
        </p:nvSpPr>
        <p:spPr>
          <a:xfrm>
            <a:off x="1044327" y="414437"/>
            <a:ext cx="2376264" cy="36004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С места событий</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27" name="Рисунок 26" descr="icons.jpg"/>
          <p:cNvPicPr>
            <a:picLocks noChangeAspect="1"/>
          </p:cNvPicPr>
          <p:nvPr/>
        </p:nvPicPr>
        <p:blipFill>
          <a:blip r:embed="rId7" cstate="print"/>
          <a:srcRect l="4762" t="6349" r="78096" b="70795"/>
          <a:stretch>
            <a:fillRect/>
          </a:stretch>
        </p:blipFill>
        <p:spPr>
          <a:xfrm>
            <a:off x="324247" y="270421"/>
            <a:ext cx="648072" cy="64807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96255" y="208528"/>
            <a:ext cx="6957024" cy="1020490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lvl="0" fontAlgn="base">
              <a:spcBef>
                <a:spcPct val="0"/>
              </a:spcBef>
              <a:spcAft>
                <a:spcPct val="0"/>
              </a:spcAft>
            </a:pP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5"/>
          </a:lnRef>
          <a:fillRef idx="0">
            <a:schemeClr val="accent5"/>
          </a:fillRef>
          <a:effectRef idx="0">
            <a:schemeClr val="accent5"/>
          </a:effectRef>
          <a:fontRef idx="minor">
            <a:schemeClr val="tx1"/>
          </a:fontRef>
        </p:style>
      </p:cxnSp>
      <p:sp>
        <p:nvSpPr>
          <p:cNvPr id="37" name="TextBox 36"/>
          <p:cNvSpPr txBox="1"/>
          <p:nvPr/>
        </p:nvSpPr>
        <p:spPr>
          <a:xfrm>
            <a:off x="1332359" y="990501"/>
            <a:ext cx="5184576"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ru-RU" sz="2800" dirty="0" err="1" smtClean="0">
                <a:ln w="18415" cmpd="sng">
                  <a:solidFill>
                    <a:srgbClr val="FFFFFF"/>
                  </a:solidFill>
                  <a:prstDash val="solid"/>
                </a:ln>
                <a:solidFill>
                  <a:srgbClr val="FFFFFF"/>
                </a:solidFill>
                <a:effectLst>
                  <a:glow rad="63500">
                    <a:schemeClr val="accent4">
                      <a:satMod val="175000"/>
                      <a:alpha val="40000"/>
                    </a:schemeClr>
                  </a:glow>
                  <a:outerShdw blurRad="63500" dir="3600000" algn="tl" rotWithShape="0">
                    <a:srgbClr val="000000">
                      <a:alpha val="70000"/>
                    </a:srgbClr>
                  </a:outerShdw>
                </a:effectLst>
              </a:rPr>
              <a:t>Мама-солнышко.ру</a:t>
            </a:r>
            <a:endParaRPr lang="ru-RU" sz="2800" dirty="0">
              <a:ln w="18415" cmpd="sng">
                <a:solidFill>
                  <a:srgbClr val="FFFFFF"/>
                </a:solidFill>
                <a:prstDash val="solid"/>
              </a:ln>
              <a:solidFill>
                <a:srgbClr val="FFFFFF"/>
              </a:solidFill>
              <a:effectLst>
                <a:glow rad="63500">
                  <a:schemeClr val="accent4">
                    <a:satMod val="175000"/>
                    <a:alpha val="40000"/>
                  </a:schemeClr>
                </a:glow>
                <a:outerShdw blurRad="63500" dir="3600000" algn="tl" rotWithShape="0">
                  <a:srgbClr val="000000">
                    <a:alpha val="70000"/>
                  </a:srgbClr>
                </a:outerShdw>
              </a:effectLst>
            </a:endParaRPr>
          </a:p>
        </p:txBody>
      </p:sp>
      <p:pic>
        <p:nvPicPr>
          <p:cNvPr id="9" name="Рисунок 8" descr="mota_ru_1102622.jpg"/>
          <p:cNvPicPr>
            <a:picLocks noChangeAspect="1"/>
          </p:cNvPicPr>
          <p:nvPr/>
        </p:nvPicPr>
        <p:blipFill>
          <a:blip r:embed="rId3" cstate="print"/>
          <a:srcRect t="16478" b="24097"/>
          <a:stretch>
            <a:fillRect/>
          </a:stretch>
        </p:blipFill>
        <p:spPr>
          <a:xfrm>
            <a:off x="468263" y="198414"/>
            <a:ext cx="2160240" cy="648071"/>
          </a:xfrm>
          <a:prstGeom prst="rect">
            <a:avLst/>
          </a:prstGeom>
        </p:spPr>
      </p:pic>
      <p:pic>
        <p:nvPicPr>
          <p:cNvPr id="12" name="Рисунок 11" descr="mota_ru_1102622.jpg"/>
          <p:cNvPicPr>
            <a:picLocks noChangeAspect="1"/>
          </p:cNvPicPr>
          <p:nvPr/>
        </p:nvPicPr>
        <p:blipFill>
          <a:blip r:embed="rId3" cstate="print"/>
          <a:srcRect t="16478" b="24097"/>
          <a:stretch>
            <a:fillRect/>
          </a:stretch>
        </p:blipFill>
        <p:spPr>
          <a:xfrm>
            <a:off x="2628503" y="198413"/>
            <a:ext cx="2160240" cy="648071"/>
          </a:xfrm>
          <a:prstGeom prst="rect">
            <a:avLst/>
          </a:prstGeom>
        </p:spPr>
      </p:pic>
      <p:pic>
        <p:nvPicPr>
          <p:cNvPr id="13" name="Рисунок 12" descr="IMG_1236.JPG"/>
          <p:cNvPicPr>
            <a:picLocks noChangeAspect="1"/>
          </p:cNvPicPr>
          <p:nvPr/>
        </p:nvPicPr>
        <p:blipFill>
          <a:blip r:embed="rId4" cstate="print"/>
          <a:srcRect l="2247" t="8989" r="4575"/>
          <a:stretch>
            <a:fillRect/>
          </a:stretch>
        </p:blipFill>
        <p:spPr>
          <a:xfrm>
            <a:off x="3924646" y="1638573"/>
            <a:ext cx="3206927" cy="2088232"/>
          </a:xfrm>
          <a:prstGeom prst="rect">
            <a:avLst/>
          </a:prstGeom>
        </p:spPr>
      </p:pic>
      <p:pic>
        <p:nvPicPr>
          <p:cNvPr id="14" name="Рисунок 13" descr="IMG_1224.JPG"/>
          <p:cNvPicPr>
            <a:picLocks noChangeAspect="1"/>
          </p:cNvPicPr>
          <p:nvPr/>
        </p:nvPicPr>
        <p:blipFill>
          <a:blip r:embed="rId5" cstate="print"/>
          <a:stretch>
            <a:fillRect/>
          </a:stretch>
        </p:blipFill>
        <p:spPr>
          <a:xfrm>
            <a:off x="900311" y="6031061"/>
            <a:ext cx="2952328" cy="2016365"/>
          </a:xfrm>
          <a:prstGeom prst="rect">
            <a:avLst/>
          </a:prstGeom>
        </p:spPr>
      </p:pic>
      <p:pic>
        <p:nvPicPr>
          <p:cNvPr id="17" name="Рисунок 16" descr="IMG_1141.JPG"/>
          <p:cNvPicPr>
            <a:picLocks noChangeAspect="1"/>
          </p:cNvPicPr>
          <p:nvPr/>
        </p:nvPicPr>
        <p:blipFill>
          <a:blip r:embed="rId6" cstate="print"/>
          <a:srcRect l="28096" t="22859" r="14764" b="22858"/>
          <a:stretch>
            <a:fillRect/>
          </a:stretch>
        </p:blipFill>
        <p:spPr>
          <a:xfrm>
            <a:off x="3996655" y="8191301"/>
            <a:ext cx="3096344" cy="1961018"/>
          </a:xfrm>
          <a:prstGeom prst="rect">
            <a:avLst/>
          </a:prstGeom>
        </p:spPr>
      </p:pic>
      <p:pic>
        <p:nvPicPr>
          <p:cNvPr id="18" name="Рисунок 17" descr="IMG_1138.JPG"/>
          <p:cNvPicPr>
            <a:picLocks noChangeAspect="1"/>
          </p:cNvPicPr>
          <p:nvPr/>
        </p:nvPicPr>
        <p:blipFill>
          <a:blip r:embed="rId7" cstate="print"/>
          <a:stretch>
            <a:fillRect/>
          </a:stretch>
        </p:blipFill>
        <p:spPr>
          <a:xfrm>
            <a:off x="900311" y="8191301"/>
            <a:ext cx="2988542" cy="1992361"/>
          </a:xfrm>
          <a:prstGeom prst="rect">
            <a:avLst/>
          </a:prstGeom>
        </p:spPr>
      </p:pic>
      <p:sp>
        <p:nvSpPr>
          <p:cNvPr id="15" name="Солнце 14"/>
          <p:cNvSpPr/>
          <p:nvPr/>
        </p:nvSpPr>
        <p:spPr>
          <a:xfrm>
            <a:off x="6985199" y="10117907"/>
            <a:ext cx="576064" cy="504056"/>
          </a:xfrm>
          <a:prstGeom prst="sun">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smtClean="0"/>
              <a:t>5</a:t>
            </a:r>
            <a:endParaRPr lang="ru-RU" dirty="0"/>
          </a:p>
        </p:txBody>
      </p:sp>
      <p:pic>
        <p:nvPicPr>
          <p:cNvPr id="19" name="Рисунок 18" descr="IMG_1192.JPG"/>
          <p:cNvPicPr>
            <a:picLocks noChangeAspect="1"/>
          </p:cNvPicPr>
          <p:nvPr/>
        </p:nvPicPr>
        <p:blipFill>
          <a:blip r:embed="rId8" cstate="print"/>
          <a:srcRect l="13608" t="5717" r="12859" b="22859"/>
          <a:stretch>
            <a:fillRect/>
          </a:stretch>
        </p:blipFill>
        <p:spPr>
          <a:xfrm>
            <a:off x="3996655" y="6031061"/>
            <a:ext cx="3113625" cy="2016224"/>
          </a:xfrm>
          <a:prstGeom prst="rect">
            <a:avLst/>
          </a:prstGeom>
        </p:spPr>
      </p:pic>
      <p:sp>
        <p:nvSpPr>
          <p:cNvPr id="20" name="TextBox 19"/>
          <p:cNvSpPr txBox="1"/>
          <p:nvPr/>
        </p:nvSpPr>
        <p:spPr>
          <a:xfrm>
            <a:off x="684287" y="3726805"/>
            <a:ext cx="6480720" cy="2600712"/>
          </a:xfrm>
          <a:prstGeom prst="rect">
            <a:avLst/>
          </a:prstGeom>
          <a:noFill/>
        </p:spPr>
        <p:txBody>
          <a:bodyPr wrap="square" rtlCol="0">
            <a:spAutoFit/>
          </a:bodyPr>
          <a:lstStyle/>
          <a:p>
            <a:r>
              <a:rPr lang="ru-RU" sz="1500" dirty="0" smtClean="0">
                <a:latin typeface="Arial" pitchFamily="34" charset="0"/>
                <a:cs typeface="Arial" pitchFamily="34" charset="0"/>
              </a:rPr>
              <a:t>   23 ноября, в нашей школе, прошел замечательный концерт, посвященный празднованию «День матери». Школьный зал был заполнен гостями,  среди которых мамы, папы и бабушки с дедушками наших учеников.</a:t>
            </a:r>
          </a:p>
          <a:p>
            <a:r>
              <a:rPr lang="ru-RU" sz="1500" dirty="0" smtClean="0">
                <a:latin typeface="Arial" pitchFamily="34" charset="0"/>
                <a:cs typeface="Arial" pitchFamily="34" charset="0"/>
              </a:rPr>
              <a:t>    Концерт был полон красочных номеров, весёлых шуточных сценок, песен, стихотворений от учеников 1-7-х классов. Также была показана презентация, посвященная самому главному человеку в жизни каждого.</a:t>
            </a:r>
          </a:p>
          <a:p>
            <a:r>
              <a:rPr lang="ru-RU" sz="1500" dirty="0" smtClean="0">
                <a:latin typeface="Arial" pitchFamily="34" charset="0"/>
                <a:cs typeface="Arial" pitchFamily="34" charset="0"/>
              </a:rPr>
              <a:t>    Концерт прошел тепло, по настоящему душевно и празднично.</a:t>
            </a:r>
          </a:p>
          <a:p>
            <a:r>
              <a:rPr lang="ru-RU" sz="1400" dirty="0" smtClean="0">
                <a:latin typeface="Arial" pitchFamily="34" charset="0"/>
                <a:cs typeface="Arial" pitchFamily="34" charset="0"/>
              </a:rPr>
              <a:t>    </a:t>
            </a:r>
          </a:p>
          <a:p>
            <a:endParaRPr lang="ru-RU" sz="1400" dirty="0">
              <a:latin typeface="Arial" pitchFamily="34" charset="0"/>
              <a:cs typeface="Arial" pitchFamily="34" charset="0"/>
            </a:endParaRPr>
          </a:p>
        </p:txBody>
      </p:sp>
      <p:pic>
        <p:nvPicPr>
          <p:cNvPr id="21" name="Рисунок 20" descr="IMG_1165.JPG"/>
          <p:cNvPicPr>
            <a:picLocks noChangeAspect="1"/>
          </p:cNvPicPr>
          <p:nvPr/>
        </p:nvPicPr>
        <p:blipFill>
          <a:blip r:embed="rId9" cstate="print"/>
          <a:stretch>
            <a:fillRect/>
          </a:stretch>
        </p:blipFill>
        <p:spPr>
          <a:xfrm>
            <a:off x="684287" y="1662576"/>
            <a:ext cx="3096344" cy="2064229"/>
          </a:xfrm>
          <a:prstGeom prst="rect">
            <a:avLst/>
          </a:prstGeom>
        </p:spPr>
      </p:pic>
      <p:pic>
        <p:nvPicPr>
          <p:cNvPr id="22" name="Рисунок 21" descr="mota_ru_1102622.jpg"/>
          <p:cNvPicPr>
            <a:picLocks noChangeAspect="1"/>
          </p:cNvPicPr>
          <p:nvPr/>
        </p:nvPicPr>
        <p:blipFill>
          <a:blip r:embed="rId3" cstate="print"/>
          <a:srcRect t="16478" b="24097"/>
          <a:stretch>
            <a:fillRect/>
          </a:stretch>
        </p:blipFill>
        <p:spPr>
          <a:xfrm>
            <a:off x="4788743" y="198413"/>
            <a:ext cx="2160240" cy="64807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80231" y="198413"/>
            <a:ext cx="6984776" cy="102049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996655" y="990501"/>
            <a:ext cx="252028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ln w="18415" cmpd="sng">
                  <a:solidFill>
                    <a:srgbClr val="FFFFFF"/>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effectLst>
              </a:rPr>
              <a:t>«День здоровья» в 3Г</a:t>
            </a:r>
            <a:endParaRPr lang="ru-RU" dirty="0">
              <a:ln w="18415" cmpd="sng">
                <a:solidFill>
                  <a:srgbClr val="FFFFFF"/>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effectLst>
            </a:endParaRPr>
          </a:p>
        </p:txBody>
      </p:sp>
      <p:cxnSp>
        <p:nvCxnSpPr>
          <p:cNvPr id="25" name="Прямая соединительная линия 24"/>
          <p:cNvCxnSpPr/>
          <p:nvPr/>
        </p:nvCxnSpPr>
        <p:spPr>
          <a:xfrm>
            <a:off x="540271" y="6319093"/>
            <a:ext cx="5904656"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636615" y="6463109"/>
            <a:ext cx="3168352"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ln w="18415" cmpd="sng">
                  <a:solidFill>
                    <a:srgbClr val="FFFFFF"/>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effectLst>
              </a:rPr>
              <a:t>«Папа, мама, я  –  спортивная семья»</a:t>
            </a:r>
            <a:endParaRPr lang="ru-RU" dirty="0">
              <a:ln w="18415" cmpd="sng">
                <a:solidFill>
                  <a:srgbClr val="FFFFFF"/>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effectLst>
            </a:endParaRPr>
          </a:p>
        </p:txBody>
      </p:sp>
      <p:pic>
        <p:nvPicPr>
          <p:cNvPr id="16" name="Рисунок 15" descr="hello_html_m52b8b5f1.png"/>
          <p:cNvPicPr>
            <a:picLocks noChangeAspect="1"/>
          </p:cNvPicPr>
          <p:nvPr/>
        </p:nvPicPr>
        <p:blipFill>
          <a:blip r:embed="rId3" cstate="print"/>
          <a:stretch>
            <a:fillRect/>
          </a:stretch>
        </p:blipFill>
        <p:spPr>
          <a:xfrm>
            <a:off x="324247" y="270421"/>
            <a:ext cx="673020" cy="648072"/>
          </a:xfrm>
          <a:prstGeom prst="rect">
            <a:avLst/>
          </a:prstGeom>
        </p:spPr>
      </p:pic>
      <p:pic>
        <p:nvPicPr>
          <p:cNvPr id="19" name="Рисунок 18" descr="1.jpg"/>
          <p:cNvPicPr>
            <a:picLocks noChangeAspect="1"/>
          </p:cNvPicPr>
          <p:nvPr/>
        </p:nvPicPr>
        <p:blipFill>
          <a:blip r:embed="rId4" cstate="print"/>
          <a:srcRect l="11494" r="-3448" b="13793"/>
          <a:stretch>
            <a:fillRect/>
          </a:stretch>
        </p:blipFill>
        <p:spPr>
          <a:xfrm>
            <a:off x="497066" y="6535117"/>
            <a:ext cx="2937927" cy="3672408"/>
          </a:xfrm>
          <a:prstGeom prst="rect">
            <a:avLst/>
          </a:prstGeom>
        </p:spPr>
      </p:pic>
      <p:pic>
        <p:nvPicPr>
          <p:cNvPr id="22" name="Рисунок 21" descr="2.jpg"/>
          <p:cNvPicPr>
            <a:picLocks noChangeAspect="1"/>
          </p:cNvPicPr>
          <p:nvPr/>
        </p:nvPicPr>
        <p:blipFill>
          <a:blip r:embed="rId5" cstate="print"/>
          <a:srcRect b="20756"/>
          <a:stretch>
            <a:fillRect/>
          </a:stretch>
        </p:blipFill>
        <p:spPr>
          <a:xfrm>
            <a:off x="3564607" y="8335317"/>
            <a:ext cx="3228604" cy="1889780"/>
          </a:xfrm>
          <a:prstGeom prst="rect">
            <a:avLst/>
          </a:prstGeom>
        </p:spPr>
      </p:pic>
      <p:sp>
        <p:nvSpPr>
          <p:cNvPr id="5122" name="Rectangle 2"/>
          <p:cNvSpPr>
            <a:spLocks noChangeArrowheads="1"/>
          </p:cNvSpPr>
          <p:nvPr/>
        </p:nvSpPr>
        <p:spPr bwMode="auto">
          <a:xfrm>
            <a:off x="3492599" y="7183189"/>
            <a:ext cx="3456384" cy="10926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От всей души поздравляем призеров городского конкурса «Папа, мама, я – спортивная семья» - семью  </a:t>
            </a:r>
            <a:r>
              <a:rPr kumimoji="0" lang="ru-RU" sz="13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Шамидановых</a:t>
            </a:r>
            <a:r>
              <a:rPr kumimoji="0" lang="ru-RU" sz="13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Желаем здоровья и успехов!</a:t>
            </a:r>
            <a:endParaRPr kumimoji="0" lang="ru-RU" sz="1300" b="0" i="0" u="none" strike="noStrike" cap="none" normalizeH="0" baseline="0" dirty="0" smtClean="0">
              <a:ln>
                <a:noFill/>
              </a:ln>
              <a:solidFill>
                <a:schemeClr val="tx1"/>
              </a:solidFill>
              <a:effectLst/>
              <a:latin typeface="Arial" pitchFamily="34" charset="0"/>
              <a:cs typeface="Arial" pitchFamily="34" charset="0"/>
            </a:endParaRPr>
          </a:p>
        </p:txBody>
      </p:sp>
      <p:sp>
        <p:nvSpPr>
          <p:cNvPr id="24" name="Солнце 23"/>
          <p:cNvSpPr/>
          <p:nvPr/>
        </p:nvSpPr>
        <p:spPr>
          <a:xfrm>
            <a:off x="180231" y="9919493"/>
            <a:ext cx="576064" cy="504056"/>
          </a:xfrm>
          <a:prstGeom prst="sun">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smtClean="0"/>
              <a:t>6</a:t>
            </a:r>
            <a:endParaRPr lang="ru-RU" dirty="0"/>
          </a:p>
        </p:txBody>
      </p:sp>
      <p:sp>
        <p:nvSpPr>
          <p:cNvPr id="32" name="TextBox 31"/>
          <p:cNvSpPr txBox="1"/>
          <p:nvPr/>
        </p:nvSpPr>
        <p:spPr>
          <a:xfrm>
            <a:off x="3564607" y="1422549"/>
            <a:ext cx="3528392" cy="2492990"/>
          </a:xfrm>
          <a:prstGeom prst="rect">
            <a:avLst/>
          </a:prstGeom>
          <a:noFill/>
        </p:spPr>
        <p:txBody>
          <a:bodyPr wrap="square" rtlCol="0">
            <a:spAutoFit/>
          </a:bodyPr>
          <a:lstStyle/>
          <a:p>
            <a:r>
              <a:rPr lang="ru-RU" sz="1300" dirty="0" smtClean="0">
                <a:latin typeface="Arial" pitchFamily="34" charset="0"/>
                <a:cs typeface="Arial" pitchFamily="34" charset="0"/>
              </a:rPr>
              <a:t>    Очередной день Здоровья прошел в 3 «Г» классе. В этом дне все было </a:t>
            </a:r>
            <a:r>
              <a:rPr lang="ru-RU" sz="1300" dirty="0" err="1" smtClean="0">
                <a:latin typeface="Arial" pitchFamily="34" charset="0"/>
                <a:cs typeface="Arial" pitchFamily="34" charset="0"/>
              </a:rPr>
              <a:t>здОрово</a:t>
            </a:r>
            <a:r>
              <a:rPr lang="ru-RU" sz="1300" dirty="0" smtClean="0">
                <a:latin typeface="Arial" pitchFamily="34" charset="0"/>
                <a:cs typeface="Arial" pitchFamily="34" charset="0"/>
              </a:rPr>
              <a:t>! Особенно порадовала погода. Что ни говори, а факт немаловажный для отдыха и соревнований  на открытом воздухе.   </a:t>
            </a:r>
          </a:p>
          <a:p>
            <a:r>
              <a:rPr lang="ru-RU" sz="1300" dirty="0" smtClean="0">
                <a:latin typeface="Arial" pitchFamily="34" charset="0"/>
                <a:cs typeface="Arial" pitchFamily="34" charset="0"/>
              </a:rPr>
              <a:t>    Родители совместно с детьми принимали активное участие  в эстафетах и конкурсах. Особенно вкусным оказался пикник на свежем воздухе! День здоровья прошел очень организовано. Этот день подарил всем заряд бодрости, хорошее настроение и оставил яркие впечатления!</a:t>
            </a:r>
            <a:endParaRPr lang="ru-RU" sz="1300" dirty="0">
              <a:latin typeface="Arial" pitchFamily="34" charset="0"/>
              <a:cs typeface="Arial" pitchFamily="34" charset="0"/>
            </a:endParaRPr>
          </a:p>
        </p:txBody>
      </p:sp>
      <p:pic>
        <p:nvPicPr>
          <p:cNvPr id="33" name="Рисунок 32" descr="https://pp.userapi.com/c846018/v846018905/5f785/RUY0c7UJC24.jpg"/>
          <p:cNvPicPr/>
          <p:nvPr/>
        </p:nvPicPr>
        <p:blipFill>
          <a:blip r:embed="rId6" cstate="print"/>
          <a:srcRect/>
          <a:stretch>
            <a:fillRect/>
          </a:stretch>
        </p:blipFill>
        <p:spPr bwMode="auto">
          <a:xfrm>
            <a:off x="324247" y="1278533"/>
            <a:ext cx="3168352" cy="2534419"/>
          </a:xfrm>
          <a:prstGeom prst="rect">
            <a:avLst/>
          </a:prstGeom>
          <a:noFill/>
          <a:ln w="9525">
            <a:noFill/>
            <a:miter lim="800000"/>
            <a:headEnd/>
            <a:tailEnd/>
          </a:ln>
        </p:spPr>
      </p:pic>
      <p:pic>
        <p:nvPicPr>
          <p:cNvPr id="34" name="Рисунок 33" descr="https://pp.userapi.com/c846018/v846018905/5fa9d/A91EeyWi2EE.jpg"/>
          <p:cNvPicPr/>
          <p:nvPr/>
        </p:nvPicPr>
        <p:blipFill>
          <a:blip r:embed="rId7" cstate="print"/>
          <a:srcRect/>
          <a:stretch>
            <a:fillRect/>
          </a:stretch>
        </p:blipFill>
        <p:spPr bwMode="auto">
          <a:xfrm>
            <a:off x="324247" y="3942829"/>
            <a:ext cx="3168352" cy="2232248"/>
          </a:xfrm>
          <a:prstGeom prst="rect">
            <a:avLst/>
          </a:prstGeom>
          <a:noFill/>
          <a:ln w="9525">
            <a:noFill/>
            <a:miter lim="800000"/>
            <a:headEnd/>
            <a:tailEnd/>
          </a:ln>
        </p:spPr>
      </p:pic>
      <p:pic>
        <p:nvPicPr>
          <p:cNvPr id="35" name="Рисунок 34" descr="https://pp.userapi.com/c824604/v824604730/11e734/oeRISfLk67I.jpg"/>
          <p:cNvPicPr/>
          <p:nvPr/>
        </p:nvPicPr>
        <p:blipFill>
          <a:blip r:embed="rId8" cstate="print"/>
          <a:srcRect/>
          <a:stretch>
            <a:fillRect/>
          </a:stretch>
        </p:blipFill>
        <p:spPr bwMode="auto">
          <a:xfrm>
            <a:off x="3708623" y="3942829"/>
            <a:ext cx="3168352" cy="2232247"/>
          </a:xfrm>
          <a:prstGeom prst="rect">
            <a:avLst/>
          </a:prstGeom>
          <a:noFill/>
          <a:ln w="9525">
            <a:noFill/>
            <a:miter lim="800000"/>
            <a:headEnd/>
            <a:tailEnd/>
          </a:ln>
        </p:spPr>
      </p:pic>
      <p:pic>
        <p:nvPicPr>
          <p:cNvPr id="17" name="Рисунок 16" descr="mota_ru_1102622.jpg"/>
          <p:cNvPicPr>
            <a:picLocks noChangeAspect="1"/>
          </p:cNvPicPr>
          <p:nvPr/>
        </p:nvPicPr>
        <p:blipFill>
          <a:blip r:embed="rId9" cstate="print"/>
          <a:srcRect t="16478" b="24097"/>
          <a:stretch>
            <a:fillRect/>
          </a:stretch>
        </p:blipFill>
        <p:spPr>
          <a:xfrm>
            <a:off x="5004767" y="198413"/>
            <a:ext cx="2160240" cy="648071"/>
          </a:xfrm>
          <a:prstGeom prst="rect">
            <a:avLst/>
          </a:prstGeom>
        </p:spPr>
      </p:pic>
      <p:pic>
        <p:nvPicPr>
          <p:cNvPr id="20" name="Рисунок 19" descr="mota_ru_1102622.jpg"/>
          <p:cNvPicPr>
            <a:picLocks noChangeAspect="1"/>
          </p:cNvPicPr>
          <p:nvPr/>
        </p:nvPicPr>
        <p:blipFill>
          <a:blip r:embed="rId9" cstate="print"/>
          <a:srcRect t="16478" b="24097"/>
          <a:stretch>
            <a:fillRect/>
          </a:stretch>
        </p:blipFill>
        <p:spPr>
          <a:xfrm>
            <a:off x="2844527" y="198413"/>
            <a:ext cx="2160240" cy="648071"/>
          </a:xfrm>
          <a:prstGeom prst="rect">
            <a:avLst/>
          </a:prstGeom>
        </p:spPr>
      </p:pic>
      <p:sp>
        <p:nvSpPr>
          <p:cNvPr id="18" name="Скругленный прямоугольник 17"/>
          <p:cNvSpPr/>
          <p:nvPr/>
        </p:nvSpPr>
        <p:spPr>
          <a:xfrm>
            <a:off x="1044327" y="486445"/>
            <a:ext cx="2376264" cy="36004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СПОРТ</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24247" y="198413"/>
            <a:ext cx="7056784" cy="10204909"/>
          </a:xfrm>
          <a:prstGeom prst="rect">
            <a:avLst/>
          </a:prstGeom>
          <a:solidFill>
            <a:schemeClr val="lt1"/>
          </a:solidFill>
        </p:spPr>
        <p:style>
          <a:lnRef idx="2">
            <a:schemeClr val="accent5"/>
          </a:lnRef>
          <a:fillRef idx="1">
            <a:schemeClr val="lt1"/>
          </a:fillRef>
          <a:effectRef idx="0">
            <a:schemeClr val="accent5"/>
          </a:effectRef>
          <a:fontRef idx="minor">
            <a:schemeClr val="dk1"/>
          </a:fontRef>
        </p:style>
        <p:txBody>
          <a:bodyPr rtlCol="0" anchor="ctr"/>
          <a:lstStyle/>
          <a:p>
            <a:pPr algn="ctr"/>
            <a:endParaRPr lang="ru-RU" sz="1200"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25" name="Прямая соединительная линия 24"/>
          <p:cNvCxnSpPr/>
          <p:nvPr/>
        </p:nvCxnSpPr>
        <p:spPr>
          <a:xfrm>
            <a:off x="900311" y="6103069"/>
            <a:ext cx="5904656" cy="0"/>
          </a:xfrm>
          <a:prstGeom prst="line">
            <a:avLst/>
          </a:prstGeom>
        </p:spPr>
        <p:style>
          <a:lnRef idx="1">
            <a:schemeClr val="accent5"/>
          </a:lnRef>
          <a:fillRef idx="0">
            <a:schemeClr val="accent5"/>
          </a:fillRef>
          <a:effectRef idx="0">
            <a:schemeClr val="accent5"/>
          </a:effectRef>
          <a:fontRef idx="minor">
            <a:schemeClr val="tx1"/>
          </a:fontRef>
        </p:style>
      </p:cxnSp>
      <p:pic>
        <p:nvPicPr>
          <p:cNvPr id="13" name="Рисунок 12" descr="50638ed1f93c.png"/>
          <p:cNvPicPr>
            <a:picLocks noChangeAspect="1"/>
          </p:cNvPicPr>
          <p:nvPr/>
        </p:nvPicPr>
        <p:blipFill>
          <a:blip r:embed="rId3" cstate="print"/>
          <a:stretch>
            <a:fillRect/>
          </a:stretch>
        </p:blipFill>
        <p:spPr>
          <a:xfrm>
            <a:off x="396255" y="270421"/>
            <a:ext cx="585598" cy="627116"/>
          </a:xfrm>
          <a:prstGeom prst="rect">
            <a:avLst/>
          </a:prstGeom>
        </p:spPr>
      </p:pic>
      <p:sp>
        <p:nvSpPr>
          <p:cNvPr id="14" name="TextBox 13"/>
          <p:cNvSpPr txBox="1"/>
          <p:nvPr/>
        </p:nvSpPr>
        <p:spPr>
          <a:xfrm>
            <a:off x="612279" y="1206525"/>
            <a:ext cx="6552728" cy="4001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ru-RU" sz="2000" dirty="0" smtClean="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rPr>
              <a:t>«Поцелуй в ладошке»: делаем приятно нашим мамам</a:t>
            </a:r>
            <a:endParaRPr lang="ru-RU" sz="2000" dirty="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endParaRPr>
          </a:p>
        </p:txBody>
      </p:sp>
      <p:sp>
        <p:nvSpPr>
          <p:cNvPr id="20" name="Солнце 19"/>
          <p:cNvSpPr/>
          <p:nvPr/>
        </p:nvSpPr>
        <p:spPr>
          <a:xfrm>
            <a:off x="6804967" y="9847485"/>
            <a:ext cx="576064" cy="504056"/>
          </a:xfrm>
          <a:prstGeom prst="sun">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dirty="0" smtClean="0"/>
              <a:t>7</a:t>
            </a:r>
            <a:endParaRPr lang="ru-RU" dirty="0"/>
          </a:p>
        </p:txBody>
      </p:sp>
      <p:pic>
        <p:nvPicPr>
          <p:cNvPr id="4097" name="Picture 1" descr="Z:\Сайт\Библ. урок от 22.11\DSC_7703.JPG"/>
          <p:cNvPicPr>
            <a:picLocks noChangeAspect="1" noChangeArrowheads="1"/>
          </p:cNvPicPr>
          <p:nvPr/>
        </p:nvPicPr>
        <p:blipFill>
          <a:blip r:embed="rId4" cstate="print"/>
          <a:srcRect/>
          <a:stretch>
            <a:fillRect/>
          </a:stretch>
        </p:blipFill>
        <p:spPr bwMode="auto">
          <a:xfrm>
            <a:off x="756295" y="1854597"/>
            <a:ext cx="2880320" cy="1907732"/>
          </a:xfrm>
          <a:prstGeom prst="rect">
            <a:avLst/>
          </a:prstGeom>
          <a:noFill/>
        </p:spPr>
      </p:pic>
      <p:pic>
        <p:nvPicPr>
          <p:cNvPr id="21" name="Рисунок 20" descr="DSC_7713.JPG"/>
          <p:cNvPicPr>
            <a:picLocks noChangeAspect="1"/>
          </p:cNvPicPr>
          <p:nvPr/>
        </p:nvPicPr>
        <p:blipFill>
          <a:blip r:embed="rId5" cstate="print"/>
          <a:stretch>
            <a:fillRect/>
          </a:stretch>
        </p:blipFill>
        <p:spPr>
          <a:xfrm>
            <a:off x="3780631" y="3870821"/>
            <a:ext cx="3152820" cy="2088232"/>
          </a:xfrm>
          <a:prstGeom prst="rect">
            <a:avLst/>
          </a:prstGeom>
        </p:spPr>
      </p:pic>
      <p:pic>
        <p:nvPicPr>
          <p:cNvPr id="26" name="Рисунок 25" descr="DSC_7699.JPG"/>
          <p:cNvPicPr>
            <a:picLocks noChangeAspect="1"/>
          </p:cNvPicPr>
          <p:nvPr/>
        </p:nvPicPr>
        <p:blipFill>
          <a:blip r:embed="rId6" cstate="print"/>
          <a:srcRect t="9117" r="19490" b="2757"/>
          <a:stretch>
            <a:fillRect/>
          </a:stretch>
        </p:blipFill>
        <p:spPr>
          <a:xfrm>
            <a:off x="756295" y="3870821"/>
            <a:ext cx="2880320" cy="2088232"/>
          </a:xfrm>
          <a:prstGeom prst="rect">
            <a:avLst/>
          </a:prstGeom>
        </p:spPr>
      </p:pic>
      <p:sp>
        <p:nvSpPr>
          <p:cNvPr id="27" name="TextBox 26"/>
          <p:cNvSpPr txBox="1"/>
          <p:nvPr/>
        </p:nvSpPr>
        <p:spPr>
          <a:xfrm>
            <a:off x="3708623" y="1782589"/>
            <a:ext cx="3600400" cy="1938992"/>
          </a:xfrm>
          <a:prstGeom prst="rect">
            <a:avLst/>
          </a:prstGeom>
          <a:noFill/>
        </p:spPr>
        <p:txBody>
          <a:bodyPr wrap="square" rtlCol="0">
            <a:spAutoFit/>
          </a:bodyPr>
          <a:lstStyle/>
          <a:p>
            <a:r>
              <a:rPr lang="ru-RU" sz="1500" dirty="0" smtClean="0">
                <a:latin typeface="Arial" pitchFamily="34" charset="0"/>
                <a:cs typeface="Arial" pitchFamily="34" charset="0"/>
              </a:rPr>
              <a:t>    В библиотеке прошел урок, на котором, первоклассники, группы продленного дня прослушали добрый и милый рассказ </a:t>
            </a:r>
            <a:r>
              <a:rPr lang="ru-RU" sz="1500" dirty="0" err="1" smtClean="0">
                <a:latin typeface="Arial" pitchFamily="34" charset="0"/>
                <a:cs typeface="Arial" pitchFamily="34" charset="0"/>
              </a:rPr>
              <a:t>Одри</a:t>
            </a:r>
            <a:r>
              <a:rPr lang="ru-RU" sz="1500" dirty="0" smtClean="0">
                <a:latin typeface="Arial" pitchFamily="34" charset="0"/>
                <a:cs typeface="Arial" pitchFamily="34" charset="0"/>
              </a:rPr>
              <a:t> </a:t>
            </a:r>
            <a:r>
              <a:rPr lang="ru-RU" sz="1500" dirty="0" err="1" smtClean="0">
                <a:latin typeface="Arial" pitchFamily="34" charset="0"/>
                <a:cs typeface="Arial" pitchFamily="34" charset="0"/>
              </a:rPr>
              <a:t>Пенна</a:t>
            </a:r>
            <a:r>
              <a:rPr lang="ru-RU" sz="1500" dirty="0" smtClean="0">
                <a:latin typeface="Arial" pitchFamily="34" charset="0"/>
                <a:cs typeface="Arial" pitchFamily="34" charset="0"/>
              </a:rPr>
              <a:t> «Поцелуй в ладошке», а затем под музыку смастерили своим мамам подарки к празднику «День матери» – свои ладошки с признанием любви.</a:t>
            </a:r>
            <a:endParaRPr lang="ru-RU" sz="1500" dirty="0">
              <a:latin typeface="Arial" pitchFamily="34" charset="0"/>
              <a:cs typeface="Arial" pitchFamily="34" charset="0"/>
            </a:endParaRPr>
          </a:p>
        </p:txBody>
      </p:sp>
      <p:pic>
        <p:nvPicPr>
          <p:cNvPr id="17" name="Рисунок 16" descr="mota_ru_1102622.jpg"/>
          <p:cNvPicPr>
            <a:picLocks noChangeAspect="1"/>
          </p:cNvPicPr>
          <p:nvPr/>
        </p:nvPicPr>
        <p:blipFill>
          <a:blip r:embed="rId7" cstate="print"/>
          <a:srcRect t="16478" b="24097"/>
          <a:stretch>
            <a:fillRect/>
          </a:stretch>
        </p:blipFill>
        <p:spPr>
          <a:xfrm>
            <a:off x="3420591" y="270421"/>
            <a:ext cx="2016224" cy="648071"/>
          </a:xfrm>
          <a:prstGeom prst="rect">
            <a:avLst/>
          </a:prstGeom>
        </p:spPr>
      </p:pic>
      <p:sp>
        <p:nvSpPr>
          <p:cNvPr id="18" name="Скругленный прямоугольник 17"/>
          <p:cNvSpPr/>
          <p:nvPr/>
        </p:nvSpPr>
        <p:spPr>
          <a:xfrm>
            <a:off x="1044327" y="414437"/>
            <a:ext cx="2664296" cy="36004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Библиотечная полка</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9" name="Рисунок 18" descr="mota_ru_1102622.jpg"/>
          <p:cNvPicPr>
            <a:picLocks noChangeAspect="1"/>
          </p:cNvPicPr>
          <p:nvPr/>
        </p:nvPicPr>
        <p:blipFill>
          <a:blip r:embed="rId7" cstate="print"/>
          <a:srcRect t="16478" b="24097"/>
          <a:stretch>
            <a:fillRect/>
          </a:stretch>
        </p:blipFill>
        <p:spPr>
          <a:xfrm>
            <a:off x="5364807" y="270421"/>
            <a:ext cx="2016224" cy="648071"/>
          </a:xfrm>
          <a:prstGeom prst="rect">
            <a:avLst/>
          </a:prstGeom>
        </p:spPr>
      </p:pic>
      <p:sp>
        <p:nvSpPr>
          <p:cNvPr id="16" name="TextBox 15"/>
          <p:cNvSpPr txBox="1"/>
          <p:nvPr/>
        </p:nvSpPr>
        <p:spPr>
          <a:xfrm>
            <a:off x="612279" y="6247085"/>
            <a:ext cx="6552728" cy="4001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ru-RU" sz="2000" dirty="0" smtClean="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rPr>
              <a:t>«За далью Даль»</a:t>
            </a:r>
            <a:endParaRPr lang="ru-RU" sz="2000" dirty="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endParaRPr>
          </a:p>
        </p:txBody>
      </p:sp>
      <p:sp>
        <p:nvSpPr>
          <p:cNvPr id="22" name="TextBox 21"/>
          <p:cNvSpPr txBox="1"/>
          <p:nvPr/>
        </p:nvSpPr>
        <p:spPr>
          <a:xfrm>
            <a:off x="540271" y="6823149"/>
            <a:ext cx="3312368" cy="954107"/>
          </a:xfrm>
          <a:prstGeom prst="rect">
            <a:avLst/>
          </a:prstGeom>
          <a:noFill/>
        </p:spPr>
        <p:txBody>
          <a:bodyPr wrap="square" rtlCol="0">
            <a:spAutoFit/>
          </a:bodyPr>
          <a:lstStyle/>
          <a:p>
            <a:r>
              <a:rPr lang="ru-RU" sz="1400" dirty="0" smtClean="0">
                <a:latin typeface="Arial" pitchFamily="34" charset="0"/>
                <a:cs typeface="Arial" pitchFamily="34" charset="0"/>
              </a:rPr>
              <a:t>В </a:t>
            </a:r>
            <a:r>
              <a:rPr lang="ru-RU" sz="1400" b="1" dirty="0" smtClean="0">
                <a:latin typeface="Arial" pitchFamily="34" charset="0"/>
                <a:cs typeface="Arial" pitchFamily="34" charset="0"/>
              </a:rPr>
              <a:t>4 г </a:t>
            </a:r>
            <a:r>
              <a:rPr lang="ru-RU" sz="1400" dirty="0" smtClean="0">
                <a:latin typeface="Arial" pitchFamily="34" charset="0"/>
                <a:cs typeface="Arial" pitchFamily="34" charset="0"/>
              </a:rPr>
              <a:t>прошел библиотечный урок-игра, посвященная «Дню словаря», праздник ежегодно отмечаемый 22 ноября, в день рождения В. И. Даля. </a:t>
            </a:r>
          </a:p>
        </p:txBody>
      </p:sp>
      <p:pic>
        <p:nvPicPr>
          <p:cNvPr id="23" name="Рисунок 22" descr="wwAGQI8U15A.jpg"/>
          <p:cNvPicPr>
            <a:picLocks noChangeAspect="1"/>
          </p:cNvPicPr>
          <p:nvPr/>
        </p:nvPicPr>
        <p:blipFill>
          <a:blip r:embed="rId8" cstate="print"/>
          <a:srcRect l="16669" t="20795"/>
          <a:stretch>
            <a:fillRect/>
          </a:stretch>
        </p:blipFill>
        <p:spPr>
          <a:xfrm>
            <a:off x="3852639" y="6751141"/>
            <a:ext cx="3232418" cy="2304256"/>
          </a:xfrm>
          <a:prstGeom prst="rect">
            <a:avLst/>
          </a:prstGeom>
        </p:spPr>
      </p:pic>
      <p:sp>
        <p:nvSpPr>
          <p:cNvPr id="24" name="TextBox 23"/>
          <p:cNvSpPr txBox="1"/>
          <p:nvPr/>
        </p:nvSpPr>
        <p:spPr>
          <a:xfrm>
            <a:off x="3780631" y="8983389"/>
            <a:ext cx="3312368" cy="1384995"/>
          </a:xfrm>
          <a:prstGeom prst="rect">
            <a:avLst/>
          </a:prstGeom>
          <a:noFill/>
        </p:spPr>
        <p:txBody>
          <a:bodyPr wrap="square" rtlCol="0">
            <a:spAutoFit/>
          </a:bodyPr>
          <a:lstStyle/>
          <a:p>
            <a:r>
              <a:rPr lang="ru-RU" sz="1400" dirty="0" smtClean="0">
                <a:latin typeface="Arial" pitchFamily="34" charset="0"/>
                <a:cs typeface="Arial" pitchFamily="34" charset="0"/>
              </a:rPr>
              <a:t>На уроке дети узнали о жизни великого лексикографа, в форме викторины познакомились с его книгами, разгадывали загадки,  находили значения слов и разыгрывали сценки .</a:t>
            </a:r>
            <a:endParaRPr lang="ru-RU" sz="1400" dirty="0"/>
          </a:p>
        </p:txBody>
      </p:sp>
      <p:pic>
        <p:nvPicPr>
          <p:cNvPr id="28" name="Рисунок 27" descr="DDBdNKH97RY.jpg"/>
          <p:cNvPicPr>
            <a:picLocks noChangeAspect="1"/>
          </p:cNvPicPr>
          <p:nvPr/>
        </p:nvPicPr>
        <p:blipFill>
          <a:blip r:embed="rId9" cstate="print"/>
          <a:stretch>
            <a:fillRect/>
          </a:stretch>
        </p:blipFill>
        <p:spPr>
          <a:xfrm>
            <a:off x="540271" y="7831261"/>
            <a:ext cx="3084555" cy="231341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80231" y="198413"/>
            <a:ext cx="7056784" cy="1022513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3"/>
          </a:lnRef>
          <a:fillRef idx="0">
            <a:schemeClr val="accent3"/>
          </a:fillRef>
          <a:effectRef idx="0">
            <a:schemeClr val="accent3"/>
          </a:effectRef>
          <a:fontRef idx="minor">
            <a:schemeClr val="tx1"/>
          </a:fontRef>
        </p:style>
      </p:cxnSp>
      <p:sp>
        <p:nvSpPr>
          <p:cNvPr id="22" name="Прямоугольник 21"/>
          <p:cNvSpPr/>
          <p:nvPr/>
        </p:nvSpPr>
        <p:spPr>
          <a:xfrm>
            <a:off x="2196455" y="1134517"/>
            <a:ext cx="3312368" cy="576064"/>
          </a:xfrm>
          <a:prstGeom prst="rect">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ru-RU" b="1" dirty="0" smtClean="0">
                <a:ln w="18415" cmpd="sng">
                  <a:solidFill>
                    <a:srgbClr val="FFFFFF"/>
                  </a:solidFill>
                  <a:prstDash val="solid"/>
                </a:ln>
                <a:solidFill>
                  <a:srgbClr val="FFFFFF"/>
                </a:solidFill>
                <a:effectLst>
                  <a:glow rad="228600">
                    <a:schemeClr val="accent3">
                      <a:satMod val="175000"/>
                      <a:alpha val="40000"/>
                    </a:schemeClr>
                  </a:glow>
                  <a:outerShdw blurRad="63500" dir="3600000" algn="tl" rotWithShape="0">
                    <a:srgbClr val="000000">
                      <a:alpha val="70000"/>
                    </a:srgbClr>
                  </a:outerShdw>
                </a:effectLst>
              </a:rPr>
              <a:t>НОВЫЙ ГОД К НАМ МЧИТСЯ!</a:t>
            </a:r>
            <a:endParaRPr lang="ru-RU" b="1" dirty="0">
              <a:effectLst>
                <a:glow rad="228600">
                  <a:schemeClr val="accent3">
                    <a:satMod val="175000"/>
                    <a:alpha val="40000"/>
                  </a:schemeClr>
                </a:glow>
                <a:outerShdw blurRad="63500" dir="3600000" algn="tl" rotWithShape="0">
                  <a:srgbClr val="000000">
                    <a:alpha val="70000"/>
                  </a:srgbClr>
                </a:outerShdw>
              </a:effectLst>
            </a:endParaRPr>
          </a:p>
        </p:txBody>
      </p:sp>
      <p:pic>
        <p:nvPicPr>
          <p:cNvPr id="23" name="Рисунок 22" descr="6047_html_m5ea19c0d.jpg"/>
          <p:cNvPicPr>
            <a:picLocks noChangeAspect="1"/>
          </p:cNvPicPr>
          <p:nvPr/>
        </p:nvPicPr>
        <p:blipFill>
          <a:blip r:embed="rId3" cstate="print"/>
          <a:srcRect r="12500"/>
          <a:stretch>
            <a:fillRect/>
          </a:stretch>
        </p:blipFill>
        <p:spPr>
          <a:xfrm>
            <a:off x="324247" y="270421"/>
            <a:ext cx="576064" cy="648072"/>
          </a:xfrm>
          <a:prstGeom prst="rect">
            <a:avLst/>
          </a:prstGeom>
        </p:spPr>
      </p:pic>
      <p:sp>
        <p:nvSpPr>
          <p:cNvPr id="19" name="TextBox 18"/>
          <p:cNvSpPr txBox="1"/>
          <p:nvPr/>
        </p:nvSpPr>
        <p:spPr>
          <a:xfrm>
            <a:off x="396255" y="6823149"/>
            <a:ext cx="2664296" cy="369332"/>
          </a:xfrm>
          <a:prstGeom prst="rect">
            <a:avLst/>
          </a:prstGeom>
          <a:noFill/>
        </p:spPr>
        <p:txBody>
          <a:bodyPr wrap="square" rtlCol="0">
            <a:spAutoFit/>
          </a:bodyPr>
          <a:lstStyle/>
          <a:p>
            <a:endParaRPr lang="ru-RU" dirty="0"/>
          </a:p>
        </p:txBody>
      </p:sp>
      <p:pic>
        <p:nvPicPr>
          <p:cNvPr id="9" name="Рисунок 8" descr="7e2a58f8c63b.png"/>
          <p:cNvPicPr>
            <a:picLocks noChangeAspect="1"/>
          </p:cNvPicPr>
          <p:nvPr/>
        </p:nvPicPr>
        <p:blipFill>
          <a:blip r:embed="rId4" cstate="print"/>
          <a:srcRect b="14286"/>
          <a:stretch>
            <a:fillRect/>
          </a:stretch>
        </p:blipFill>
        <p:spPr>
          <a:xfrm>
            <a:off x="1044327" y="774477"/>
            <a:ext cx="1512168" cy="1296143"/>
          </a:xfrm>
          <a:prstGeom prst="rect">
            <a:avLst/>
          </a:prstGeom>
        </p:spPr>
      </p:pic>
      <p:pic>
        <p:nvPicPr>
          <p:cNvPr id="16" name="Рисунок 15" descr="5_4CxoIBAV8.jpg"/>
          <p:cNvPicPr>
            <a:picLocks noChangeAspect="1"/>
          </p:cNvPicPr>
          <p:nvPr/>
        </p:nvPicPr>
        <p:blipFill>
          <a:blip r:embed="rId5" cstate="print"/>
          <a:stretch>
            <a:fillRect/>
          </a:stretch>
        </p:blipFill>
        <p:spPr>
          <a:xfrm>
            <a:off x="4500711" y="7327205"/>
            <a:ext cx="2703693" cy="2520280"/>
          </a:xfrm>
          <a:prstGeom prst="rect">
            <a:avLst/>
          </a:prstGeom>
        </p:spPr>
      </p:pic>
      <p:pic>
        <p:nvPicPr>
          <p:cNvPr id="21" name="Рисунок 20" descr="bf566f3bbcd29def7cb6e8621767cfce.jpg"/>
          <p:cNvPicPr>
            <a:picLocks noChangeAspect="1"/>
          </p:cNvPicPr>
          <p:nvPr/>
        </p:nvPicPr>
        <p:blipFill>
          <a:blip r:embed="rId6" cstate="print"/>
          <a:stretch>
            <a:fillRect/>
          </a:stretch>
        </p:blipFill>
        <p:spPr>
          <a:xfrm>
            <a:off x="468263" y="4878933"/>
            <a:ext cx="2376264" cy="2376264"/>
          </a:xfrm>
          <a:prstGeom prst="rect">
            <a:avLst/>
          </a:prstGeom>
        </p:spPr>
      </p:pic>
      <p:sp>
        <p:nvSpPr>
          <p:cNvPr id="18" name="Скругленный прямоугольник 17"/>
          <p:cNvSpPr/>
          <p:nvPr/>
        </p:nvSpPr>
        <p:spPr>
          <a:xfrm>
            <a:off x="972319" y="414437"/>
            <a:ext cx="2664296" cy="36004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Тема номера</a:t>
            </a:r>
            <a:endParaRPr lang="ru-RU"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32" name="Рисунок 31" descr="prazdnichnye-vektornaya-grafika--novyj-g-1196864.jpg"/>
          <p:cNvPicPr>
            <a:picLocks noChangeAspect="1"/>
          </p:cNvPicPr>
          <p:nvPr/>
        </p:nvPicPr>
        <p:blipFill>
          <a:blip r:embed="rId7" cstate="print"/>
          <a:srcRect b="15646"/>
          <a:stretch>
            <a:fillRect/>
          </a:stretch>
        </p:blipFill>
        <p:spPr>
          <a:xfrm>
            <a:off x="3708623" y="198413"/>
            <a:ext cx="1656184" cy="576064"/>
          </a:xfrm>
          <a:prstGeom prst="rect">
            <a:avLst/>
          </a:prstGeom>
        </p:spPr>
      </p:pic>
      <p:pic>
        <p:nvPicPr>
          <p:cNvPr id="33" name="Рисунок 32" descr="prazdnichnye-vektornaya-grafika--novyj-g-1196864.jpg"/>
          <p:cNvPicPr>
            <a:picLocks noChangeAspect="1"/>
          </p:cNvPicPr>
          <p:nvPr/>
        </p:nvPicPr>
        <p:blipFill>
          <a:blip r:embed="rId8" cstate="print"/>
          <a:srcRect b="15646"/>
          <a:stretch>
            <a:fillRect/>
          </a:stretch>
        </p:blipFill>
        <p:spPr>
          <a:xfrm>
            <a:off x="5364807" y="198413"/>
            <a:ext cx="1728192" cy="576064"/>
          </a:xfrm>
          <a:prstGeom prst="rect">
            <a:avLst/>
          </a:prstGeom>
        </p:spPr>
      </p:pic>
      <p:sp>
        <p:nvSpPr>
          <p:cNvPr id="20" name="TextBox 19"/>
          <p:cNvSpPr txBox="1"/>
          <p:nvPr/>
        </p:nvSpPr>
        <p:spPr>
          <a:xfrm>
            <a:off x="252239" y="1998613"/>
            <a:ext cx="3888432" cy="3170099"/>
          </a:xfrm>
          <a:prstGeom prst="rect">
            <a:avLst/>
          </a:prstGeom>
          <a:noFill/>
        </p:spPr>
        <p:txBody>
          <a:bodyPr wrap="square" rtlCol="0">
            <a:spAutoFit/>
          </a:bodyPr>
          <a:lstStyle/>
          <a:p>
            <a:r>
              <a:rPr lang="ru-RU" sz="1300" dirty="0" smtClean="0">
                <a:latin typeface="Arial" pitchFamily="34" charset="0"/>
                <a:cs typeface="Arial" pitchFamily="34" charset="0"/>
              </a:rPr>
              <a:t>    Самый долгожданный и любимый праздник у многих — это Новый год.   </a:t>
            </a:r>
          </a:p>
          <a:p>
            <a:r>
              <a:rPr lang="ru-RU" sz="1300" dirty="0" smtClean="0">
                <a:latin typeface="Arial" pitchFamily="34" charset="0"/>
                <a:cs typeface="Arial" pitchFamily="34" charset="0"/>
              </a:rPr>
              <a:t>    Все люди ждут</a:t>
            </a:r>
            <a:r>
              <a:rPr lang="ru-RU" sz="1300" b="1" dirty="0" smtClean="0">
                <a:latin typeface="Arial" pitchFamily="34" charset="0"/>
                <a:cs typeface="Arial" pitchFamily="34" charset="0"/>
              </a:rPr>
              <a:t> </a:t>
            </a:r>
            <a:r>
              <a:rPr lang="ru-RU" sz="1300" dirty="0" smtClean="0">
                <a:latin typeface="Arial" pitchFamily="34" charset="0"/>
                <a:cs typeface="Arial" pitchFamily="34" charset="0"/>
              </a:rPr>
              <a:t>его с волнением, надеясь и веря, что он будет лучше, удачливее, счастливее. Ни для кого не секрет, что самым долгожданным он бывает для школьников. Ведь для них новый год это не только  зимние каникулы, но всевозможные развлечения, конкурсы, сюрпризы. Умело, продуманно организовать новогодний праздник, наполнить его необходимым содержанием – задача умного, любящего детей педагога. </a:t>
            </a:r>
            <a:r>
              <a:rPr lang="ru-RU" sz="1300" b="1" dirty="0" smtClean="0">
                <a:latin typeface="Arial" pitchFamily="34" charset="0"/>
                <a:cs typeface="Arial" pitchFamily="34" charset="0"/>
              </a:rPr>
              <a:t>Как же это лучше сделать, чтобы воспоминаний хватило у ребят на целый год?</a:t>
            </a:r>
          </a:p>
          <a:p>
            <a:endParaRPr lang="ru-RU" dirty="0"/>
          </a:p>
        </p:txBody>
      </p:sp>
      <p:sp>
        <p:nvSpPr>
          <p:cNvPr id="23553" name="Rectangle 1"/>
          <p:cNvSpPr>
            <a:spLocks noChangeArrowheads="1"/>
          </p:cNvSpPr>
          <p:nvPr/>
        </p:nvSpPr>
        <p:spPr bwMode="auto">
          <a:xfrm>
            <a:off x="2916535" y="4662909"/>
            <a:ext cx="4392488" cy="26930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300" b="1" i="0" u="none" strike="noStrike" cap="none" normalizeH="0" baseline="0" dirty="0" smtClean="0">
                <a:ln>
                  <a:noFill/>
                </a:ln>
                <a:solidFill>
                  <a:srgbClr val="000000"/>
                </a:solidFill>
                <a:effectLst/>
                <a:latin typeface="Arial" pitchFamily="34" charset="0"/>
                <a:ea typeface="Times New Roman" pitchFamily="18" charset="0"/>
              </a:rPr>
              <a:t> Во-первых</a:t>
            </a:r>
            <a:r>
              <a:rPr kumimoji="0" lang="ru-RU" sz="1300" b="0" i="0" u="none" strike="noStrike" cap="none" normalizeH="0" baseline="0" dirty="0" smtClean="0">
                <a:ln>
                  <a:noFill/>
                </a:ln>
                <a:solidFill>
                  <a:srgbClr val="000000"/>
                </a:solidFill>
                <a:effectLst/>
                <a:latin typeface="Arial" pitchFamily="34" charset="0"/>
                <a:ea typeface="Times New Roman" pitchFamily="18" charset="0"/>
              </a:rPr>
              <a:t>, как и к любому празднику, к встрече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0000"/>
                </a:solidFill>
                <a:effectLst/>
                <a:latin typeface="Arial" pitchFamily="34" charset="0"/>
                <a:ea typeface="Times New Roman" pitchFamily="18" charset="0"/>
              </a:rPr>
              <a:t>Нового года нужно заранее подготовиться: нарядить ёлку, украсить комнату или класс и т.п.</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0000"/>
                </a:solidFill>
                <a:effectLst/>
                <a:latin typeface="Arial" pitchFamily="34" charset="0"/>
                <a:ea typeface="Times New Roman" pitchFamily="18" charset="0"/>
              </a:rPr>
              <a:t> Конечно, для этого можно обойтись купленными в магазине ёлочными игрушками, гирляндами. Но лучше, на наш взгляд, если праздничное украшение будет выполнено детьми своими руками.</a:t>
            </a:r>
            <a:endParaRPr kumimoji="0" lang="ru-RU" sz="13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300" b="1" i="0" u="none" strike="noStrike" cap="none" normalizeH="0" baseline="0" dirty="0" smtClean="0">
                <a:ln>
                  <a:noFill/>
                </a:ln>
                <a:solidFill>
                  <a:srgbClr val="000000"/>
                </a:solidFill>
                <a:effectLst/>
                <a:latin typeface="Arial" pitchFamily="34" charset="0"/>
                <a:ea typeface="Times New Roman" pitchFamily="18" charset="0"/>
              </a:rPr>
              <a:t>Во-вторых</a:t>
            </a:r>
            <a:r>
              <a:rPr kumimoji="0" lang="ru-RU" sz="1300" b="0" i="0" u="none" strike="noStrike" cap="none" normalizeH="0" baseline="0" dirty="0" smtClean="0">
                <a:ln>
                  <a:noFill/>
                </a:ln>
                <a:solidFill>
                  <a:srgbClr val="000000"/>
                </a:solidFill>
                <a:effectLst/>
                <a:latin typeface="Arial" pitchFamily="34" charset="0"/>
                <a:ea typeface="Times New Roman" pitchFamily="18" charset="0"/>
              </a:rPr>
              <a:t>, нужно обязательно продумать праздничную развлекательную программу: выучить стихи, песни, подготовить различные конкурсы, игры, подобрать музыкальное сопровождение. Заранее оформить и вручить приглашения гостям. А также позаботиться о призах!</a:t>
            </a:r>
            <a:endParaRPr kumimoji="0" lang="ru-RU" sz="1300" b="0" i="0" u="none" strike="noStrike" cap="none" normalizeH="0" baseline="0" dirty="0" smtClean="0">
              <a:ln>
                <a:noFill/>
              </a:ln>
              <a:solidFill>
                <a:schemeClr val="tx1"/>
              </a:solidFill>
              <a:effectLst/>
              <a:latin typeface="Arial" pitchFamily="34" charset="0"/>
            </a:endParaRPr>
          </a:p>
        </p:txBody>
      </p:sp>
      <p:pic>
        <p:nvPicPr>
          <p:cNvPr id="26" name="Рисунок 25" descr="2306838_original.jpg"/>
          <p:cNvPicPr>
            <a:picLocks noChangeAspect="1"/>
          </p:cNvPicPr>
          <p:nvPr/>
        </p:nvPicPr>
        <p:blipFill>
          <a:blip r:embed="rId9" cstate="print"/>
          <a:stretch>
            <a:fillRect/>
          </a:stretch>
        </p:blipFill>
        <p:spPr>
          <a:xfrm>
            <a:off x="4140671" y="1782589"/>
            <a:ext cx="2880320" cy="2880320"/>
          </a:xfrm>
          <a:prstGeom prst="rect">
            <a:avLst/>
          </a:prstGeom>
        </p:spPr>
      </p:pic>
      <p:sp>
        <p:nvSpPr>
          <p:cNvPr id="27" name="TextBox 26"/>
          <p:cNvSpPr txBox="1"/>
          <p:nvPr/>
        </p:nvSpPr>
        <p:spPr>
          <a:xfrm>
            <a:off x="252239" y="7183189"/>
            <a:ext cx="4392488" cy="3170099"/>
          </a:xfrm>
          <a:prstGeom prst="rect">
            <a:avLst/>
          </a:prstGeom>
          <a:noFill/>
        </p:spPr>
        <p:txBody>
          <a:bodyPr wrap="square" rtlCol="0">
            <a:spAutoFit/>
          </a:bodyPr>
          <a:lstStyle/>
          <a:p>
            <a:r>
              <a:rPr lang="ru-RU" sz="1300" b="1" dirty="0" smtClean="0">
                <a:latin typeface="Arial" pitchFamily="34" charset="0"/>
                <a:cs typeface="Arial" pitchFamily="34" charset="0"/>
              </a:rPr>
              <a:t>    В-третьих</a:t>
            </a:r>
            <a:r>
              <a:rPr lang="ru-RU" sz="1300" dirty="0" smtClean="0">
                <a:latin typeface="Arial" pitchFamily="34" charset="0"/>
                <a:cs typeface="Arial" pitchFamily="34" charset="0"/>
              </a:rPr>
              <a:t>, нужно вместе с родителями сделать новогодний костюм. Достаточно включить своё воображение, добавить немного умения, терпения и смоделировать из тканевых лоскутков, бумаги, меха, старой одежды прекрасный костюм. Кстати, в этом есть один очень важный, на наш взгляд, положительный момент: такого наряда уж точно не будет ни у кого.</a:t>
            </a:r>
          </a:p>
          <a:p>
            <a:r>
              <a:rPr lang="ru-RU" sz="1300" dirty="0" smtClean="0">
                <a:latin typeface="Arial" pitchFamily="34" charset="0"/>
                <a:cs typeface="Arial" pitchFamily="34" charset="0"/>
              </a:rPr>
              <a:t>    </a:t>
            </a:r>
            <a:r>
              <a:rPr lang="ru-RU" sz="1300" b="1" dirty="0" smtClean="0">
                <a:latin typeface="Arial" pitchFamily="34" charset="0"/>
                <a:cs typeface="Arial" pitchFamily="34" charset="0"/>
              </a:rPr>
              <a:t>В-четвертых, </a:t>
            </a:r>
            <a:r>
              <a:rPr lang="ru-RU" sz="1300" dirty="0" smtClean="0">
                <a:latin typeface="Arial" pitchFamily="34" charset="0"/>
                <a:cs typeface="Arial" pitchFamily="34" charset="0"/>
              </a:rPr>
              <a:t>в преддверии Нового года взрослым нужно подумать и о подарках своим детям. Традиционные сладкие подарочные наборы. Но, наверное, каждый ждёт от Нового года какого-то чуда! Этот праздник ассоциируется у всех, особенно у детей, с исполнением заветных </a:t>
            </a:r>
            <a:r>
              <a:rPr lang="ru-RU" sz="1300" dirty="0" err="1" smtClean="0">
                <a:latin typeface="Arial" pitchFamily="34" charset="0"/>
                <a:cs typeface="Arial" pitchFamily="34" charset="0"/>
              </a:rPr>
              <a:t>мечт</a:t>
            </a:r>
            <a:r>
              <a:rPr lang="ru-RU" sz="1300" dirty="0" smtClean="0">
                <a:latin typeface="Arial" pitchFamily="34" charset="0"/>
                <a:cs typeface="Arial" pitchFamily="34" charset="0"/>
              </a:rPr>
              <a:t>.</a:t>
            </a:r>
          </a:p>
          <a:p>
            <a:endParaRPr lang="ru-RU" dirty="0"/>
          </a:p>
        </p:txBody>
      </p:sp>
      <p:sp>
        <p:nvSpPr>
          <p:cNvPr id="28" name="TextBox 27"/>
          <p:cNvSpPr txBox="1"/>
          <p:nvPr/>
        </p:nvSpPr>
        <p:spPr>
          <a:xfrm>
            <a:off x="180231" y="10067965"/>
            <a:ext cx="7561263" cy="769441"/>
          </a:xfrm>
          <a:prstGeom prst="rect">
            <a:avLst/>
          </a:prstGeom>
          <a:noFill/>
        </p:spPr>
        <p:txBody>
          <a:bodyPr wrap="square" rtlCol="0">
            <a:spAutoFit/>
          </a:bodyPr>
          <a:lstStyle/>
          <a:p>
            <a:r>
              <a:rPr lang="ru-RU" sz="1300" dirty="0" smtClean="0">
                <a:latin typeface="Arial" pitchFamily="34" charset="0"/>
                <a:cs typeface="Arial" pitchFamily="34" charset="0"/>
              </a:rPr>
              <a:t>В заключении хотелось бы сказать, что положительные эмоции нужны каждому, особенно детям.</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24247" y="198413"/>
            <a:ext cx="7056784" cy="1020490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3132559" y="1710582"/>
            <a:ext cx="3816424" cy="307777"/>
          </a:xfrm>
          <a:prstGeom prst="rect">
            <a:avLst/>
          </a:prstGeom>
          <a:noFill/>
        </p:spPr>
        <p:txBody>
          <a:bodyPr wrap="square" rtlCol="0">
            <a:spAutoFit/>
          </a:bodyPr>
          <a:lstStyle/>
          <a:p>
            <a:r>
              <a:rPr lang="ru-RU" sz="1400" dirty="0" smtClean="0">
                <a:latin typeface="Arial" pitchFamily="34" charset="0"/>
                <a:cs typeface="Arial" pitchFamily="34" charset="0"/>
              </a:rPr>
              <a:t>    </a:t>
            </a:r>
            <a:endParaRPr lang="ru-RU" sz="1400" dirty="0">
              <a:latin typeface="Arial" pitchFamily="34" charset="0"/>
              <a:cs typeface="Arial" pitchFamily="34" charset="0"/>
            </a:endParaRPr>
          </a:p>
        </p:txBody>
      </p:sp>
      <p:sp>
        <p:nvSpPr>
          <p:cNvPr id="15" name="Прямоугольник 14"/>
          <p:cNvSpPr/>
          <p:nvPr/>
        </p:nvSpPr>
        <p:spPr>
          <a:xfrm>
            <a:off x="1188343" y="990501"/>
            <a:ext cx="5688632" cy="576064"/>
          </a:xfrm>
          <a:prstGeom prst="rect">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ru-RU" sz="2800" dirty="0" smtClean="0">
                <a:ln w="18415" cmpd="sng">
                  <a:solidFill>
                    <a:srgbClr val="FFFFFF"/>
                  </a:solidFill>
                  <a:prstDash val="solid"/>
                </a:ln>
                <a:solidFill>
                  <a:srgbClr val="FFFFFF"/>
                </a:solidFill>
                <a:effectLst>
                  <a:glow rad="63500">
                    <a:schemeClr val="accent3">
                      <a:satMod val="175000"/>
                      <a:alpha val="40000"/>
                    </a:schemeClr>
                  </a:glow>
                  <a:outerShdw blurRad="63500" dir="3600000" algn="tl" rotWithShape="0">
                    <a:srgbClr val="000000">
                      <a:alpha val="70000"/>
                    </a:srgbClr>
                  </a:outerShdw>
                </a:effectLst>
              </a:rPr>
              <a:t>«Где будешь Новый год отмечать?»</a:t>
            </a:r>
            <a:endParaRPr lang="ru-RU" sz="2800" dirty="0">
              <a:ln w="18415" cmpd="sng">
                <a:solidFill>
                  <a:srgbClr val="FFFFFF"/>
                </a:solidFill>
                <a:prstDash val="solid"/>
              </a:ln>
              <a:solidFill>
                <a:srgbClr val="FFFFFF"/>
              </a:solidFill>
              <a:effectLst>
                <a:glow rad="63500">
                  <a:schemeClr val="accent3">
                    <a:satMod val="175000"/>
                    <a:alpha val="40000"/>
                  </a:schemeClr>
                </a:glow>
                <a:outerShdw blurRad="63500" dir="3600000" algn="tl" rotWithShape="0">
                  <a:srgbClr val="000000">
                    <a:alpha val="70000"/>
                  </a:srgbClr>
                </a:outerShdw>
              </a:effectLst>
            </a:endParaRPr>
          </a:p>
        </p:txBody>
      </p:sp>
      <p:sp>
        <p:nvSpPr>
          <p:cNvPr id="31" name="TextBox 30"/>
          <p:cNvSpPr txBox="1"/>
          <p:nvPr/>
        </p:nvSpPr>
        <p:spPr>
          <a:xfrm>
            <a:off x="3780631" y="8263309"/>
            <a:ext cx="3528392" cy="292388"/>
          </a:xfrm>
          <a:prstGeom prst="rect">
            <a:avLst/>
          </a:prstGeom>
          <a:noFill/>
        </p:spPr>
        <p:txBody>
          <a:bodyPr wrap="square" rtlCol="0">
            <a:spAutoFit/>
          </a:bodyPr>
          <a:lstStyle/>
          <a:p>
            <a:r>
              <a:rPr lang="ru-RU" sz="1300" dirty="0" smtClean="0"/>
              <a:t>    </a:t>
            </a:r>
            <a:endParaRPr lang="ru-RU" sz="1300" dirty="0"/>
          </a:p>
        </p:txBody>
      </p:sp>
      <p:pic>
        <p:nvPicPr>
          <p:cNvPr id="14" name="Рисунок 13" descr="prazdnichnye-vektornaya-grafika--novyj-g-1284723.jpg"/>
          <p:cNvPicPr>
            <a:picLocks noChangeAspect="1"/>
          </p:cNvPicPr>
          <p:nvPr/>
        </p:nvPicPr>
        <p:blipFill>
          <a:blip r:embed="rId3" cstate="print"/>
          <a:srcRect r="33333"/>
          <a:stretch>
            <a:fillRect/>
          </a:stretch>
        </p:blipFill>
        <p:spPr>
          <a:xfrm>
            <a:off x="3636615" y="270421"/>
            <a:ext cx="1008112" cy="576064"/>
          </a:xfrm>
          <a:prstGeom prst="rect">
            <a:avLst/>
          </a:prstGeom>
        </p:spPr>
      </p:pic>
      <p:pic>
        <p:nvPicPr>
          <p:cNvPr id="16" name="Рисунок 15" descr="prazdnichnye-vektornaya-grafika--novyj-g-1284723.jpg"/>
          <p:cNvPicPr>
            <a:picLocks noChangeAspect="1"/>
          </p:cNvPicPr>
          <p:nvPr/>
        </p:nvPicPr>
        <p:blipFill>
          <a:blip r:embed="rId3" cstate="print"/>
          <a:stretch>
            <a:fillRect/>
          </a:stretch>
        </p:blipFill>
        <p:spPr>
          <a:xfrm>
            <a:off x="396255" y="270421"/>
            <a:ext cx="1512168" cy="576064"/>
          </a:xfrm>
          <a:prstGeom prst="rect">
            <a:avLst/>
          </a:prstGeom>
        </p:spPr>
      </p:pic>
      <p:pic>
        <p:nvPicPr>
          <p:cNvPr id="18" name="Рисунок 17" descr="prazdnichnye-vektornaya-grafika--novyj-g-1284723.jpg"/>
          <p:cNvPicPr>
            <a:picLocks noChangeAspect="1"/>
          </p:cNvPicPr>
          <p:nvPr/>
        </p:nvPicPr>
        <p:blipFill>
          <a:blip r:embed="rId3" cstate="print"/>
          <a:stretch>
            <a:fillRect/>
          </a:stretch>
        </p:blipFill>
        <p:spPr>
          <a:xfrm>
            <a:off x="2052439" y="270421"/>
            <a:ext cx="1512168" cy="576064"/>
          </a:xfrm>
          <a:prstGeom prst="rect">
            <a:avLst/>
          </a:prstGeom>
        </p:spPr>
      </p:pic>
      <p:sp>
        <p:nvSpPr>
          <p:cNvPr id="12" name="Скругленный прямоугольник 11"/>
          <p:cNvSpPr/>
          <p:nvPr/>
        </p:nvSpPr>
        <p:spPr>
          <a:xfrm>
            <a:off x="4716735" y="342429"/>
            <a:ext cx="2664296" cy="36004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Проба пера</a:t>
            </a:r>
            <a:endParaRPr lang="ru-RU"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050" name="Rectangle 2"/>
          <p:cNvSpPr>
            <a:spLocks noChangeArrowheads="1"/>
          </p:cNvSpPr>
          <p:nvPr/>
        </p:nvSpPr>
        <p:spPr bwMode="auto">
          <a:xfrm>
            <a:off x="612279" y="1782589"/>
            <a:ext cx="6624736" cy="95410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Я провела небольшое интервью у учеников разных классов и узнала про то, как они собираются проводить Новый год. После анализа собранных интервью, я могу сделать вывод, что в плане того, с кем отмечать этот праздник, ученики поделились на два типа.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 name="Рисунок 19" descr="image-1024x576.jpg"/>
          <p:cNvPicPr>
            <a:picLocks noChangeAspect="1"/>
          </p:cNvPicPr>
          <p:nvPr/>
        </p:nvPicPr>
        <p:blipFill>
          <a:blip r:embed="rId4" cstate="print"/>
          <a:stretch>
            <a:fillRect/>
          </a:stretch>
        </p:blipFill>
        <p:spPr>
          <a:xfrm>
            <a:off x="3880858" y="2862709"/>
            <a:ext cx="3200353" cy="1800200"/>
          </a:xfrm>
          <a:prstGeom prst="rect">
            <a:avLst/>
          </a:prstGeom>
        </p:spPr>
      </p:pic>
      <p:sp>
        <p:nvSpPr>
          <p:cNvPr id="21" name="TextBox 20"/>
          <p:cNvSpPr txBox="1"/>
          <p:nvPr/>
        </p:nvSpPr>
        <p:spPr>
          <a:xfrm>
            <a:off x="540271" y="3222749"/>
            <a:ext cx="3168352" cy="116955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ru-RU" sz="1400" b="1" dirty="0" smtClean="0">
                <a:latin typeface="Arial" pitchFamily="34" charset="0"/>
                <a:cs typeface="Arial" pitchFamily="34" charset="0"/>
              </a:rPr>
              <a:t>Первый тип</a:t>
            </a:r>
            <a:r>
              <a:rPr lang="ru-RU" sz="1400" dirty="0" smtClean="0">
                <a:latin typeface="Arial" pitchFamily="34" charset="0"/>
                <a:cs typeface="Arial" pitchFamily="34" charset="0"/>
              </a:rPr>
              <a:t> это те, кто собирается провести этот день с родителями, родственниками, помогая им нарядить елку, приготовить еду и подарить друг другу подарки. </a:t>
            </a:r>
            <a:endParaRPr lang="ru-RU" sz="1400" dirty="0">
              <a:latin typeface="Arial" pitchFamily="34" charset="0"/>
              <a:cs typeface="Arial" pitchFamily="34" charset="0"/>
            </a:endParaRPr>
          </a:p>
        </p:txBody>
      </p:sp>
      <p:pic>
        <p:nvPicPr>
          <p:cNvPr id="22" name="Рисунок 21" descr="slide_01.jpg"/>
          <p:cNvPicPr>
            <a:picLocks noChangeAspect="1"/>
          </p:cNvPicPr>
          <p:nvPr/>
        </p:nvPicPr>
        <p:blipFill>
          <a:blip r:embed="rId5" cstate="print"/>
          <a:stretch>
            <a:fillRect/>
          </a:stretch>
        </p:blipFill>
        <p:spPr>
          <a:xfrm>
            <a:off x="612279" y="4734917"/>
            <a:ext cx="3208356" cy="1804700"/>
          </a:xfrm>
          <a:prstGeom prst="rect">
            <a:avLst/>
          </a:prstGeom>
        </p:spPr>
      </p:pic>
      <p:sp>
        <p:nvSpPr>
          <p:cNvPr id="23" name="TextBox 22"/>
          <p:cNvSpPr txBox="1"/>
          <p:nvPr/>
        </p:nvSpPr>
        <p:spPr>
          <a:xfrm>
            <a:off x="3924647" y="5094957"/>
            <a:ext cx="3096344" cy="116955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ru-RU" sz="1400" b="1" dirty="0" smtClean="0">
                <a:latin typeface="Arial" pitchFamily="34" charset="0"/>
                <a:cs typeface="Arial" pitchFamily="34" charset="0"/>
              </a:rPr>
              <a:t>Второй тип</a:t>
            </a:r>
            <a:r>
              <a:rPr lang="ru-RU" sz="1400" dirty="0" smtClean="0">
                <a:latin typeface="Arial" pitchFamily="34" charset="0"/>
                <a:cs typeface="Arial" pitchFamily="34" charset="0"/>
              </a:rPr>
              <a:t> относится к тем, кто будет отдыхать, в кругу своих близких друзей провожая старый год, оставляя всё плохоё в нем, начиная жизнь с чистого листа.  </a:t>
            </a:r>
            <a:endParaRPr lang="ru-RU" sz="1400" dirty="0">
              <a:latin typeface="Arial" pitchFamily="34" charset="0"/>
              <a:cs typeface="Arial" pitchFamily="34" charset="0"/>
            </a:endParaRPr>
          </a:p>
        </p:txBody>
      </p:sp>
      <p:sp>
        <p:nvSpPr>
          <p:cNvPr id="24" name="TextBox 23"/>
          <p:cNvSpPr txBox="1"/>
          <p:nvPr/>
        </p:nvSpPr>
        <p:spPr>
          <a:xfrm>
            <a:off x="612279" y="6679133"/>
            <a:ext cx="6624736" cy="1169551"/>
          </a:xfrm>
          <a:prstGeom prst="rect">
            <a:avLst/>
          </a:prstGeom>
          <a:noFill/>
        </p:spPr>
        <p:txBody>
          <a:bodyPr wrap="square" rtlCol="0">
            <a:spAutoFit/>
          </a:bodyPr>
          <a:lstStyle/>
          <a:p>
            <a:r>
              <a:rPr lang="ru-RU" sz="1400" dirty="0" smtClean="0">
                <a:latin typeface="Arial" pitchFamily="34" charset="0"/>
                <a:cs typeface="Arial" pitchFamily="34" charset="0"/>
              </a:rPr>
              <a:t>    Также, хочу подметить, что многие школьники отметили то, что они с нетерпением ждут предновогоднего школьного праздника, который будет, уже по традиции, проводиться в конце 2 четверти. На этом празднике, как и всегда, будут различные, интересные конкурсы, после которых ученики смогут потанцевать и повеселиться на школьной дискотеке. </a:t>
            </a:r>
            <a:endParaRPr lang="ru-RU" sz="1400" dirty="0">
              <a:latin typeface="Arial" pitchFamily="34" charset="0"/>
              <a:cs typeface="Arial" pitchFamily="34" charset="0"/>
            </a:endParaRPr>
          </a:p>
        </p:txBody>
      </p:sp>
      <p:sp>
        <p:nvSpPr>
          <p:cNvPr id="25" name="TextBox 24"/>
          <p:cNvSpPr txBox="1"/>
          <p:nvPr/>
        </p:nvSpPr>
        <p:spPr>
          <a:xfrm>
            <a:off x="3924647" y="9703469"/>
            <a:ext cx="3312368" cy="523220"/>
          </a:xfrm>
          <a:prstGeom prst="rect">
            <a:avLst/>
          </a:prstGeom>
          <a:noFill/>
        </p:spPr>
        <p:txBody>
          <a:bodyPr wrap="square" rtlCol="0">
            <a:spAutoFit/>
          </a:bodyPr>
          <a:lstStyle/>
          <a:p>
            <a:r>
              <a:rPr lang="ru-RU" sz="1400" dirty="0" smtClean="0">
                <a:latin typeface="Arial" pitchFamily="34" charset="0"/>
                <a:cs typeface="Arial" pitchFamily="34" charset="0"/>
              </a:rPr>
              <a:t>Автор статьи:</a:t>
            </a:r>
          </a:p>
          <a:p>
            <a:r>
              <a:rPr lang="ru-RU" sz="1400" b="1" dirty="0" smtClean="0">
                <a:latin typeface="Arial" pitchFamily="34" charset="0"/>
                <a:cs typeface="Arial" pitchFamily="34" charset="0"/>
              </a:rPr>
              <a:t>Елизавета Михайлова, 10 Б класс</a:t>
            </a:r>
            <a:endParaRPr lang="ru-RU" sz="1400" b="1" dirty="0">
              <a:latin typeface="Arial" pitchFamily="34" charset="0"/>
              <a:cs typeface="Arial" pitchFamily="34" charset="0"/>
            </a:endParaRPr>
          </a:p>
        </p:txBody>
      </p:sp>
      <p:sp>
        <p:nvSpPr>
          <p:cNvPr id="26" name="TextBox 25"/>
          <p:cNvSpPr txBox="1"/>
          <p:nvPr/>
        </p:nvSpPr>
        <p:spPr>
          <a:xfrm>
            <a:off x="3204567" y="7831261"/>
            <a:ext cx="4356696" cy="1846659"/>
          </a:xfrm>
          <a:prstGeom prst="rect">
            <a:avLst/>
          </a:prstGeom>
          <a:noFill/>
        </p:spPr>
        <p:txBody>
          <a:bodyPr wrap="square" rtlCol="0">
            <a:spAutoFit/>
          </a:bodyPr>
          <a:lstStyle/>
          <a:p>
            <a:pPr algn="ctr"/>
            <a:r>
              <a:rPr lang="ru-RU" sz="1600" b="1" dirty="0" smtClean="0">
                <a:latin typeface="Arial" pitchFamily="34" charset="0"/>
                <a:cs typeface="Arial" pitchFamily="34" charset="0"/>
              </a:rPr>
              <a:t>Пусть Новый год, который мы встречаем, </a:t>
            </a:r>
          </a:p>
          <a:p>
            <a:pPr algn="ctr"/>
            <a:r>
              <a:rPr lang="ru-RU" sz="1600" b="1" dirty="0" smtClean="0">
                <a:latin typeface="Arial" pitchFamily="34" charset="0"/>
                <a:cs typeface="Arial" pitchFamily="34" charset="0"/>
              </a:rPr>
              <a:t>счастливым годом в нашу жизнь войдет! </a:t>
            </a:r>
          </a:p>
          <a:p>
            <a:pPr algn="ctr"/>
            <a:r>
              <a:rPr lang="ru-RU" sz="1600" b="1" dirty="0" smtClean="0">
                <a:latin typeface="Arial" pitchFamily="34" charset="0"/>
                <a:cs typeface="Arial" pitchFamily="34" charset="0"/>
              </a:rPr>
              <a:t>И все хорошее, о чем мечтаем, свершится, сбудется, произойдет!</a:t>
            </a:r>
            <a:endParaRPr lang="ru-RU" sz="1600" dirty="0" smtClean="0">
              <a:latin typeface="Arial" pitchFamily="34" charset="0"/>
              <a:cs typeface="Arial" pitchFamily="34" charset="0"/>
            </a:endParaRPr>
          </a:p>
          <a:p>
            <a:endParaRPr lang="ru-RU" dirty="0"/>
          </a:p>
        </p:txBody>
      </p:sp>
      <p:pic>
        <p:nvPicPr>
          <p:cNvPr id="27" name="Рисунок 26" descr="shop9500.jpg"/>
          <p:cNvPicPr>
            <a:picLocks noChangeAspect="1"/>
          </p:cNvPicPr>
          <p:nvPr/>
        </p:nvPicPr>
        <p:blipFill>
          <a:blip r:embed="rId6" cstate="print"/>
          <a:stretch>
            <a:fillRect/>
          </a:stretch>
        </p:blipFill>
        <p:spPr>
          <a:xfrm>
            <a:off x="756295" y="7831261"/>
            <a:ext cx="1980220" cy="2376264"/>
          </a:xfrm>
          <a:prstGeom prst="rect">
            <a:avLst/>
          </a:prstGeom>
        </p:spPr>
      </p:pic>
      <p:sp>
        <p:nvSpPr>
          <p:cNvPr id="28" name="Солнце 27"/>
          <p:cNvSpPr/>
          <p:nvPr/>
        </p:nvSpPr>
        <p:spPr>
          <a:xfrm>
            <a:off x="6985199" y="10117907"/>
            <a:ext cx="576064" cy="504056"/>
          </a:xfrm>
          <a:prstGeom prst="sun">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u-RU" dirty="0" smtClean="0"/>
              <a:t>9</a:t>
            </a:r>
            <a:endParaRPr lang="ru-RU" dirty="0"/>
          </a:p>
        </p:txBody>
      </p:sp>
      <p:pic>
        <p:nvPicPr>
          <p:cNvPr id="29" name="Рисунок 28" descr="3650x2053_1285052_[www.ArtFile.ru].jpg"/>
          <p:cNvPicPr>
            <a:picLocks noChangeAspect="1"/>
          </p:cNvPicPr>
          <p:nvPr/>
        </p:nvPicPr>
        <p:blipFill>
          <a:blip r:embed="rId7" cstate="print"/>
          <a:stretch>
            <a:fillRect/>
          </a:stretch>
        </p:blipFill>
        <p:spPr>
          <a:xfrm>
            <a:off x="468263" y="7831261"/>
            <a:ext cx="3117266" cy="2415453"/>
          </a:xfrm>
          <a:prstGeom prst="rect">
            <a:avLst/>
          </a:prstGeo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2053</TotalTime>
  <Words>1294</Words>
  <Application>Microsoft Office PowerPoint</Application>
  <PresentationFormat>Произвольный</PresentationFormat>
  <Paragraphs>179</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Секретарь</cp:lastModifiedBy>
  <cp:revision>272</cp:revision>
  <dcterms:created xsi:type="dcterms:W3CDTF">2018-10-19T09:35:07Z</dcterms:created>
  <dcterms:modified xsi:type="dcterms:W3CDTF">2020-12-07T10:40:24Z</dcterms:modified>
</cp:coreProperties>
</file>