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6"/>
  </p:notesMasterIdLst>
  <p:sldIdLst>
    <p:sldId id="257" r:id="rId2"/>
    <p:sldId id="265" r:id="rId3"/>
    <p:sldId id="277" r:id="rId4"/>
    <p:sldId id="278" r:id="rId5"/>
    <p:sldId id="282" r:id="rId6"/>
    <p:sldId id="261" r:id="rId7"/>
    <p:sldId id="269" r:id="rId8"/>
    <p:sldId id="280" r:id="rId9"/>
    <p:sldId id="279" r:id="rId10"/>
    <p:sldId id="259" r:id="rId11"/>
    <p:sldId id="281" r:id="rId12"/>
    <p:sldId id="273" r:id="rId13"/>
    <p:sldId id="274" r:id="rId14"/>
    <p:sldId id="262" r:id="rId15"/>
  </p:sldIdLst>
  <p:sldSz cx="7561263" cy="1062196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E6FD"/>
    <a:srgbClr val="1FEDC6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25" autoAdjust="0"/>
    <p:restoredTop sz="95720" autoAdjust="0"/>
  </p:normalViewPr>
  <p:slideViewPr>
    <p:cSldViewPr>
      <p:cViewPr>
        <p:scale>
          <a:sx n="50" d="100"/>
          <a:sy n="50" d="100"/>
        </p:scale>
        <p:origin x="-1210" y="-5"/>
      </p:cViewPr>
      <p:guideLst>
        <p:guide orient="horz" pos="3346"/>
        <p:guide pos="23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C04104-9820-4C86-B464-DA1BA382E2CC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74863" y="744538"/>
            <a:ext cx="264795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5D8C98-A4D8-4DCE-A216-30AEBE1BF7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250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7095" y="3299696"/>
            <a:ext cx="6427074" cy="2276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34190" y="6019112"/>
            <a:ext cx="5292884" cy="271450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11436" y="567982"/>
            <a:ext cx="1275964" cy="1208248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3549" y="567982"/>
            <a:ext cx="3701869" cy="1208248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7288" y="6825595"/>
            <a:ext cx="6427074" cy="210964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7288" y="4502044"/>
            <a:ext cx="6427074" cy="2323553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3549" y="3304612"/>
            <a:ext cx="2488916" cy="934585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98486" y="3304612"/>
            <a:ext cx="2488916" cy="934585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3" y="425372"/>
            <a:ext cx="6805137" cy="17703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064" y="2377649"/>
            <a:ext cx="3340871" cy="99089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78064" y="3368540"/>
            <a:ext cx="3340871" cy="611992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841019" y="2377649"/>
            <a:ext cx="3342183" cy="99089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841019" y="3368540"/>
            <a:ext cx="3342183" cy="611992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5" y="422913"/>
            <a:ext cx="2487604" cy="179983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56245" y="422912"/>
            <a:ext cx="4226957" cy="90655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78065" y="2222745"/>
            <a:ext cx="2487604" cy="72657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2060" y="7435375"/>
            <a:ext cx="4536758" cy="8777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482060" y="949092"/>
            <a:ext cx="4536758" cy="637317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82060" y="8313163"/>
            <a:ext cx="4536758" cy="124660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3" y="425372"/>
            <a:ext cx="6805137" cy="17703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063" y="2478460"/>
            <a:ext cx="6805137" cy="7010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78063" y="9844988"/>
            <a:ext cx="1764295" cy="56552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583432" y="9844988"/>
            <a:ext cx="2394400" cy="56552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418905" y="9844988"/>
            <a:ext cx="1764295" cy="56552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png"/><Relationship Id="rId7" Type="http://schemas.openxmlformats.org/officeDocument/2006/relationships/image" Target="../media/image4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g"/><Relationship Id="rId3" Type="http://schemas.openxmlformats.org/officeDocument/2006/relationships/image" Target="../media/image47.png"/><Relationship Id="rId7" Type="http://schemas.openxmlformats.org/officeDocument/2006/relationships/image" Target="../media/image5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jpg"/><Relationship Id="rId5" Type="http://schemas.openxmlformats.org/officeDocument/2006/relationships/image" Target="../media/image49.jpg"/><Relationship Id="rId4" Type="http://schemas.openxmlformats.org/officeDocument/2006/relationships/image" Target="../media/image4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Relationship Id="rId9" Type="http://schemas.openxmlformats.org/officeDocument/2006/relationships/image" Target="../media/image3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g"/><Relationship Id="rId3" Type="http://schemas.openxmlformats.org/officeDocument/2006/relationships/image" Target="../media/image34.jpg"/><Relationship Id="rId7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Relationship Id="rId9" Type="http://schemas.openxmlformats.org/officeDocument/2006/relationships/image" Target="../media/image4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68263" y="208528"/>
            <a:ext cx="6885016" cy="102049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44327" y="918493"/>
            <a:ext cx="5557451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4909031" y="1012498"/>
            <a:ext cx="2301501" cy="9201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0FE6FD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ШКОЛЬНЫЙ</a:t>
            </a:r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0FE6FD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ИНФОРМАЦИОННЫЙ</a:t>
            </a:r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0FE6FD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КАЛЕЙДОСКОП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0FE6FD"/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1081298" y="2550637"/>
            <a:ext cx="5557451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697657" y="8047285"/>
            <a:ext cx="6324732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34" name="Рисунок 33" descr="4nx7bpqtodemtwf64n4pbqgto9emmwcb4n7pbxsoswopbqgos9emjwfo4n67bqgoswopbx6oszemjwfo4n37bxsosxem7wf1foopbxsos8ea8wc84napddstt8emtwcf4gy7dd3y4nhnyegtodem7wfw4nhpdysoszemzwfi4nh1bwrh4nepb8so.png"/>
          <p:cNvPicPr>
            <a:picLocks noChangeAspect="1"/>
          </p:cNvPicPr>
          <p:nvPr/>
        </p:nvPicPr>
        <p:blipFill>
          <a:blip r:embed="rId3" cstate="print"/>
          <a:srcRect r="29528" b="11116"/>
          <a:stretch>
            <a:fillRect/>
          </a:stretch>
        </p:blipFill>
        <p:spPr>
          <a:xfrm>
            <a:off x="2415627" y="2072865"/>
            <a:ext cx="4752528" cy="256893"/>
          </a:xfrm>
          <a:prstGeom prst="rect">
            <a:avLst/>
          </a:prstGeom>
        </p:spPr>
      </p:pic>
      <p:pic>
        <p:nvPicPr>
          <p:cNvPr id="35" name="Рисунок 34" descr="4nx7bpqtodemtwf64n4pbqgto9emmwcb4n7pbxsoswopbqgos9emjwfo4n67bqgoswopbx6oszemjwfo4n37bxsosxem7wf1foopbxsos8ea8wc84napddstt8emtwcf4gy7dd3y4nhnyegtodem7wfw4nhpdysoszemzwfi4nh1bwrh4nepb8so.png"/>
          <p:cNvPicPr>
            <a:picLocks noChangeAspect="1"/>
          </p:cNvPicPr>
          <p:nvPr/>
        </p:nvPicPr>
        <p:blipFill>
          <a:blip r:embed="rId3" cstate="print"/>
          <a:srcRect l="70472" b="11116"/>
          <a:stretch>
            <a:fillRect/>
          </a:stretch>
        </p:blipFill>
        <p:spPr>
          <a:xfrm>
            <a:off x="3823052" y="2301936"/>
            <a:ext cx="1800200" cy="232239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540075" y="2605712"/>
            <a:ext cx="6713100" cy="64807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  <a:t>Самый душевный праздник – День матери</a:t>
            </a:r>
            <a:endParaRPr lang="ru-RU" sz="2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egoe Print" pitchFamily="2" charset="0"/>
              <a:cs typeface="Arial" pitchFamily="34" charset="0"/>
            </a:endParaRPr>
          </a:p>
        </p:txBody>
      </p:sp>
      <p:pic>
        <p:nvPicPr>
          <p:cNvPr id="30" name="Рисунок 29" descr="4nwpbggoue (1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15627" y="1012498"/>
            <a:ext cx="2502989" cy="968899"/>
          </a:xfrm>
          <a:prstGeom prst="rect">
            <a:avLst/>
          </a:prstGeom>
        </p:spPr>
      </p:pic>
      <p:pic>
        <p:nvPicPr>
          <p:cNvPr id="37" name="Рисунок 36" descr="4nwpbggoue.png"/>
          <p:cNvPicPr>
            <a:picLocks noChangeAspect="1"/>
          </p:cNvPicPr>
          <p:nvPr/>
        </p:nvPicPr>
        <p:blipFill>
          <a:blip r:embed="rId5" cstate="print"/>
          <a:srcRect b="80870"/>
          <a:stretch>
            <a:fillRect/>
          </a:stretch>
        </p:blipFill>
        <p:spPr>
          <a:xfrm>
            <a:off x="2423458" y="1920634"/>
            <a:ext cx="4760532" cy="147780"/>
          </a:xfrm>
          <a:prstGeom prst="rect">
            <a:avLst/>
          </a:prstGeom>
        </p:spPr>
      </p:pic>
      <p:pic>
        <p:nvPicPr>
          <p:cNvPr id="38" name="Рисунок 37" descr="4nwpbggoue.png"/>
          <p:cNvPicPr>
            <a:picLocks noChangeAspect="1"/>
          </p:cNvPicPr>
          <p:nvPr/>
        </p:nvPicPr>
        <p:blipFill>
          <a:blip r:embed="rId5" cstate="print"/>
          <a:srcRect b="80870"/>
          <a:stretch>
            <a:fillRect/>
          </a:stretch>
        </p:blipFill>
        <p:spPr>
          <a:xfrm>
            <a:off x="2407623" y="958748"/>
            <a:ext cx="4716655" cy="168827"/>
          </a:xfrm>
          <a:prstGeom prst="rect">
            <a:avLst/>
          </a:prstGeom>
        </p:spPr>
      </p:pic>
      <p:pic>
        <p:nvPicPr>
          <p:cNvPr id="8" name="Рисунок 7" descr="hello_html_66af48a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08131" y="958748"/>
            <a:ext cx="1550909" cy="1488128"/>
          </a:xfrm>
          <a:prstGeom prst="rect">
            <a:avLst/>
          </a:prstGeom>
        </p:spPr>
      </p:pic>
      <p:sp>
        <p:nvSpPr>
          <p:cNvPr id="28" name="Скругленный прямоугольник 27"/>
          <p:cNvSpPr/>
          <p:nvPr/>
        </p:nvSpPr>
        <p:spPr>
          <a:xfrm>
            <a:off x="570545" y="8922870"/>
            <a:ext cx="2040926" cy="5760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/>
              <a:t>Новости</a:t>
            </a:r>
            <a:r>
              <a:rPr lang="ru-RU" sz="1400" dirty="0" smtClean="0"/>
              <a:t>…………………….1</a:t>
            </a:r>
            <a:endParaRPr lang="ru-RU" sz="1400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868525" y="8145715"/>
            <a:ext cx="2040506" cy="57606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/>
              <a:t>Мои увлечения………..5</a:t>
            </a:r>
            <a:endParaRPr lang="ru-RU" sz="1400" dirty="0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2816694" y="8899328"/>
            <a:ext cx="2040926" cy="57606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/>
              <a:t>Творческая страничка</a:t>
            </a:r>
            <a:r>
              <a:rPr lang="ru-RU" sz="1400" dirty="0" smtClean="0"/>
              <a:t>………………....7</a:t>
            </a:r>
            <a:endParaRPr lang="ru-RU" sz="1400" dirty="0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5112609" y="8151657"/>
            <a:ext cx="2068717" cy="57606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/>
              <a:t>Библ. полка…………...10</a:t>
            </a:r>
            <a:endParaRPr lang="ru-RU" sz="1400" dirty="0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5083772" y="9653777"/>
            <a:ext cx="2040506" cy="576064"/>
          </a:xfrm>
          <a:prstGeom prst="roundRect">
            <a:avLst/>
          </a:prstGeom>
          <a:solidFill>
            <a:srgbClr val="FFFF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rgbClr val="FF0000"/>
                </a:solidFill>
              </a:rPr>
              <a:t>Поздравляем…………..12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5079906" y="8899328"/>
            <a:ext cx="2040506" cy="576064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/>
              <a:t>Тема номера……..……11</a:t>
            </a:r>
            <a:endParaRPr lang="ru-RU" sz="1400" dirty="0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2813219" y="9653777"/>
            <a:ext cx="2040507" cy="576064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/>
              <a:t>СПОРТ</a:t>
            </a:r>
            <a:r>
              <a:rPr lang="ru-RU" sz="1400" dirty="0" smtClean="0"/>
              <a:t>………………………..9</a:t>
            </a:r>
            <a:endParaRPr lang="ru-RU" sz="1400" dirty="0"/>
          </a:p>
        </p:txBody>
      </p:sp>
      <p:sp>
        <p:nvSpPr>
          <p:cNvPr id="33" name="TextBox 32"/>
          <p:cNvSpPr txBox="1"/>
          <p:nvPr/>
        </p:nvSpPr>
        <p:spPr>
          <a:xfrm>
            <a:off x="708131" y="8233692"/>
            <a:ext cx="1656184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latin typeface="Segoe Print" pitchFamily="2" charset="0"/>
                <a:cs typeface="Arial" pitchFamily="34" charset="0"/>
              </a:rPr>
              <a:t>В номере: </a:t>
            </a:r>
            <a:endParaRPr lang="ru-RU" sz="2000" dirty="0">
              <a:latin typeface="Segoe Print" pitchFamily="2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93096" y="396536"/>
            <a:ext cx="2064196" cy="41823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  <a:t>Декабрь, 2020</a:t>
            </a:r>
            <a:endParaRPr lang="ru-RU" sz="16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Segoe Print" pitchFamily="2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75" y="3550250"/>
            <a:ext cx="6696744" cy="4464496"/>
          </a:xfrm>
          <a:prstGeom prst="rect">
            <a:avLst/>
          </a:prstGeom>
        </p:spPr>
      </p:pic>
      <p:sp>
        <p:nvSpPr>
          <p:cNvPr id="26" name="Скругленный прямоугольник 25"/>
          <p:cNvSpPr/>
          <p:nvPr/>
        </p:nvSpPr>
        <p:spPr>
          <a:xfrm>
            <a:off x="589315" y="9653777"/>
            <a:ext cx="2040926" cy="576064"/>
          </a:xfrm>
          <a:prstGeom prst="round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/>
              <a:t>С места событий……….3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0231" y="198413"/>
            <a:ext cx="6984776" cy="102049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 descr="hello_html_m52b8b5f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0231" y="253946"/>
            <a:ext cx="673020" cy="648072"/>
          </a:xfrm>
          <a:prstGeom prst="rect">
            <a:avLst/>
          </a:prstGeom>
        </p:spPr>
      </p:pic>
      <p:sp>
        <p:nvSpPr>
          <p:cNvPr id="18" name="Скругленный прямоугольник 17"/>
          <p:cNvSpPr/>
          <p:nvPr/>
        </p:nvSpPr>
        <p:spPr>
          <a:xfrm>
            <a:off x="1037138" y="397962"/>
            <a:ext cx="1663373" cy="360040"/>
          </a:xfrm>
          <a:prstGeom prst="roundRect">
            <a:avLst/>
          </a:prstGeom>
          <a:solidFill>
            <a:schemeClr val="tx2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СПОРТ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5" name="Ромб 14"/>
          <p:cNvSpPr/>
          <p:nvPr/>
        </p:nvSpPr>
        <p:spPr>
          <a:xfrm>
            <a:off x="47926" y="9979723"/>
            <a:ext cx="612279" cy="583657"/>
          </a:xfrm>
          <a:prstGeom prst="diamond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/>
              <a:t>9</a:t>
            </a:r>
            <a:endParaRPr lang="ru-RU" sz="9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40328" y="1422549"/>
            <a:ext cx="3778250" cy="16004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400" dirty="0" smtClean="0"/>
              <a:t>    19 </a:t>
            </a:r>
            <a:r>
              <a:rPr lang="ru-RU" sz="1400" dirty="0"/>
              <a:t>ноября в Школе 38 состоялось спортивное мероприятие «Вокруг света». Учащиеся 1 классов соревновались не только в ловкости, скорости и силе, но и знаниях. Проигравших не было. Все зарядились отличным настроением и узнали много интересных фактов о странах мира.</a:t>
            </a:r>
            <a:endParaRPr lang="ru-RU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367335" y="1037350"/>
            <a:ext cx="3629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Вокруг света</a:t>
            </a:r>
            <a:endParaRPr lang="ru-RU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04"/>
          <a:stretch/>
        </p:blipFill>
        <p:spPr>
          <a:xfrm>
            <a:off x="4633709" y="1020297"/>
            <a:ext cx="2147892" cy="22766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65" y="3361649"/>
            <a:ext cx="2058414" cy="27445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782" y="3398520"/>
            <a:ext cx="1999002" cy="266533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8849" y="3384276"/>
            <a:ext cx="2009685" cy="267958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608849" y="6391101"/>
            <a:ext cx="466607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    В </a:t>
            </a:r>
            <a:r>
              <a:rPr lang="ru-RU" sz="1400" dirty="0"/>
              <a:t>период с 09.11.2020 по 26.11.2020 проходил областной конкурса профессионального мастерства между специалистами физической культуры и спорта (далее – Конкурс), в котором принимал участие Бондаренко Виталий Николаевич, учитель физической культуры МАОУ СОШ №38 города Тюмени.</a:t>
            </a:r>
          </a:p>
          <a:p>
            <a:pPr algn="just"/>
            <a:r>
              <a:rPr lang="ru-RU" sz="1400" dirty="0" smtClean="0"/>
              <a:t>    Конкурс </a:t>
            </a:r>
            <a:r>
              <a:rPr lang="ru-RU" sz="1400" dirty="0"/>
              <a:t>проводился в рамках Государственной программы Тюменской области «Развитие физкультуры, спорта и дополнительного образования». Учредитель Конкурса – Департамент физической культуры, спорта и дополнительного образования Тюменской области.</a:t>
            </a:r>
          </a:p>
          <a:p>
            <a:pPr algn="just"/>
            <a:r>
              <a:rPr lang="ru-RU" sz="1400" dirty="0" smtClean="0"/>
              <a:t>    </a:t>
            </a:r>
            <a:endParaRPr lang="ru-RU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180231" y="6165740"/>
            <a:ext cx="2520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Конкурс профессионального мастерств</a:t>
            </a:r>
            <a:r>
              <a:rPr lang="ru-RU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</a:t>
            </a:r>
            <a:endParaRPr lang="ru-RU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01" y="7106011"/>
            <a:ext cx="2265488" cy="169911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29501" y="8911381"/>
            <a:ext cx="6666283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    26 </a:t>
            </a:r>
            <a:r>
              <a:rPr lang="ru-RU" sz="1400" dirty="0"/>
              <a:t>ноября 2020 года состоялся финал и торжественное награждение победителей и призеров.</a:t>
            </a:r>
          </a:p>
          <a:p>
            <a:pPr algn="just"/>
            <a:r>
              <a:rPr lang="ru-RU" sz="1400" dirty="0"/>
              <a:t>Бондаренко Виталий Николаевич был признан призером в номинации «Спортивно-оздоровительная работа по месту жительства» и награждён дипломом III степени!</a:t>
            </a:r>
          </a:p>
          <a:p>
            <a:pPr algn="just"/>
            <a:r>
              <a:rPr lang="ru-RU" sz="1400" dirty="0"/>
              <a:t>Поздравляем! Желаем не останавливаться на достигнутом, идти вперёд и достигать новые вершины! В здоровом теле — здоровый дух!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06493" y="217761"/>
            <a:ext cx="6984776" cy="102049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Ромб 14"/>
          <p:cNvSpPr/>
          <p:nvPr/>
        </p:nvSpPr>
        <p:spPr>
          <a:xfrm>
            <a:off x="6858867" y="9979724"/>
            <a:ext cx="612279" cy="583657"/>
          </a:xfrm>
          <a:prstGeom prst="diamond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/>
              <a:t>10</a:t>
            </a:r>
            <a:endParaRPr lang="ru-RU" sz="900" dirty="0"/>
          </a:p>
        </p:txBody>
      </p:sp>
      <p:pic>
        <p:nvPicPr>
          <p:cNvPr id="22" name="Рисунок 21" descr="50638ed1f93c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55015" y="241595"/>
            <a:ext cx="585598" cy="627116"/>
          </a:xfrm>
          <a:prstGeom prst="rect">
            <a:avLst/>
          </a:prstGeom>
        </p:spPr>
      </p:pic>
      <p:sp>
        <p:nvSpPr>
          <p:cNvPr id="25" name="Скругленный прямоугольник 24"/>
          <p:cNvSpPr/>
          <p:nvPr/>
        </p:nvSpPr>
        <p:spPr>
          <a:xfrm>
            <a:off x="3630609" y="375133"/>
            <a:ext cx="2664296" cy="36004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Библиотечная полка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55293" y="868711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solidFill>
                  <a:srgbClr val="0FE6FD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«Путешествие в книгу»</a:t>
            </a:r>
            <a:endParaRPr lang="ru-RU" b="1" spc="50" dirty="0">
              <a:ln w="11430"/>
              <a:solidFill>
                <a:srgbClr val="0FE6FD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851883" y="5599013"/>
            <a:ext cx="555745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548764" y="5599013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solidFill>
                  <a:srgbClr val="0FE6FD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Необычные книги мира</a:t>
            </a:r>
            <a:endParaRPr lang="ru-RU" b="1" spc="50" dirty="0">
              <a:ln w="11430"/>
              <a:solidFill>
                <a:srgbClr val="0FE6FD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37"/>
          <a:stretch/>
        </p:blipFill>
        <p:spPr>
          <a:xfrm>
            <a:off x="498241" y="1238043"/>
            <a:ext cx="1516509" cy="230948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96455" y="1238043"/>
            <a:ext cx="4744158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    19 </a:t>
            </a:r>
            <a:r>
              <a:rPr lang="ru-RU" sz="1400" dirty="0"/>
              <a:t>ноября у вторых классов прошло необычное путешествие «в книгу», которое помогло ребятам познакомиться с ее структурой и основными элементами.</a:t>
            </a:r>
          </a:p>
          <a:p>
            <a:pPr algn="just"/>
            <a:r>
              <a:rPr lang="ru-RU" sz="1400" dirty="0" smtClean="0"/>
              <a:t>    Ребята </a:t>
            </a:r>
            <a:r>
              <a:rPr lang="ru-RU" sz="1400" dirty="0"/>
              <a:t>узнали о таких понятиях как «суперобложка», «титульный лист», «аннотация», «предисловие», «послесловие», «справочный аппарат книги» и сумели найти эти элементы у себя в книгах.</a:t>
            </a:r>
          </a:p>
          <a:p>
            <a:pPr algn="just"/>
            <a:r>
              <a:rPr lang="ru-RU" sz="1400" dirty="0" smtClean="0"/>
              <a:t>    Также</a:t>
            </a:r>
            <a:r>
              <a:rPr lang="ru-RU" sz="1400" dirty="0"/>
              <a:t>, дети узнали много новых слов: «форзац», «авантитул», «</a:t>
            </a:r>
            <a:r>
              <a:rPr lang="ru-RU" sz="1400" dirty="0" err="1"/>
              <a:t>шмутцтитул</a:t>
            </a:r>
            <a:r>
              <a:rPr lang="ru-RU" sz="1400" dirty="0"/>
              <a:t>». В конце урока состоялся блиц-опрос, на котором дети продемонстрировали свои знания, которые приобрели в ходе урока.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2" y="3726805"/>
            <a:ext cx="2988543" cy="16810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070" y="3726805"/>
            <a:ext cx="2988543" cy="16810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3329" y="6039066"/>
            <a:ext cx="380625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    В </a:t>
            </a:r>
            <a:r>
              <a:rPr lang="ru-RU" sz="1400" dirty="0"/>
              <a:t>конце ноября, в нашей школе прошел библиотечный урок для учеников 4ых классов «История создания книги», на котором ребята «переместились» на 2000 лет назад, до того момента как появилась первая каменная книга.</a:t>
            </a:r>
          </a:p>
          <a:p>
            <a:pPr algn="just"/>
            <a:r>
              <a:rPr lang="ru-RU" sz="1400" dirty="0"/>
              <a:t>В ходе урока ребята узнали как совершенствовались материалы для письма, когда впервые были изобретена бумага, кто изобрел печатный станок, как осуществляется деятельность современной типографии и другую интересную информацию.</a:t>
            </a:r>
          </a:p>
          <a:p>
            <a:pPr algn="just"/>
            <a:r>
              <a:rPr lang="ru-RU" sz="1400" dirty="0"/>
              <a:t>Бонусом к уроку, была презентация с фотографиями  «Самых необычных книг мира»,  на которой дети увидели самую большую, самую маленькую книгу в мире, самую многостраничную книгу, книгу с самыми необычными иллюстрациями.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889" y="6114301"/>
            <a:ext cx="2915896" cy="21869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8850" y="8126763"/>
            <a:ext cx="2906935" cy="218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212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0231" y="198413"/>
            <a:ext cx="7056784" cy="10225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23" name="Рисунок 22" descr="6047_html_m5ea19c0d.jpg"/>
          <p:cNvPicPr>
            <a:picLocks noChangeAspect="1"/>
          </p:cNvPicPr>
          <p:nvPr/>
        </p:nvPicPr>
        <p:blipFill>
          <a:blip r:embed="rId3" cstate="print"/>
          <a:srcRect r="12500"/>
          <a:stretch>
            <a:fillRect/>
          </a:stretch>
        </p:blipFill>
        <p:spPr>
          <a:xfrm>
            <a:off x="324247" y="270421"/>
            <a:ext cx="576064" cy="64807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96255" y="6823149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4" name="Ромб 13"/>
          <p:cNvSpPr/>
          <p:nvPr/>
        </p:nvSpPr>
        <p:spPr>
          <a:xfrm>
            <a:off x="76245" y="9987704"/>
            <a:ext cx="612279" cy="583657"/>
          </a:xfrm>
          <a:prstGeom prst="diamond">
            <a:avLst/>
          </a:prstGeom>
          <a:solidFill>
            <a:schemeClr val="accent3"/>
          </a:solidFill>
          <a:ln>
            <a:solidFill>
              <a:srgbClr val="92D05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/>
              <a:t>11</a:t>
            </a:r>
            <a:endParaRPr lang="ru-RU" sz="900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972319" y="414437"/>
            <a:ext cx="2664296" cy="36004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Тема номера</a:t>
            </a:r>
            <a:endParaRPr lang="ru-RU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45050" y="1001864"/>
            <a:ext cx="36299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День матери</a:t>
            </a:r>
            <a:endParaRPr lang="ru-RU" sz="2000" b="1" dirty="0">
              <a:ln w="1905"/>
              <a:solidFill>
                <a:srgbClr val="92D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60551" y="2646685"/>
            <a:ext cx="4176464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    Нет </a:t>
            </a:r>
            <a:r>
              <a:rPr lang="ru-RU" sz="1600" dirty="0"/>
              <a:t>наверное ни одной страны, где был не отмечен День Матери.</a:t>
            </a:r>
          </a:p>
          <a:p>
            <a:r>
              <a:rPr lang="ru-RU" sz="1600" dirty="0" smtClean="0"/>
              <a:t>    В </a:t>
            </a:r>
            <a:r>
              <a:rPr lang="ru-RU" sz="1600" dirty="0"/>
              <a:t>России этот праздник стали отмечать сравнительно не давно. С каждым годом День Матери становится все популярнее в российском обществе. И это замечательно: сколько бы хороших, добрых слов мы не говорили своим мамам, сколько бы поводов для этого ни придумывали, лишними они не будут.</a:t>
            </a:r>
          </a:p>
          <a:p>
            <a:endParaRPr lang="ru-RU" sz="1600" dirty="0"/>
          </a:p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628503" y="1401974"/>
            <a:ext cx="43924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>
                <a:latin typeface="Monotype Corsiva" pitchFamily="66" charset="0"/>
              </a:rPr>
              <a:t>Есть в нашем мире слово вечное,</a:t>
            </a:r>
          </a:p>
          <a:p>
            <a:pPr algn="r"/>
            <a:r>
              <a:rPr lang="ru-RU" sz="1400" dirty="0">
                <a:latin typeface="Monotype Corsiva" pitchFamily="66" charset="0"/>
              </a:rPr>
              <a:t>Короткое, но самое сердечное,</a:t>
            </a:r>
          </a:p>
          <a:p>
            <a:pPr algn="r"/>
            <a:r>
              <a:rPr lang="ru-RU" sz="1400" dirty="0">
                <a:latin typeface="Monotype Corsiva" pitchFamily="66" charset="0"/>
              </a:rPr>
              <a:t>Оно прекрасное и доброе,</a:t>
            </a:r>
          </a:p>
          <a:p>
            <a:pPr algn="r"/>
            <a:r>
              <a:rPr lang="ru-RU" sz="1400" dirty="0">
                <a:latin typeface="Monotype Corsiva" pitchFamily="66" charset="0"/>
              </a:rPr>
              <a:t>Оно простое и удобное</a:t>
            </a:r>
          </a:p>
          <a:p>
            <a:pPr algn="r"/>
            <a:r>
              <a:rPr lang="ru-RU" sz="1400" dirty="0">
                <a:latin typeface="Monotype Corsiva" pitchFamily="66" charset="0"/>
              </a:rPr>
              <a:t>Оно душевное, любимое,</a:t>
            </a:r>
          </a:p>
          <a:p>
            <a:pPr algn="r"/>
            <a:r>
              <a:rPr lang="ru-RU" sz="1400" dirty="0">
                <a:latin typeface="Monotype Corsiva" pitchFamily="66" charset="0"/>
              </a:rPr>
              <a:t>Ни с чем на свете не сравнимое</a:t>
            </a:r>
            <a:r>
              <a:rPr lang="ru-RU" sz="1400" dirty="0" smtClean="0">
                <a:latin typeface="Monotype Corsiva" pitchFamily="66" charset="0"/>
              </a:rPr>
              <a:t>.</a:t>
            </a:r>
            <a:endParaRPr lang="ru-RU" sz="1400" dirty="0"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15" y="2786969"/>
            <a:ext cx="2852936" cy="213970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1302" y="5161156"/>
            <a:ext cx="70294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 Этот день празднуется в последнее воскресенье ноября, в этот день звучат слова благодарности всем матерям. Ведь мама – это тот главный человек, чья бескорыстная любовь спасает в самые трудные минуты и чья доброта, забота и терпение помогают нам на протяжении всей жизни.</a:t>
            </a:r>
          </a:p>
          <a:p>
            <a:r>
              <a:rPr lang="ru-RU" sz="1600" dirty="0"/>
              <a:t>Спросите любого малыша, кто самый любимый человек на свете и непременно услышите: «Моя мама!».</a:t>
            </a:r>
          </a:p>
          <a:p>
            <a:r>
              <a:rPr lang="ru-RU" dirty="0"/>
              <a:t>  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22315" y="6607120"/>
            <a:ext cx="3196972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/>
              <a:t>    День </a:t>
            </a:r>
            <a:r>
              <a:rPr lang="ru-RU" sz="1600" dirty="0"/>
              <a:t>Матери – это теплый и сердечный праздник, посвященный самому дорогому и близкому человеку. В этот день, я хочу поздравить каждую маму и поблагодарить ее за труд, к которому мы привыкаем и который часто недооцениваем. Быть мамой – одна из самых тяжелых работ.</a:t>
            </a:r>
          </a:p>
          <a:p>
            <a:pPr algn="just"/>
            <a:r>
              <a:rPr lang="ru-RU" sz="1600" dirty="0"/>
              <a:t>В этот праздник мы низко кланяемся всем матерям, благодарим их за подаренное счастье – ЖИЗНЬ!</a:t>
            </a:r>
          </a:p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121" y="6941616"/>
            <a:ext cx="3480194" cy="2320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284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24247" y="198413"/>
            <a:ext cx="7056784" cy="102049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132559" y="1710582"/>
            <a:ext cx="38164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    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780631" y="8263309"/>
            <a:ext cx="352839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/>
              <a:t>    </a:t>
            </a:r>
            <a:endParaRPr lang="ru-RU" sz="1300" dirty="0"/>
          </a:p>
        </p:txBody>
      </p:sp>
      <p:sp>
        <p:nvSpPr>
          <p:cNvPr id="3" name="TextBox 2"/>
          <p:cNvSpPr txBox="1"/>
          <p:nvPr/>
        </p:nvSpPr>
        <p:spPr>
          <a:xfrm>
            <a:off x="604333" y="1062509"/>
            <a:ext cx="6752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5" name="Ромб 14"/>
          <p:cNvSpPr/>
          <p:nvPr/>
        </p:nvSpPr>
        <p:spPr>
          <a:xfrm>
            <a:off x="6921421" y="9955468"/>
            <a:ext cx="612279" cy="583657"/>
          </a:xfrm>
          <a:prstGeom prst="diamond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/>
              <a:t>12</a:t>
            </a:r>
            <a:endParaRPr lang="ru-RU" sz="9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288215" y="342429"/>
            <a:ext cx="2064196" cy="4182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  <a:t>Декабрь, 2020</a:t>
            </a:r>
            <a:endParaRPr lang="ru-RU" sz="16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Segoe Print" pitchFamily="2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699168" y="925751"/>
            <a:ext cx="352839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/>
              <a:t>    Поздравляем </a:t>
            </a:r>
            <a:r>
              <a:rPr lang="ru-RU" sz="1600" dirty="0"/>
              <a:t>всех мам с очень важным семейным праздником — Днем матери! Желаем, чтобы дети любили вас так же безгранично и искренне, как и вы их. Чтобы относились к вам с лаской и вниманием.</a:t>
            </a:r>
          </a:p>
          <a:p>
            <a:pPr algn="just"/>
            <a:r>
              <a:rPr lang="ru-RU" sz="1600" dirty="0" smtClean="0"/>
              <a:t>    Здоровья </a:t>
            </a:r>
            <a:r>
              <a:rPr lang="ru-RU" sz="1600" dirty="0"/>
              <a:t>вам отменного и счастья беззаботного наши дорогие мамы!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09" y="925751"/>
            <a:ext cx="3132559" cy="2349419"/>
          </a:xfrm>
          <a:prstGeom prst="rect">
            <a:avLst/>
          </a:prstGeom>
        </p:spPr>
      </p:pic>
      <p:pic>
        <p:nvPicPr>
          <p:cNvPr id="8194" name="Picture 2" descr="C:\Users\Секретарь\Pictures\Газета\IMG_20201126_095601-1024x76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0664" y="3508378"/>
            <a:ext cx="3341208" cy="2505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Секретарь\Pictures\Газета\IMG-c0b32be5e94610e2dc34e3812db2e106-V-1024x76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508" y="3511073"/>
            <a:ext cx="3320660" cy="2490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Секретарь\Pictures\Газета\20201125_142109-scaled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592" y="6463110"/>
            <a:ext cx="3094008" cy="2320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492600" y="6592311"/>
            <a:ext cx="373496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    В </a:t>
            </a:r>
            <a:r>
              <a:rPr lang="ru-RU" sz="1600" dirty="0"/>
              <a:t>школьной библиотеке </a:t>
            </a:r>
            <a:r>
              <a:rPr lang="ru-RU" sz="1600" dirty="0" smtClean="0"/>
              <a:t>работает </a:t>
            </a:r>
            <a:r>
              <a:rPr lang="ru-RU" sz="1600" dirty="0"/>
              <a:t>выставка «Свет материнской любви», на которой представлены журналы и книги российских и зарубежных авторов.</a:t>
            </a:r>
          </a:p>
          <a:p>
            <a:r>
              <a:rPr lang="ru-RU" sz="1600" dirty="0" smtClean="0"/>
              <a:t>    Среди </a:t>
            </a:r>
            <a:r>
              <a:rPr lang="ru-RU" sz="1600" dirty="0"/>
              <a:t>многочисленных праздников, отмечаемых в нашей</a:t>
            </a:r>
            <a:br>
              <a:rPr lang="ru-RU" sz="1600" dirty="0"/>
            </a:br>
            <a:r>
              <a:rPr lang="ru-RU" sz="1600" dirty="0"/>
              <a:t>стране, День Матери занимает особое место. </a:t>
            </a:r>
            <a:endParaRPr lang="ru-RU" sz="1600" dirty="0" smtClean="0"/>
          </a:p>
        </p:txBody>
      </p:sp>
      <p:sp>
        <p:nvSpPr>
          <p:cNvPr id="18" name="TextBox 17"/>
          <p:cNvSpPr txBox="1"/>
          <p:nvPr/>
        </p:nvSpPr>
        <p:spPr>
          <a:xfrm>
            <a:off x="1936702" y="6062999"/>
            <a:ext cx="3629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«Свет материнской любви»</a:t>
            </a:r>
            <a:endParaRPr lang="ru-RU" b="1" dirty="0">
              <a:ln w="1905"/>
              <a:solidFill>
                <a:srgbClr val="92D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8592" y="8875821"/>
            <a:ext cx="684905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 В этот день хочется сказать слова благодарности всем Матерям,</a:t>
            </a:r>
            <a:br>
              <a:rPr lang="ru-RU" sz="1600" dirty="0"/>
            </a:br>
            <a:r>
              <a:rPr lang="ru-RU" sz="1600" dirty="0"/>
              <a:t>которые дарят детям любовь, добро, нежность и ласку. Сколько прекрасных произведений художественной</a:t>
            </a:r>
            <a:br>
              <a:rPr lang="ru-RU" sz="1600" dirty="0"/>
            </a:br>
            <a:r>
              <a:rPr lang="ru-RU" sz="1600" dirty="0"/>
              <a:t>литературы посвящено ей – Матери. С некоторыми из них вы можете познакомиться на нашей выставке.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047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52239" y="198413"/>
            <a:ext cx="6957024" cy="1020490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2520491" y="8983389"/>
            <a:ext cx="2448272" cy="130452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200" dirty="0" smtClean="0"/>
          </a:p>
          <a:p>
            <a:endParaRPr lang="ru-RU" sz="1200" dirty="0"/>
          </a:p>
          <a:p>
            <a:endParaRPr lang="ru-RU" sz="1200" dirty="0" smtClean="0"/>
          </a:p>
          <a:p>
            <a:r>
              <a:rPr lang="ru-RU" sz="1200" dirty="0" smtClean="0"/>
              <a:t>Газета МАОУ СОШ №38 г. Тюмени</a:t>
            </a:r>
          </a:p>
          <a:p>
            <a:r>
              <a:rPr lang="ru-RU" sz="1200" dirty="0" smtClean="0"/>
              <a:t>Директор школы: Ожгибисов М. Б.</a:t>
            </a:r>
          </a:p>
          <a:p>
            <a:r>
              <a:rPr lang="ru-RU" sz="1200" dirty="0" smtClean="0"/>
              <a:t>Тираж: 1</a:t>
            </a:r>
            <a:r>
              <a:rPr lang="en-US" sz="1200" dirty="0" smtClean="0"/>
              <a:t>5</a:t>
            </a:r>
            <a:r>
              <a:rPr lang="ru-RU" sz="1200" dirty="0" smtClean="0"/>
              <a:t> экземпляров</a:t>
            </a:r>
          </a:p>
          <a:p>
            <a:r>
              <a:rPr lang="ru-RU" sz="1200" dirty="0" smtClean="0"/>
              <a:t>Редакторы: </a:t>
            </a:r>
            <a:r>
              <a:rPr lang="ru-RU" sz="1200" dirty="0" err="1" smtClean="0"/>
              <a:t>Костыгина</a:t>
            </a:r>
            <a:r>
              <a:rPr lang="ru-RU" sz="1200" dirty="0" smtClean="0"/>
              <a:t> К. А.</a:t>
            </a:r>
          </a:p>
          <a:p>
            <a:pPr algn="ctr"/>
            <a:r>
              <a:rPr lang="ru-RU" sz="1200" dirty="0" smtClean="0"/>
              <a:t>        </a:t>
            </a:r>
            <a:r>
              <a:rPr lang="ru-RU" sz="1200" dirty="0" err="1" smtClean="0"/>
              <a:t>Милохова</a:t>
            </a:r>
            <a:r>
              <a:rPr lang="ru-RU" sz="1200" dirty="0" smtClean="0"/>
              <a:t> Е. И.</a:t>
            </a:r>
          </a:p>
          <a:p>
            <a:pPr algn="ctr"/>
            <a:endParaRPr lang="ru-RU" sz="1200" dirty="0"/>
          </a:p>
          <a:p>
            <a:pPr algn="ctr"/>
            <a:endParaRPr lang="en-US" sz="1200" dirty="0" smtClean="0"/>
          </a:p>
          <a:p>
            <a:pPr algn="ctr"/>
            <a:endParaRPr lang="ru-RU" sz="1200" dirty="0" smtClean="0"/>
          </a:p>
          <a:p>
            <a:pPr algn="ctr"/>
            <a:endParaRPr lang="ru-RU" sz="1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52239" y="8983389"/>
            <a:ext cx="2268252" cy="13045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200" dirty="0" smtClean="0"/>
          </a:p>
          <a:p>
            <a:pPr algn="ctr"/>
            <a:endParaRPr lang="ru-RU" sz="1200" dirty="0"/>
          </a:p>
          <a:p>
            <a:pPr algn="ctr"/>
            <a:endParaRPr lang="ru-RU" sz="1200" dirty="0" smtClean="0"/>
          </a:p>
          <a:p>
            <a:pPr algn="ctr"/>
            <a:endParaRPr lang="ru-RU" sz="1200" dirty="0" smtClean="0"/>
          </a:p>
          <a:p>
            <a:pPr algn="ctr"/>
            <a:endParaRPr lang="ru-RU" sz="1200" dirty="0" smtClean="0"/>
          </a:p>
          <a:p>
            <a:pPr algn="ctr"/>
            <a:r>
              <a:rPr lang="ru-RU" sz="1200" dirty="0" smtClean="0"/>
              <a:t>ШИК, </a:t>
            </a:r>
            <a:r>
              <a:rPr lang="ru-RU" sz="1200" dirty="0" smtClean="0"/>
              <a:t>№3(27), </a:t>
            </a:r>
            <a:r>
              <a:rPr lang="ru-RU" sz="1200" dirty="0" smtClean="0"/>
              <a:t>дека</a:t>
            </a:r>
            <a:r>
              <a:rPr lang="ru-RU" sz="1200" dirty="0" smtClean="0"/>
              <a:t>брь </a:t>
            </a:r>
            <a:r>
              <a:rPr lang="ru-RU" sz="1200" dirty="0" smtClean="0"/>
              <a:t>2020 г.</a:t>
            </a:r>
          </a:p>
          <a:p>
            <a:pPr algn="ctr"/>
            <a:r>
              <a:rPr lang="ru-RU" sz="1200" dirty="0" smtClean="0"/>
              <a:t>Издается с 2016 года</a:t>
            </a:r>
          </a:p>
          <a:p>
            <a:pPr algn="ctr"/>
            <a:endParaRPr lang="ru-RU" sz="1200" dirty="0"/>
          </a:p>
        </p:txBody>
      </p:sp>
      <p:pic>
        <p:nvPicPr>
          <p:cNvPr id="12" name="Рисунок 11" descr="4nwpbggoue (1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6154" y="9005559"/>
            <a:ext cx="1840421" cy="712421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860751" y="8983389"/>
            <a:ext cx="2348512" cy="129910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200" dirty="0" smtClean="0"/>
              <a:t>    И </a:t>
            </a:r>
            <a:r>
              <a:rPr lang="ru-RU" sz="1200" dirty="0"/>
              <a:t>ты можешь принять участие в выпуске очередного номера школьной </a:t>
            </a:r>
            <a:r>
              <a:rPr lang="ru-RU" sz="1200" dirty="0" smtClean="0"/>
              <a:t>газеты. Если </a:t>
            </a:r>
            <a:r>
              <a:rPr lang="ru-RU" sz="1200" dirty="0"/>
              <a:t>у тебя есть интересные истории, факты, которыми ты хотел бы </a:t>
            </a:r>
            <a:r>
              <a:rPr lang="ru-RU" sz="1200" dirty="0" smtClean="0"/>
              <a:t>поделить-</a:t>
            </a:r>
            <a:r>
              <a:rPr lang="ru-RU" sz="1200" dirty="0" err="1" smtClean="0"/>
              <a:t>ся</a:t>
            </a:r>
            <a:r>
              <a:rPr lang="ru-RU" sz="1200" dirty="0" smtClean="0"/>
              <a:t> </a:t>
            </a:r>
            <a:r>
              <a:rPr lang="ru-RU" sz="1200" dirty="0"/>
              <a:t>с </a:t>
            </a:r>
            <a:r>
              <a:rPr lang="ru-RU" sz="1200" dirty="0" smtClean="0"/>
              <a:t>друзьями, мы </a:t>
            </a:r>
            <a:r>
              <a:rPr lang="ru-RU" sz="1200" dirty="0"/>
              <a:t>ждём тебя! (</a:t>
            </a:r>
            <a:r>
              <a:rPr lang="ru-RU" sz="1200" dirty="0" err="1"/>
              <a:t>каб</a:t>
            </a:r>
            <a:r>
              <a:rPr lang="ru-RU" sz="1200" dirty="0"/>
              <a:t>. 401</a:t>
            </a:r>
            <a:r>
              <a:rPr lang="ru-RU" sz="1200" dirty="0" smtClean="0"/>
              <a:t>, библиотека)</a:t>
            </a:r>
            <a:endParaRPr lang="ru-RU" sz="1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827" y="218387"/>
            <a:ext cx="581281" cy="581281"/>
          </a:xfrm>
          <a:prstGeom prst="rect">
            <a:avLst/>
          </a:prstGeom>
        </p:spPr>
      </p:pic>
      <p:sp>
        <p:nvSpPr>
          <p:cNvPr id="23" name="Скругленный прямоугольник 22"/>
          <p:cNvSpPr/>
          <p:nvPr/>
        </p:nvSpPr>
        <p:spPr>
          <a:xfrm>
            <a:off x="1081298" y="341194"/>
            <a:ext cx="2160240" cy="360040"/>
          </a:xfrm>
          <a:prstGeom prst="roundRect">
            <a:avLst/>
          </a:prstGeom>
          <a:solidFill>
            <a:srgbClr val="FFFF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Поздравляем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4725" y="1463199"/>
            <a:ext cx="360250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Monotype Corsiva" pitchFamily="66" charset="0"/>
              </a:rPr>
              <a:t>Михайлова Марина Дмитриевна – 3 декабря</a:t>
            </a:r>
          </a:p>
          <a:p>
            <a:r>
              <a:rPr lang="ru-RU" dirty="0" smtClean="0">
                <a:latin typeface="Monotype Corsiva" pitchFamily="66" charset="0"/>
              </a:rPr>
              <a:t>Куликова Елена Владимировна – 8 декабря</a:t>
            </a:r>
          </a:p>
          <a:p>
            <a:r>
              <a:rPr lang="ru-RU" dirty="0" err="1" smtClean="0">
                <a:latin typeface="Monotype Corsiva" pitchFamily="66" charset="0"/>
              </a:rPr>
              <a:t>Филинова</a:t>
            </a:r>
            <a:r>
              <a:rPr lang="ru-RU" dirty="0" smtClean="0">
                <a:latin typeface="Monotype Corsiva" pitchFamily="66" charset="0"/>
              </a:rPr>
              <a:t> Олеся Владимировна – 12 декабря</a:t>
            </a:r>
          </a:p>
          <a:p>
            <a:r>
              <a:rPr lang="ru-RU" dirty="0" smtClean="0">
                <a:latin typeface="Monotype Corsiva" pitchFamily="66" charset="0"/>
              </a:rPr>
              <a:t>Черепанова Ольга Николаевна – 23 декабря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7170" name="Picture 2" descr="C:\Users\Секретарь\Downloads\Screenshot_20201207-131730_Samsung Internet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68" b="11195"/>
          <a:stretch/>
        </p:blipFill>
        <p:spPr bwMode="auto">
          <a:xfrm>
            <a:off x="4595319" y="877702"/>
            <a:ext cx="2216543" cy="2893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46306" y="1093867"/>
            <a:ext cx="2774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Именинники декабря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7171" name="Picture 3" descr="C:\Users\Секретарь\Downloads\Screenshot_20201207-131618_Samsung Internet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55" b="27889"/>
          <a:stretch/>
        </p:blipFill>
        <p:spPr bwMode="auto">
          <a:xfrm>
            <a:off x="252206" y="3895040"/>
            <a:ext cx="6964934" cy="4972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67124" y="197981"/>
            <a:ext cx="6957024" cy="1020490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400" dirty="0" smtClean="0"/>
          </a:p>
          <a:p>
            <a:endParaRPr lang="ru-RU" sz="1400" dirty="0" smtClean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332359" y="8335317"/>
            <a:ext cx="1944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  <a:latin typeface="Segoe Print" pitchFamily="2" charset="0"/>
              </a:rPr>
              <a:t>С днем учителя</a:t>
            </a:r>
            <a:r>
              <a:rPr lang="ru-RU" sz="1200" dirty="0" smtClean="0">
                <a:solidFill>
                  <a:schemeClr val="bg1"/>
                </a:solidFill>
                <a:latin typeface="Segoe Print" pitchFamily="2" charset="0"/>
              </a:rPr>
              <a:t>!</a:t>
            </a:r>
            <a:endParaRPr lang="ru-RU" sz="1200" dirty="0">
              <a:solidFill>
                <a:schemeClr val="bg1"/>
              </a:solidFill>
              <a:latin typeface="Segoe Print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788386" y="8817237"/>
            <a:ext cx="15548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Segoe Print" pitchFamily="2" charset="0"/>
              </a:rPr>
              <a:t>Счастья, удачи, добра!</a:t>
            </a:r>
            <a:endParaRPr lang="ru-RU" dirty="0">
              <a:solidFill>
                <a:schemeClr val="bg1"/>
              </a:solidFill>
              <a:latin typeface="Segoe Print" pitchFamily="2" charset="0"/>
            </a:endParaRPr>
          </a:p>
        </p:txBody>
      </p:sp>
      <p:sp>
        <p:nvSpPr>
          <p:cNvPr id="27" name="Ромб 26"/>
          <p:cNvSpPr/>
          <p:nvPr/>
        </p:nvSpPr>
        <p:spPr>
          <a:xfrm>
            <a:off x="0" y="9960653"/>
            <a:ext cx="612279" cy="583657"/>
          </a:xfrm>
          <a:prstGeom prst="diamond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955626" y="368911"/>
            <a:ext cx="1665519" cy="36004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НОВОСТИ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6" name="Рисунок 15" descr="Icon_CL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8413" y="197982"/>
            <a:ext cx="701898" cy="70189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535524" y="1084546"/>
            <a:ext cx="4355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«Тебя Сибирь мои обнимут длани»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934742" y="4017022"/>
            <a:ext cx="5557451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093041" y="4068145"/>
            <a:ext cx="5105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ородской турнир по шахматам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140" y="1562840"/>
            <a:ext cx="3077308" cy="230798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383448" y="1480963"/>
            <a:ext cx="377198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/>
              <a:t>    Прошло </a:t>
            </a:r>
            <a:r>
              <a:rPr lang="ru-RU" sz="1600" dirty="0"/>
              <a:t>подведение итогов и объявление победителей и призеров конкурса детских рисунков «Тебя, Сибирь, мои обнимут длани». 15 участников нашей школы приняли участие и были награждены замечательными </a:t>
            </a:r>
            <a:r>
              <a:rPr lang="ru-RU" sz="1600" dirty="0" smtClean="0"/>
              <a:t>призами праздника. О </a:t>
            </a:r>
            <a:r>
              <a:rPr lang="ru-RU" sz="1600" dirty="0"/>
              <a:t>героях номинаций конкурса этого года, </a:t>
            </a:r>
            <a:r>
              <a:rPr lang="ru-RU" sz="1600" dirty="0" smtClean="0"/>
              <a:t>информация </a:t>
            </a:r>
            <a:r>
              <a:rPr lang="ru-RU" sz="1600" dirty="0"/>
              <a:t>будет </a:t>
            </a:r>
            <a:r>
              <a:rPr lang="ru-RU" sz="1600" dirty="0" smtClean="0"/>
              <a:t>размещена </a:t>
            </a:r>
            <a:r>
              <a:rPr lang="ru-RU" sz="1600" dirty="0"/>
              <a:t>на официальном сайте </a:t>
            </a:r>
            <a:r>
              <a:rPr lang="ru-RU" sz="1600" dirty="0" err="1"/>
              <a:t>деньсибири.рф</a:t>
            </a:r>
            <a:r>
              <a:rPr lang="ru-RU" sz="1600" dirty="0"/>
              <a:t>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258" y="4458650"/>
            <a:ext cx="3077309" cy="230798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360370" y="4623295"/>
            <a:ext cx="36913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/>
              <a:t>14 ноября в Тюмени среди учащихся образовательных учреждений проходят соревнования по шахматам «Белая Ладья».  Турнир организован в режиме он-</a:t>
            </a:r>
            <a:r>
              <a:rPr lang="ru-RU" sz="1600" dirty="0" err="1"/>
              <a:t>лайн</a:t>
            </a:r>
            <a:r>
              <a:rPr lang="ru-RU" sz="1600" dirty="0"/>
              <a:t>. Команда учащихся нашей школы в составе 4 человек уже сыграли несколько игр на платформе chessking.com. Пожелаем удачи участникам соревнований!</a:t>
            </a: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1081296" y="6977322"/>
            <a:ext cx="5557451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307427" y="7111181"/>
            <a:ext cx="5105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Экологическая акция по сбору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мукулатуры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03" y="7513389"/>
            <a:ext cx="3012545" cy="225940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03003" y="7704375"/>
            <a:ext cx="34061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/>
              <a:t>Ученики нашей школы приняли участие в Экологической акции по сбору макулатуры.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Собрано 300 кг за 2 дня.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Все участники акции награждены подарками и </a:t>
            </a:r>
            <a:r>
              <a:rPr lang="ru-RU" sz="1600" dirty="0" smtClean="0"/>
              <a:t>грамотами.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00991" y="217761"/>
            <a:ext cx="6984776" cy="102049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5" name="Ромб 24"/>
          <p:cNvSpPr/>
          <p:nvPr/>
        </p:nvSpPr>
        <p:spPr>
          <a:xfrm>
            <a:off x="6948984" y="10001185"/>
            <a:ext cx="612279" cy="583657"/>
          </a:xfrm>
          <a:prstGeom prst="diamon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321571" y="342429"/>
            <a:ext cx="2064196" cy="41823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  <a:t>Декабрь, 2020</a:t>
            </a:r>
            <a:endParaRPr lang="ru-RU" sz="16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Segoe Print" pitchFamily="2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86962" y="960086"/>
            <a:ext cx="76662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Победители «Юные инспекторы дорожного движения»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 flipV="1">
            <a:off x="806895" y="5599013"/>
            <a:ext cx="6421547" cy="1401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59005" y="5774732"/>
            <a:ext cx="3762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«Угадай мелодию»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4444" y="1310855"/>
            <a:ext cx="355915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/>
              <a:t>    С </a:t>
            </a:r>
            <a:r>
              <a:rPr lang="ru-RU" sz="1600" dirty="0"/>
              <a:t>9 по 11 ноября в «Остров детства» прошел шестнадцатый слёт юных инспекторов дорожного движения. Участники слета пробовали себя в 6 видах </a:t>
            </a:r>
            <a:r>
              <a:rPr lang="ru-RU" sz="1600" dirty="0" smtClean="0"/>
              <a:t>соревнований: творческий конкурс; </a:t>
            </a:r>
            <a:r>
              <a:rPr lang="ru-RU" sz="1600" dirty="0" err="1" smtClean="0"/>
              <a:t>флешмоб</a:t>
            </a:r>
            <a:r>
              <a:rPr lang="ru-RU" sz="1600" dirty="0" smtClean="0"/>
              <a:t>; конкурс </a:t>
            </a:r>
            <a:r>
              <a:rPr lang="ru-RU" sz="1600" dirty="0"/>
              <a:t>видеороликов» ЮИД- за безопасность движения</a:t>
            </a:r>
            <a:r>
              <a:rPr lang="ru-RU" sz="1600" dirty="0" smtClean="0"/>
              <a:t>»; ПДД; «</a:t>
            </a:r>
            <a:r>
              <a:rPr lang="ru-RU" sz="1600" dirty="0"/>
              <a:t>Минутки безопасности</a:t>
            </a:r>
            <a:r>
              <a:rPr lang="ru-RU" sz="1600" dirty="0" smtClean="0"/>
              <a:t>»; «</a:t>
            </a:r>
            <a:r>
              <a:rPr lang="ru-RU" sz="1600" dirty="0"/>
              <a:t>Авторское мероприятие».</a:t>
            </a:r>
          </a:p>
          <a:p>
            <a:pPr algn="just"/>
            <a:r>
              <a:rPr lang="ru-RU" sz="1600" dirty="0" smtClean="0"/>
              <a:t>    Команда </a:t>
            </a:r>
            <a:r>
              <a:rPr lang="ru-RU" sz="1600" dirty="0"/>
              <a:t>нашей школы, 8 в и 8д классов заняли 1 место в номинации «Замирающий </a:t>
            </a:r>
            <a:r>
              <a:rPr lang="ru-RU" sz="1600" dirty="0" err="1"/>
              <a:t>флешмоб</a:t>
            </a:r>
            <a:r>
              <a:rPr lang="ru-RU" sz="1600" dirty="0"/>
              <a:t>», «Конкурс Видеороликов». Руководитель команды Канделаки Светлана Валерьевна заняла 1 место в авторском мероприятии.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6540" y="2934717"/>
            <a:ext cx="3348583" cy="251143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5889" y="1329418"/>
            <a:ext cx="3348583" cy="188357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510740" y="5743080"/>
            <a:ext cx="387502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/>
              <a:t>    У группы </a:t>
            </a:r>
            <a:r>
              <a:rPr lang="ru-RU" sz="1600" dirty="0"/>
              <a:t>продленного дня состоялась игра </a:t>
            </a:r>
            <a:r>
              <a:rPr lang="ru-RU" sz="1600" b="1" dirty="0"/>
              <a:t>«Угадай мелодию»</a:t>
            </a:r>
            <a:r>
              <a:rPr lang="ru-RU" sz="1600" dirty="0"/>
              <a:t>, целью которой было воспитание и развитие музыкальной культуры младших школьников.</a:t>
            </a:r>
          </a:p>
          <a:p>
            <a:pPr algn="just"/>
            <a:r>
              <a:rPr lang="ru-RU" sz="1600" dirty="0" smtClean="0"/>
              <a:t>    Дети </a:t>
            </a:r>
            <a:r>
              <a:rPr lang="ru-RU" sz="1600" dirty="0"/>
              <a:t>разделились на 2 команды. В ходе игры выбирали категории «Популярные песни», «Песни военных лет», «Песни из мультфильмов», «Жанры», «Песни из мультсериалов», затем прослушивали мелодии известных песен. Командам нужно было отгадать название песни и кто ее исполнил.</a:t>
            </a:r>
          </a:p>
          <a:p>
            <a:pPr algn="just"/>
            <a:r>
              <a:rPr lang="ru-RU" sz="1600" dirty="0" smtClean="0"/>
              <a:t>     На </a:t>
            </a:r>
            <a:r>
              <a:rPr lang="ru-RU" sz="1600" dirty="0"/>
              <a:t>экране, при воспроизведении песни показывались танцевальные движения от </a:t>
            </a:r>
            <a:r>
              <a:rPr lang="ru-RU" sz="1600" dirty="0" err="1"/>
              <a:t>мультяшек</a:t>
            </a:r>
            <a:r>
              <a:rPr lang="ru-RU" sz="1600" dirty="0"/>
              <a:t>. Дети с удовольствием повторяли за </a:t>
            </a:r>
            <a:r>
              <a:rPr lang="ru-RU" sz="1600" dirty="0" err="1"/>
              <a:t>мультгероями</a:t>
            </a:r>
            <a:r>
              <a:rPr lang="ru-RU" sz="1600" dirty="0"/>
              <a:t>, при этом подпевая песни.</a:t>
            </a:r>
          </a:p>
          <a:p>
            <a:pPr algn="just"/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6" t="25651" r="3813" b="14008"/>
          <a:stretch/>
        </p:blipFill>
        <p:spPr bwMode="auto">
          <a:xfrm>
            <a:off x="400991" y="6144064"/>
            <a:ext cx="3152967" cy="1615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02" t="13468" r="3496" b="8384"/>
          <a:stretch/>
        </p:blipFill>
        <p:spPr bwMode="auto">
          <a:xfrm>
            <a:off x="400991" y="7759253"/>
            <a:ext cx="3116699" cy="2533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752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67635" y="217761"/>
            <a:ext cx="6984776" cy="10204909"/>
          </a:xfrm>
          <a:prstGeom prst="rect">
            <a:avLst/>
          </a:prstGeom>
          <a:pattFill prst="pct10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2" name="Ромб 21"/>
          <p:cNvSpPr/>
          <p:nvPr/>
        </p:nvSpPr>
        <p:spPr>
          <a:xfrm>
            <a:off x="89121" y="10018966"/>
            <a:ext cx="612279" cy="583657"/>
          </a:xfrm>
          <a:prstGeom prst="diamon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2045050" y="902887"/>
            <a:ext cx="36299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Шаг в будущее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636615" y="1284557"/>
            <a:ext cx="3715796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i="1" dirty="0" smtClean="0"/>
              <a:t>Путь </a:t>
            </a:r>
            <a:r>
              <a:rPr lang="ru-RU" sz="1600" b="1" i="1" dirty="0"/>
              <a:t>в большую науку начинается со </a:t>
            </a:r>
            <a:r>
              <a:rPr lang="ru-RU" sz="1600" b="1" i="1" dirty="0" smtClean="0"/>
              <a:t>школы</a:t>
            </a:r>
          </a:p>
          <a:p>
            <a:pPr algn="just"/>
            <a:endParaRPr lang="ru-RU" sz="1600" dirty="0"/>
          </a:p>
          <a:p>
            <a:pPr algn="just"/>
            <a:r>
              <a:rPr lang="ru-RU" sz="1600" dirty="0" smtClean="0"/>
              <a:t>    Дополнительные </a:t>
            </a:r>
            <a:r>
              <a:rPr lang="ru-RU" sz="1600" dirty="0"/>
              <a:t>интеллектуально – творческие мероприятия, как бесконечные ручейки, вливаясь в основной речной поток  учебного процесса, образуют полноводную бурлящую реку под названием «Школьная жизнь». Одной из приоритетных форм развития детской одаренности является участие в исследовательской деятельности, которая обеспечивает более высокий уровень системности знаний.</a:t>
            </a:r>
          </a:p>
          <a:p>
            <a:r>
              <a:rPr lang="ru-RU" sz="1400" dirty="0" smtClean="0"/>
              <a:t>   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56" r="16444"/>
          <a:stretch/>
        </p:blipFill>
        <p:spPr>
          <a:xfrm>
            <a:off x="395260" y="1701325"/>
            <a:ext cx="3230908" cy="316755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1084" y="5015156"/>
            <a:ext cx="66341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/>
              <a:t> </a:t>
            </a:r>
            <a:r>
              <a:rPr lang="ru-RU" sz="1600" dirty="0" smtClean="0"/>
              <a:t>  Важным </a:t>
            </a:r>
            <a:r>
              <a:rPr lang="ru-RU" sz="1600" dirty="0"/>
              <a:t>событием этой осени стал Областной научный форум молодых исследователей «Шаг в будущее», который прошёл с 12 октября по 13 ноября 2020 года. МОУ СОШ №38 тоже приняла участие в этом увлекательном, научном форуме.</a:t>
            </a:r>
          </a:p>
          <a:p>
            <a:pPr algn="just"/>
            <a:r>
              <a:rPr lang="ru-RU" sz="1600" dirty="0" smtClean="0"/>
              <a:t>    Сегодня </a:t>
            </a:r>
            <a:r>
              <a:rPr lang="ru-RU" sz="1600" dirty="0"/>
              <a:t>мы осветим и эту сторону  своей деятельности —  результаты интеллектуального труда.</a:t>
            </a:r>
          </a:p>
        </p:txBody>
      </p:sp>
      <p:pic>
        <p:nvPicPr>
          <p:cNvPr id="1026" name="Picture 2" descr="X:\Фотографии Школьных мероприятий\РДШ\IMG_921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58" t="6812" r="31298" b="12500"/>
          <a:stretch/>
        </p:blipFill>
        <p:spPr bwMode="auto">
          <a:xfrm>
            <a:off x="513635" y="6557173"/>
            <a:ext cx="3286947" cy="348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28802" y="6449477"/>
            <a:ext cx="349238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    Победителем </a:t>
            </a:r>
            <a:r>
              <a:rPr lang="ru-RU" sz="1600" dirty="0"/>
              <a:t>в Областном научном форуме стала ученица МАОУ СОШ № 38 – Елена Панькова. Елена, под чутким руководством своего наставника Куликовой Елены Владимировны, представила на форуме работу в области языкознания и русского языка. Многогранная, сложная,  с точки зрения лингвистики и структурирования текста, тема концепта «тепло» в рассказе Сергея Самсонова «Поорёт и перестанет», раскрывает работу со словом с новой, неожиданной стороны</a:t>
            </a:r>
            <a:r>
              <a:rPr lang="ru-RU" sz="1600" dirty="0" smtClean="0"/>
              <a:t>..</a:t>
            </a:r>
            <a:endParaRPr lang="ru-RU" sz="16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044327" y="414437"/>
            <a:ext cx="2376264" cy="360040"/>
          </a:xfrm>
          <a:prstGeom prst="round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 места событий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4" name="Рисунок 13" descr="icons.jpg"/>
          <p:cNvPicPr>
            <a:picLocks noChangeAspect="1"/>
          </p:cNvPicPr>
          <p:nvPr/>
        </p:nvPicPr>
        <p:blipFill>
          <a:blip r:embed="rId5" cstate="print"/>
          <a:srcRect l="4762" t="6349" r="78096" b="70795"/>
          <a:stretch>
            <a:fillRect/>
          </a:stretch>
        </p:blipFill>
        <p:spPr>
          <a:xfrm>
            <a:off x="324247" y="270421"/>
            <a:ext cx="648072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342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67635" y="217761"/>
            <a:ext cx="6984776" cy="10204909"/>
          </a:xfrm>
          <a:prstGeom prst="rect">
            <a:avLst/>
          </a:prstGeom>
          <a:pattFill prst="pct10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2" name="Ромб 21"/>
          <p:cNvSpPr/>
          <p:nvPr/>
        </p:nvSpPr>
        <p:spPr>
          <a:xfrm>
            <a:off x="6948984" y="10018966"/>
            <a:ext cx="612279" cy="583657"/>
          </a:xfrm>
          <a:prstGeom prst="diamon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288215" y="342429"/>
            <a:ext cx="2064196" cy="4182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  <a:t>Декабрь, 2020</a:t>
            </a:r>
            <a:endParaRPr lang="ru-RU" sz="16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Segoe Print" pitchFamily="2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2085" y="2447361"/>
            <a:ext cx="420465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/>
              <a:t>    Выбрав </a:t>
            </a:r>
            <a:r>
              <a:rPr lang="ru-RU" sz="1600" dirty="0"/>
              <a:t>для своей исследовательской деятельности стилистически сложное произведение автора, которого всегда занимал не только правильно выбранный порядок слов, но вообще язык, как дар речи; сохранение этого дара, воспитание литературного русского языка, ведь, как считает Самсонов – литература в наши дни, это, в сущности, и есть сохранение дара речи, Елена поднимает множество глобальных вопросов, глубина которых, может поразить куда больше, чем просто типичный, привычный анализ текста. По сути, они позволяют по-новому взглянуть на конструкцию текста. </a:t>
            </a:r>
            <a:endParaRPr lang="ru-RU" sz="1600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735" y="2624458"/>
            <a:ext cx="2418119" cy="340148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78683" y="6175077"/>
            <a:ext cx="68764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/>
              <a:t> </a:t>
            </a:r>
            <a:r>
              <a:rPr lang="ru-RU" sz="1600" dirty="0" smtClean="0"/>
              <a:t>    Такие </a:t>
            </a:r>
            <a:r>
              <a:rPr lang="ru-RU" sz="1600" dirty="0"/>
              <a:t>многоуровневые интеллектуальные труды дают нам право говорить о том, что подрастающее поколение, поколение, которому предстоит беречь и развивать наш богатый русский язык, образно говоря, выстраивает прочную плотину на пути глобальной лавины «</a:t>
            </a:r>
            <a:r>
              <a:rPr lang="ru-RU" sz="1600" dirty="0" err="1"/>
              <a:t>обезъязычивания</a:t>
            </a:r>
            <a:r>
              <a:rPr lang="ru-RU" sz="1600" dirty="0"/>
              <a:t>» и обезличивания словесности и её норм</a:t>
            </a:r>
            <a:r>
              <a:rPr lang="ru-RU" sz="1600" dirty="0" smtClean="0"/>
              <a:t>.</a:t>
            </a:r>
          </a:p>
          <a:p>
            <a:pPr algn="just"/>
            <a:endParaRPr lang="ru-RU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512085" y="877701"/>
            <a:ext cx="68730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    Поскольку </a:t>
            </a:r>
            <a:r>
              <a:rPr lang="ru-RU" sz="1600" dirty="0"/>
              <a:t>каждая книга Сергея Самсонова во всех смыслах «тяжёлая артиллерия», со своим громоздким языком, совершенно нетипичным для классической русской литературы, исследовательская работа Екатерины носит не только важную значимость в области русского языка, как отдельной единицы, со своими нормами и строгими правилами, но и смежную, не менее значимую, литературную </a:t>
            </a:r>
            <a:r>
              <a:rPr lang="ru-RU" sz="1600" dirty="0" smtClean="0"/>
              <a:t>ценность.</a:t>
            </a:r>
            <a:endParaRPr lang="ru-RU" sz="1600" dirty="0"/>
          </a:p>
        </p:txBody>
      </p:sp>
      <p:sp>
        <p:nvSpPr>
          <p:cNvPr id="2" name="TextBox 1"/>
          <p:cNvSpPr txBox="1"/>
          <p:nvPr/>
        </p:nvSpPr>
        <p:spPr>
          <a:xfrm>
            <a:off x="3132559" y="7543229"/>
            <a:ext cx="400229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Мы хотим поздравить Елену Панькову  и её руководителя Куликову Елену Владимировну с заслуженной победой в Областном научном форуме молодых исследователей «Шаг в будущее» и пожелать им дальнейших блестящих побед, как в интеллектуальной деятельности, так и на жизненном пути.</a:t>
            </a:r>
          </a:p>
        </p:txBody>
      </p:sp>
      <p:pic>
        <p:nvPicPr>
          <p:cNvPr id="11" name="Picture 2" descr="C:\Users\Секретарь\Downloads\Screenshot_20201207-144026_Samsung Internet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70" r="10980"/>
          <a:stretch/>
        </p:blipFill>
        <p:spPr bwMode="auto">
          <a:xfrm>
            <a:off x="378683" y="7543229"/>
            <a:ext cx="2793894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991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62367" y="165025"/>
            <a:ext cx="7056784" cy="102049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200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708623" y="1782589"/>
            <a:ext cx="36004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latin typeface="Arial" pitchFamily="34" charset="0"/>
                <a:cs typeface="Arial" pitchFamily="34" charset="0"/>
              </a:rPr>
              <a:t>    </a:t>
            </a:r>
            <a:endParaRPr lang="ru-RU" sz="1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457200"/>
            <a:ext cx="3751263" cy="0"/>
          </a:xfrm>
          <a:prstGeom prst="rect">
            <a:avLst/>
          </a:prstGeom>
          <a:solidFill>
            <a:srgbClr val="CAB89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1420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rgbClr val="31160F"/>
                </a:solidFill>
                <a:effectLst/>
                <a:latin typeface="PT Sans Narrow"/>
                <a:cs typeface="Arial" pitchFamily="34" charset="0"/>
              </a:rPr>
              <a:t/>
            </a:r>
            <a:b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rgbClr val="31160F"/>
                </a:solidFill>
                <a:effectLst/>
                <a:latin typeface="PT Sans Narrow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Ромб 16"/>
          <p:cNvSpPr/>
          <p:nvPr/>
        </p:nvSpPr>
        <p:spPr>
          <a:xfrm>
            <a:off x="81071" y="9979724"/>
            <a:ext cx="612279" cy="583657"/>
          </a:xfrm>
          <a:prstGeom prst="diamond">
            <a:avLst/>
          </a:prstGeom>
          <a:solidFill>
            <a:srgbClr val="00B05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79688" y="373645"/>
            <a:ext cx="2376264" cy="36004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МОИ УВЛЕЧЕНИЯ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2" name="Рисунок 11" descr="icons.jpg"/>
          <p:cNvPicPr>
            <a:picLocks noChangeAspect="1"/>
          </p:cNvPicPr>
          <p:nvPr/>
        </p:nvPicPr>
        <p:blipFill>
          <a:blip r:embed="rId3" cstate="print"/>
          <a:srcRect l="4762" t="6349" r="78096" b="70795"/>
          <a:stretch>
            <a:fillRect/>
          </a:stretch>
        </p:blipFill>
        <p:spPr>
          <a:xfrm>
            <a:off x="197954" y="283585"/>
            <a:ext cx="540159" cy="54015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0784" y="1390927"/>
            <a:ext cx="336405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    Три </a:t>
            </a:r>
            <a:r>
              <a:rPr lang="ru-RU" sz="1400" dirty="0"/>
              <a:t>ученика из 1В класса нашей школы: Максим Шевченко, Ярослав </a:t>
            </a:r>
            <a:r>
              <a:rPr lang="ru-RU" sz="1400" dirty="0" err="1"/>
              <a:t>Котяхов</a:t>
            </a:r>
            <a:r>
              <a:rPr lang="ru-RU" sz="1400" dirty="0"/>
              <a:t> и София </a:t>
            </a:r>
            <a:r>
              <a:rPr lang="ru-RU" sz="1400" dirty="0" err="1"/>
              <a:t>Гниненко</a:t>
            </a:r>
            <a:r>
              <a:rPr lang="ru-RU" sz="1400" dirty="0"/>
              <a:t> занимаются в детско-подростковой театральной студии "Быть" у Артёма Станиславовича Васильева. На занятиях дети играют и учатся: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Быть актёрами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Быть в творчестве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Быть смелыми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Быть открытыми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Быть настоящими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Быть рядом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Быть командой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Быть </a:t>
            </a:r>
            <a:r>
              <a:rPr lang="ru-RU" sz="1400" dirty="0" smtClean="0"/>
              <a:t>счастливыми</a:t>
            </a:r>
            <a:endParaRPr lang="ru-RU" sz="1400" dirty="0"/>
          </a:p>
        </p:txBody>
      </p:sp>
      <p:pic>
        <p:nvPicPr>
          <p:cNvPr id="2050" name="Picture 2" descr="C:\Users\Секретарь\Downloads\IMG-553d9f38a42c9cd7d207291765fe0cdf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476" y="1526719"/>
            <a:ext cx="3674914" cy="2756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5222" y="4438890"/>
            <a:ext cx="69899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    Вместе </a:t>
            </a:r>
            <a:r>
              <a:rPr lang="ru-RU" sz="1400" dirty="0"/>
              <a:t>с детьми всему этому учатся и их родители. "Быть, а не казаться" - вот девиз театральной студии! 05.12.2020 у ребят состоится отчётный показ - спектакль "#</a:t>
            </a:r>
            <a:r>
              <a:rPr lang="ru-RU" sz="1400" dirty="0" err="1"/>
              <a:t>БытьСемьёй</a:t>
            </a:r>
            <a:r>
              <a:rPr lang="ru-RU" sz="1400" dirty="0"/>
              <a:t>".</a:t>
            </a:r>
          </a:p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2045050" y="1021595"/>
            <a:ext cx="3629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Актерское мастерство</a:t>
            </a:r>
            <a:endParaRPr lang="ru-RU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051" name="Picture 3" descr="C:\Users\Секретарь\Downloads\IMG-732b360a40a3ad35106b1bde9dd940a5-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513" y="5280620"/>
            <a:ext cx="2348998" cy="3139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045050" y="5082813"/>
            <a:ext cx="3629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Рукоделие</a:t>
            </a:r>
            <a:endParaRPr lang="ru-RU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00511" y="5454553"/>
            <a:ext cx="443466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/>
              <a:t>          Моё хобби – это рукоделие. Я с мамой и бабушкой с 4 х лет занимаюсь своим любимым делом. Мы мастерим: сувениры, поделки, поздравительные открытки, мыло, колокольчики,  рамки для фотографий, коробочки для мелочей, мягкие и новогодние  игрушки, сумочки, прихватки, настольные и напольные светильники, кукол, и многое другое. Для поделок и сувениров мы используем кусочки ткани, фетр, атласные ленты, бисер, пуговицы,  нитки, конфеты и т.д. Свои сувениры, поделки мы дарим родным, друзьям, коллегам, сверстникам, соседям, ведь такие подарки хранят тепло наших рук, передают положительные эмоции и чувства, они всегда индивидуальны, неповторимы и оригинальны. </a:t>
            </a:r>
            <a:endParaRPr lang="ru-RU" sz="14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220784" y="8407325"/>
            <a:ext cx="691439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/>
              <a:t> </a:t>
            </a:r>
            <a:r>
              <a:rPr lang="ru-RU" sz="1400" dirty="0" smtClean="0"/>
              <a:t>    С </a:t>
            </a:r>
            <a:r>
              <a:rPr lang="ru-RU" sz="1400" dirty="0"/>
              <a:t>нашими поделками и  сувенирами мы принимаем активное участие в творческих выставках и конкурсах  декоративно – прикладного искусства. А также у нас с бабушкой есть хобби – коллекционирование колокольчиков, в нашей коллекции 80 колокольчиков из разных городов, стран, материалов и даже сделанные своими руками из бисера, войлока, гипса, глины, дерева, соломы, атласных лент, тесьмы. Моё хобби помогает  мне развивать усидчивость, внимание, мелкую моторику, художественный вкус, творческие особенности, является для нас с мамой и бабушкой хорошим времяпрепровождением.</a:t>
            </a:r>
            <a:br>
              <a:rPr lang="ru-RU" sz="1400" dirty="0"/>
            </a:br>
            <a:r>
              <a:rPr lang="ru-RU" sz="1400" dirty="0"/>
              <a:t>          Рукоделие – это моё любимое дело!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70123" y="220410"/>
            <a:ext cx="6957024" cy="1020490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96255" y="1511777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   </a:t>
            </a:r>
            <a:endParaRPr lang="ru-RU" dirty="0"/>
          </a:p>
        </p:txBody>
      </p:sp>
      <p:sp>
        <p:nvSpPr>
          <p:cNvPr id="16" name="Ромб 15"/>
          <p:cNvSpPr/>
          <p:nvPr/>
        </p:nvSpPr>
        <p:spPr>
          <a:xfrm>
            <a:off x="6908827" y="10062099"/>
            <a:ext cx="612279" cy="583657"/>
          </a:xfrm>
          <a:prstGeom prst="diamond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40271" y="1489721"/>
            <a:ext cx="45365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    Меня </a:t>
            </a:r>
            <a:r>
              <a:rPr lang="ru-RU" sz="1400" dirty="0"/>
              <a:t>зовут Уткин Константин, мне 7 лет. Учусь в 1"В" классе школа 38</a:t>
            </a:r>
            <a:r>
              <a:rPr lang="ru-RU" sz="1400" dirty="0" smtClean="0"/>
              <a:t>.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 smtClean="0"/>
              <a:t>    В </a:t>
            </a:r>
            <a:r>
              <a:rPr lang="ru-RU" sz="1400" dirty="0"/>
              <a:t>начале этого года я пошёл на брейк </a:t>
            </a:r>
            <a:r>
              <a:rPr lang="ru-RU" sz="1400" dirty="0" err="1"/>
              <a:t>данс</a:t>
            </a:r>
            <a:r>
              <a:rPr lang="ru-RU" sz="1400" dirty="0"/>
              <a:t>. Я очень долго не мог определиться чем мне заниматься, </a:t>
            </a:r>
            <a:r>
              <a:rPr lang="ru-RU" sz="1400" dirty="0" err="1"/>
              <a:t>пробывал</a:t>
            </a:r>
            <a:r>
              <a:rPr lang="ru-RU" sz="1400" dirty="0"/>
              <a:t> ходить на дзюдо, футбол, но все это меня не заинтересовало, так как Брейк </a:t>
            </a:r>
            <a:r>
              <a:rPr lang="ru-RU" sz="1400" dirty="0" err="1"/>
              <a:t>Данс</a:t>
            </a:r>
            <a:r>
              <a:rPr lang="ru-RU" sz="1400" dirty="0"/>
              <a:t>.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 smtClean="0"/>
              <a:t>    С </a:t>
            </a:r>
            <a:r>
              <a:rPr lang="ru-RU" sz="1400" dirty="0"/>
              <a:t>первого занятия мне очень понравилось, я с нетерпением ждал </a:t>
            </a:r>
            <a:r>
              <a:rPr lang="ru-RU" sz="1400" dirty="0" err="1"/>
              <a:t>следущего</a:t>
            </a:r>
            <a:r>
              <a:rPr lang="ru-RU" sz="1400" dirty="0"/>
              <a:t> занятия.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 smtClean="0"/>
              <a:t>    На </a:t>
            </a:r>
            <a:r>
              <a:rPr lang="ru-RU" sz="1400" dirty="0"/>
              <a:t>занятиях мы учим разные движения: стоять и крутится на голове, разучиваем разные элементы и </a:t>
            </a:r>
            <a:r>
              <a:rPr lang="ru-RU" sz="1400" dirty="0" err="1"/>
              <a:t>тд</a:t>
            </a:r>
            <a:r>
              <a:rPr lang="ru-RU" sz="1400" dirty="0"/>
              <a:t>.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 smtClean="0"/>
              <a:t>    Сейчас </a:t>
            </a:r>
            <a:r>
              <a:rPr lang="ru-RU" sz="1400" dirty="0"/>
              <a:t>мы занимаемся дома дистанционно, сочиняем и записываем танцы сами- это очень интересно!</a:t>
            </a:r>
            <a:endParaRPr lang="ru-RU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900311" y="1021595"/>
            <a:ext cx="3629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Танцы</a:t>
            </a:r>
            <a:endParaRPr lang="ru-RU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58518" y="6972216"/>
            <a:ext cx="362994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Меня зовут Серёжа </a:t>
            </a:r>
            <a:r>
              <a:rPr lang="ru-RU" sz="1400" dirty="0" err="1" smtClean="0"/>
              <a:t>Шаньков</a:t>
            </a:r>
            <a:r>
              <a:rPr lang="ru-RU" sz="1400" dirty="0" smtClean="0"/>
              <a:t>, учусь в 1В классе.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Моё хобби - </a:t>
            </a:r>
            <a:r>
              <a:rPr lang="ru-RU" sz="1400" dirty="0" err="1"/>
              <a:t>легоконструирование</a:t>
            </a:r>
            <a:r>
              <a:rPr lang="ru-RU" sz="1400" dirty="0"/>
              <a:t>. Я очень люблю собирать и придумывать новые модели техники, делать города и здания. Также я придумываю </a:t>
            </a:r>
            <a:r>
              <a:rPr lang="ru-RU" sz="1400" dirty="0" err="1"/>
              <a:t>квэсты</a:t>
            </a:r>
            <a:r>
              <a:rPr lang="ru-RU" sz="1400" dirty="0"/>
              <a:t> из разных коллекций.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Совсем недавно я увлёкся видео уроками по сборке </a:t>
            </a:r>
            <a:r>
              <a:rPr lang="ru-RU" sz="1400" dirty="0" err="1"/>
              <a:t>лего</a:t>
            </a:r>
            <a:r>
              <a:rPr lang="ru-RU" sz="1400" dirty="0"/>
              <a:t>, которые сам придумываю и снимаю.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Посещаю всевозможные мастер классы и выставки связанные с </a:t>
            </a:r>
            <a:r>
              <a:rPr lang="ru-RU" sz="1400" dirty="0" err="1"/>
              <a:t>лего</a:t>
            </a:r>
            <a:r>
              <a:rPr lang="ru-RU" sz="1400" dirty="0"/>
              <a:t>. Недавно был на экскурсии по истории создания бренда </a:t>
            </a:r>
            <a:r>
              <a:rPr lang="ru-RU" sz="1400" dirty="0" err="1"/>
              <a:t>Лего</a:t>
            </a:r>
            <a:r>
              <a:rPr lang="ru-RU" sz="1400" dirty="0"/>
              <a:t> и узнал, что первое </a:t>
            </a:r>
            <a:r>
              <a:rPr lang="ru-RU" sz="1400" dirty="0" err="1"/>
              <a:t>лего</a:t>
            </a:r>
            <a:r>
              <a:rPr lang="ru-RU" sz="1400" dirty="0"/>
              <a:t> были просто деревянные игрушки.</a:t>
            </a:r>
            <a:endParaRPr lang="ru-RU" sz="1400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45050" y="6614384"/>
            <a:ext cx="3629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Легоконструирование</a:t>
            </a:r>
            <a:endParaRPr lang="ru-RU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075" name="Picture 3" descr="C:\Users\Секретарь\Downloads\IMG-c6df24e5610aa9ad818c7dd0c496d5cf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06" y="7156882"/>
            <a:ext cx="3210312" cy="321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Секретарь\Downloads\IMG-466b709bbf45a647c1697bd560955eff-V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76"/>
          <a:stretch/>
        </p:blipFill>
        <p:spPr bwMode="auto">
          <a:xfrm>
            <a:off x="5341315" y="1041672"/>
            <a:ext cx="1764196" cy="276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Секретарь\Downloads\IMG-65816bebbbfe45e0ef5a9834e91e739f-V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92" b="19580"/>
          <a:stretch/>
        </p:blipFill>
        <p:spPr bwMode="auto">
          <a:xfrm>
            <a:off x="5341315" y="2828549"/>
            <a:ext cx="1170498" cy="1292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Секретарь\Downloads\IMG-bc75ed7554064afb6b07e7e61e887315-V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45"/>
          <a:stretch/>
        </p:blipFill>
        <p:spPr bwMode="auto">
          <a:xfrm>
            <a:off x="6305034" y="2828549"/>
            <a:ext cx="885609" cy="1320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Секретарь\Downloads\IMG-398d75e204ddac6dac1395104c37b0fe-V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50"/>
          <a:stretch/>
        </p:blipFill>
        <p:spPr bwMode="auto">
          <a:xfrm>
            <a:off x="698218" y="4368513"/>
            <a:ext cx="1346832" cy="2029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73793" y="4993111"/>
            <a:ext cx="473503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    </a:t>
            </a:r>
            <a:r>
              <a:rPr lang="ru-RU" sz="1400" dirty="0" err="1" smtClean="0"/>
              <a:t>Бардынов</a:t>
            </a:r>
            <a:r>
              <a:rPr lang="ru-RU" sz="1400" dirty="0" smtClean="0"/>
              <a:t> </a:t>
            </a:r>
            <a:r>
              <a:rPr lang="ru-RU" sz="1400" dirty="0"/>
              <a:t>Даниил, 1 В класс. В этом году я начал посещать занятия по рукопашному бою. Хожу на тренировки три раза в неделю. Мне там очень нравится. Тренер показывает новые приёмы, учит постоять за себя и даёт задания на дом. На занятиях я познакомился со всеми и завёл новых </a:t>
            </a:r>
            <a:r>
              <a:rPr lang="ru-RU" sz="1400" dirty="0" smtClean="0"/>
              <a:t>друзей.</a:t>
            </a:r>
            <a:endParaRPr lang="ru-RU" sz="1400" dirty="0"/>
          </a:p>
        </p:txBody>
      </p:sp>
      <p:sp>
        <p:nvSpPr>
          <p:cNvPr id="21" name="TextBox 20"/>
          <p:cNvSpPr txBox="1"/>
          <p:nvPr/>
        </p:nvSpPr>
        <p:spPr>
          <a:xfrm>
            <a:off x="2593467" y="4446885"/>
            <a:ext cx="3629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Рукопашный бой</a:t>
            </a:r>
            <a:endParaRPr lang="ru-RU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288215" y="342429"/>
            <a:ext cx="2064196" cy="41823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  <a:t>Декабрь, 2020</a:t>
            </a:r>
            <a:endParaRPr lang="ru-RU" sz="16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Segoe Print" pitchFamily="2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62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87590" y="183793"/>
            <a:ext cx="6957024" cy="1020490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400" dirty="0" smtClean="0"/>
          </a:p>
          <a:p>
            <a:endParaRPr lang="ru-RU" sz="1400" dirty="0" smtClean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Ромб 12"/>
          <p:cNvSpPr/>
          <p:nvPr/>
        </p:nvSpPr>
        <p:spPr>
          <a:xfrm>
            <a:off x="81288" y="10009510"/>
            <a:ext cx="612279" cy="583657"/>
          </a:xfrm>
          <a:prstGeom prst="diamon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37051" y="431562"/>
            <a:ext cx="2430692" cy="360040"/>
          </a:xfrm>
          <a:prstGeom prst="roundRect">
            <a:avLst/>
          </a:prstGeom>
          <a:solidFill>
            <a:srgbClr val="FF00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Творческая страничка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28910" y="1014296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Мастер-класс в технике оригами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44527" y="1521162"/>
            <a:ext cx="424847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   Сегодня </a:t>
            </a:r>
            <a:r>
              <a:rPr lang="ru-RU" sz="1400" dirty="0"/>
              <a:t>во 2 корпусе нашей школы прошел мастер-класс ко Дню Матери цветок в технике оригами «Календула».</a:t>
            </a:r>
            <a:br>
              <a:rPr lang="ru-RU" sz="1400" dirty="0"/>
            </a:br>
            <a:r>
              <a:rPr lang="ru-RU" sz="1400" dirty="0" smtClean="0"/>
              <a:t>    Провела </a:t>
            </a:r>
            <a:r>
              <a:rPr lang="ru-RU" sz="1400" dirty="0"/>
              <a:t>мастер-класс Зелинская Татьяна Владимировна, представитель МАУ ДО </a:t>
            </a:r>
            <a:r>
              <a:rPr lang="ru-RU" sz="1400" dirty="0" err="1"/>
              <a:t>ЦРТДиЮ</a:t>
            </a:r>
            <a:r>
              <a:rPr lang="ru-RU" sz="1400" dirty="0"/>
              <a:t> «Грант» города </a:t>
            </a:r>
            <a:r>
              <a:rPr lang="ru-RU" sz="1400" dirty="0" smtClean="0"/>
              <a:t>Тюмени.</a:t>
            </a:r>
            <a:endParaRPr lang="ru-RU" sz="1400" dirty="0"/>
          </a:p>
          <a:p>
            <a:endParaRPr lang="ru-RU" dirty="0"/>
          </a:p>
        </p:txBody>
      </p:sp>
      <p:pic>
        <p:nvPicPr>
          <p:cNvPr id="4098" name="Picture 2" descr="C:\Users\Секретарь\Pictures\Газета\лорпрть-2-768x102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89" b="10102"/>
          <a:stretch/>
        </p:blipFill>
        <p:spPr bwMode="auto">
          <a:xfrm>
            <a:off x="387427" y="941368"/>
            <a:ext cx="2266082" cy="2136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34773" y="3563754"/>
            <a:ext cx="4032448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    Накануне </a:t>
            </a:r>
            <a:r>
              <a:rPr lang="ru-RU" sz="1400" dirty="0"/>
              <a:t>замечательного праздника Дня Матери учащиеся начальных классов МАОУ СОШ №38 организовали акцию «Открытка для мамы». Все старались, ведь МАМА — самый главный, важный и любимый человек в нашей жизни. Мы поздравляем дорогих наших мам с праздником! Будьте всегда здоровы, счастливы, мудры, радостны!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17305" y="3207657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Открытка для мамы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26" y="5303355"/>
            <a:ext cx="3736675" cy="21018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6412" y="5302574"/>
            <a:ext cx="2786587" cy="208994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72"/>
          <a:stretch/>
        </p:blipFill>
        <p:spPr>
          <a:xfrm>
            <a:off x="4374403" y="3145357"/>
            <a:ext cx="1325301" cy="2048094"/>
          </a:xfrm>
          <a:prstGeom prst="rect">
            <a:avLst/>
          </a:prstGeom>
        </p:spPr>
      </p:pic>
      <p:pic>
        <p:nvPicPr>
          <p:cNvPr id="4100" name="Picture 4" descr="C:\Users\Секретарь\Pictures\Газета\изображение_viber_2020-11-21_14-12-09-576x102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956" y="3145357"/>
            <a:ext cx="1141044" cy="2028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9" r="12201"/>
          <a:stretch/>
        </p:blipFill>
        <p:spPr>
          <a:xfrm>
            <a:off x="334773" y="7478426"/>
            <a:ext cx="3667627" cy="2234836"/>
          </a:xfrm>
          <a:prstGeom prst="rect">
            <a:avLst/>
          </a:prstGeom>
        </p:spPr>
      </p:pic>
      <p:pic>
        <p:nvPicPr>
          <p:cNvPr id="4101" name="Picture 5" descr="C:\Users\Секретарь\Pictures\Газета\изображение_viber_2020-11-21_14-12-10-1024x576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211" y="7478426"/>
            <a:ext cx="3973043" cy="2234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6901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29069" y="173496"/>
            <a:ext cx="6984776" cy="102049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096" name="TextBox 4095"/>
          <p:cNvSpPr txBox="1"/>
          <p:nvPr/>
        </p:nvSpPr>
        <p:spPr>
          <a:xfrm>
            <a:off x="2532379" y="877843"/>
            <a:ext cx="3767950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Все краски мира для тебя мама!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240088" y="342429"/>
            <a:ext cx="2064196" cy="4182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Segoe Print" pitchFamily="2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90" y="1285013"/>
            <a:ext cx="3062721" cy="172278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554308" y="1422549"/>
            <a:ext cx="377825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500" dirty="0" smtClean="0"/>
              <a:t>    Так </a:t>
            </a:r>
            <a:r>
              <a:rPr lang="ru-RU" sz="1500" dirty="0"/>
              <a:t>назвали выставку рисунков учащиеся начальной школы МАОУ СОШ №38. Самые теплые чувства хотелось передать ребятам через свои работы. </a:t>
            </a:r>
            <a:endParaRPr lang="ru-RU" sz="15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469370" y="3464904"/>
            <a:ext cx="3364567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500" dirty="0" smtClean="0"/>
              <a:t>    В </a:t>
            </a:r>
            <a:r>
              <a:rPr lang="ru-RU" sz="1500" dirty="0"/>
              <a:t>канун Дня Матери учащиеся начальной школы МАОУ СОШ №38 организовали выставку творческих работ своих мамочек</a:t>
            </a:r>
            <a:r>
              <a:rPr lang="ru-RU" sz="1500" dirty="0" smtClean="0"/>
              <a:t>. Моя </a:t>
            </a:r>
            <a:r>
              <a:rPr lang="ru-RU" sz="1500" dirty="0"/>
              <a:t>мама — мастерица,</a:t>
            </a:r>
            <a:br>
              <a:rPr lang="ru-RU" sz="1500" dirty="0"/>
            </a:br>
            <a:r>
              <a:rPr lang="ru-RU" sz="1500" dirty="0" smtClean="0"/>
              <a:t>    Ей </a:t>
            </a:r>
            <a:r>
              <a:rPr lang="ru-RU" sz="1500" dirty="0"/>
              <a:t>вязать помогут спицы.</a:t>
            </a:r>
            <a:br>
              <a:rPr lang="ru-RU" sz="1500" dirty="0"/>
            </a:br>
            <a:r>
              <a:rPr lang="ru-RU" sz="1500" dirty="0"/>
              <a:t>На моих глазах клубок</a:t>
            </a:r>
            <a:br>
              <a:rPr lang="ru-RU" sz="1500" dirty="0"/>
            </a:br>
            <a:r>
              <a:rPr lang="ru-RU" sz="1500" dirty="0"/>
              <a:t>Превращается в носок</a:t>
            </a:r>
            <a:r>
              <a:rPr lang="ru-RU" sz="1500" dirty="0" smtClean="0"/>
              <a:t>. Наша </a:t>
            </a:r>
            <a:r>
              <a:rPr lang="ru-RU" sz="1500" dirty="0"/>
              <a:t>мама – мастерица:</a:t>
            </a:r>
            <a:br>
              <a:rPr lang="ru-RU" sz="1500" dirty="0"/>
            </a:br>
            <a:r>
              <a:rPr lang="ru-RU" sz="1500" dirty="0" smtClean="0"/>
              <a:t>   Любит </a:t>
            </a:r>
            <a:r>
              <a:rPr lang="ru-RU" sz="1500" dirty="0"/>
              <a:t>вкусно нас кормить,</a:t>
            </a:r>
            <a:br>
              <a:rPr lang="ru-RU" sz="1500" dirty="0"/>
            </a:br>
            <a:r>
              <a:rPr lang="ru-RU" sz="1500" dirty="0"/>
              <a:t>Свитера вязать на спицах,</a:t>
            </a:r>
            <a:br>
              <a:rPr lang="ru-RU" sz="1500" dirty="0"/>
            </a:br>
            <a:r>
              <a:rPr lang="ru-RU" sz="1500" dirty="0"/>
              <a:t>Нас к порядку приучить,</a:t>
            </a:r>
            <a:br>
              <a:rPr lang="ru-RU" sz="1500" dirty="0"/>
            </a:br>
            <a:r>
              <a:rPr lang="ru-RU" sz="1500" dirty="0"/>
              <a:t>За проказы не накажет,</a:t>
            </a:r>
            <a:br>
              <a:rPr lang="ru-RU" sz="1500" dirty="0"/>
            </a:br>
            <a:r>
              <a:rPr lang="ru-RU" sz="1500" dirty="0"/>
              <a:t>Лишь легонько пожурит!</a:t>
            </a:r>
            <a:br>
              <a:rPr lang="ru-RU" sz="1500" dirty="0"/>
            </a:br>
            <a:r>
              <a:rPr lang="ru-RU" sz="1500" dirty="0"/>
              <a:t>Сказку перед сном расскажет,</a:t>
            </a:r>
            <a:br>
              <a:rPr lang="ru-RU" sz="1500" dirty="0"/>
            </a:br>
            <a:r>
              <a:rPr lang="ru-RU" sz="1500" dirty="0"/>
              <a:t>И весь дом спокойно спит!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2564714" y="3082528"/>
            <a:ext cx="3767950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Моя мама - мастерица!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876" y="3484401"/>
            <a:ext cx="3304983" cy="18590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68" y="7295483"/>
            <a:ext cx="2012813" cy="268374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2108" y="7295483"/>
            <a:ext cx="1528506" cy="203800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876" y="5374040"/>
            <a:ext cx="3309836" cy="248237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023" y="7767932"/>
            <a:ext cx="3337503" cy="2503127"/>
          </a:xfrm>
          <a:prstGeom prst="rect">
            <a:avLst/>
          </a:prstGeom>
        </p:spPr>
      </p:pic>
      <p:sp>
        <p:nvSpPr>
          <p:cNvPr id="25" name="Ромб 24"/>
          <p:cNvSpPr/>
          <p:nvPr/>
        </p:nvSpPr>
        <p:spPr>
          <a:xfrm>
            <a:off x="6858867" y="9979232"/>
            <a:ext cx="612279" cy="583657"/>
          </a:xfrm>
          <a:prstGeom prst="diamon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8</a:t>
            </a: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518" y="9131834"/>
            <a:ext cx="1662096" cy="1246571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5240088" y="342429"/>
            <a:ext cx="2112323" cy="4182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Segoe Print" pitchFamily="2" charset="0"/>
                <a:cs typeface="Arial" pitchFamily="34" charset="0"/>
              </a:rPr>
              <a:t>Декабрь, 2020</a:t>
            </a:r>
            <a:endParaRPr lang="ru-RU" sz="16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Segoe Print" pitchFamily="2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7578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15480</TotalTime>
  <Words>1787</Words>
  <Application>Microsoft Office PowerPoint</Application>
  <PresentationFormat>Произвольный</PresentationFormat>
  <Paragraphs>227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Секретарь</cp:lastModifiedBy>
  <cp:revision>654</cp:revision>
  <cp:lastPrinted>2020-10-02T07:18:53Z</cp:lastPrinted>
  <dcterms:created xsi:type="dcterms:W3CDTF">2018-10-19T09:35:07Z</dcterms:created>
  <dcterms:modified xsi:type="dcterms:W3CDTF">2020-12-07T10:18:59Z</dcterms:modified>
</cp:coreProperties>
</file>