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sldIdLst>
    <p:sldId id="257" r:id="rId2"/>
    <p:sldId id="264" r:id="rId3"/>
    <p:sldId id="266" r:id="rId4"/>
    <p:sldId id="268" r:id="rId5"/>
    <p:sldId id="265" r:id="rId6"/>
    <p:sldId id="259" r:id="rId7"/>
    <p:sldId id="261" r:id="rId8"/>
    <p:sldId id="267" r:id="rId9"/>
    <p:sldId id="263" r:id="rId10"/>
    <p:sldId id="269" r:id="rId11"/>
    <p:sldId id="270" r:id="rId12"/>
    <p:sldId id="262" r:id="rId13"/>
  </p:sldIdLst>
  <p:sldSz cx="7561263" cy="1062196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346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5" autoAdjust="0"/>
    <p:restoredTop sz="95752" autoAdjust="0"/>
  </p:normalViewPr>
  <p:slideViewPr>
    <p:cSldViewPr>
      <p:cViewPr>
        <p:scale>
          <a:sx n="60" d="100"/>
          <a:sy n="60" d="100"/>
        </p:scale>
        <p:origin x="-974" y="230"/>
      </p:cViewPr>
      <p:guideLst>
        <p:guide orient="horz" pos="3346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04104-9820-4C86-B464-DA1BA382E2CC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08213" y="685800"/>
            <a:ext cx="24415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D8C98-A4D8-4DCE-A216-30AEBE1BF7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299696"/>
            <a:ext cx="6427074" cy="2276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19112"/>
            <a:ext cx="5292884" cy="27145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11436" y="567982"/>
            <a:ext cx="1275964" cy="1208248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3549" y="567982"/>
            <a:ext cx="3701869" cy="1208248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825595"/>
            <a:ext cx="6427074" cy="210964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02044"/>
            <a:ext cx="6427074" cy="232355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3549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8486" y="3304612"/>
            <a:ext cx="2488916" cy="93458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377649"/>
            <a:ext cx="3340871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368540"/>
            <a:ext cx="3340871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9" y="2377649"/>
            <a:ext cx="3342183" cy="990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9" y="3368540"/>
            <a:ext cx="3342183" cy="611992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422913"/>
            <a:ext cx="2487604" cy="17998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5" y="422912"/>
            <a:ext cx="4226957" cy="90655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5" y="2222745"/>
            <a:ext cx="2487604" cy="7265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35375"/>
            <a:ext cx="4536758" cy="8777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49092"/>
            <a:ext cx="4536758" cy="63731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13163"/>
            <a:ext cx="4536758" cy="12466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5372"/>
            <a:ext cx="6805137" cy="177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78460"/>
            <a:ext cx="6805137" cy="7010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C7E29-C26F-41FC-9283-4B43B3471F8B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844988"/>
            <a:ext cx="2394400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844988"/>
            <a:ext cx="1764295" cy="565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E6B37-D00B-4E39-AE26-CD8749E826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17.jpeg"/><Relationship Id="rId3" Type="http://schemas.openxmlformats.org/officeDocument/2006/relationships/image" Target="../media/image47.jpeg"/><Relationship Id="rId7" Type="http://schemas.openxmlformats.org/officeDocument/2006/relationships/hyperlink" Target="https://vk.com/team" TargetMode="External"/><Relationship Id="rId12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baza.production" TargetMode="External"/><Relationship Id="rId11" Type="http://schemas.openxmlformats.org/officeDocument/2006/relationships/hyperlink" Target="https://vk.com/avtor.group" TargetMode="External"/><Relationship Id="rId5" Type="http://schemas.openxmlformats.org/officeDocument/2006/relationships/hyperlink" Target="https://vk.com/vasiluukk" TargetMode="External"/><Relationship Id="rId10" Type="http://schemas.openxmlformats.org/officeDocument/2006/relationships/hyperlink" Target="https://vk.com/red_pepper_creative" TargetMode="External"/><Relationship Id="rId4" Type="http://schemas.openxmlformats.org/officeDocument/2006/relationships/hyperlink" Target="https://vk.com/mediacet" TargetMode="External"/><Relationship Id="rId9" Type="http://schemas.openxmlformats.org/officeDocument/2006/relationships/hyperlink" Target="https://vk.com/cgfllc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feed?section=search&amp;q=" TargetMode="External"/><Relationship Id="rId3" Type="http://schemas.openxmlformats.org/officeDocument/2006/relationships/image" Target="../media/image50.jpeg"/><Relationship Id="rId7" Type="http://schemas.openxmlformats.org/officeDocument/2006/relationships/hyperlink" Target="https://vk.com/club8726724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vasiluukk" TargetMode="External"/><Relationship Id="rId5" Type="http://schemas.openxmlformats.org/officeDocument/2006/relationships/image" Target="../media/image52.jpeg"/><Relationship Id="rId10" Type="http://schemas.openxmlformats.org/officeDocument/2006/relationships/image" Target="../media/image17.jpeg"/><Relationship Id="rId4" Type="http://schemas.openxmlformats.org/officeDocument/2006/relationships/image" Target="../media/image51.jpe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jpg"/><Relationship Id="rId9" Type="http://schemas.openxmlformats.org/officeDocument/2006/relationships/image" Target="../media/image5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7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tumen.bezformata.com/word/avanpost/567973/" TargetMode="External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12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1.jpeg"/><Relationship Id="rId5" Type="http://schemas.openxmlformats.org/officeDocument/2006/relationships/image" Target="../media/image28.jpeg"/><Relationship Id="rId10" Type="http://schemas.openxmlformats.org/officeDocument/2006/relationships/hyperlink" Target="http://tumen.bezformata.com/word/dorozhnik/1767/" TargetMode="External"/><Relationship Id="rId4" Type="http://schemas.openxmlformats.org/officeDocument/2006/relationships/image" Target="../media/image27.jpeg"/><Relationship Id="rId9" Type="http://schemas.openxmlformats.org/officeDocument/2006/relationships/hyperlink" Target="http://tumen.bezformata.com/word/vishni/7097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17.jpeg"/><Relationship Id="rId4" Type="http://schemas.openxmlformats.org/officeDocument/2006/relationships/image" Target="../media/image38.jpe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263" y="208528"/>
            <a:ext cx="6885016" cy="10204909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106288" y="110629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962885" y="1252928"/>
            <a:ext cx="2833209" cy="6681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ШКОЛЬНЫЙ</a:t>
            </a:r>
          </a:p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ИНФОРМАЦИОННЫЙ</a:t>
            </a:r>
          </a:p>
          <a:p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КАЛЕЙДОСКОП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81298" y="2550637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756295" y="8551341"/>
            <a:ext cx="1584176" cy="147072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/>
              <a:t>Интервью с призером «Педагог года» </a:t>
            </a:r>
          </a:p>
          <a:p>
            <a:pPr algn="ctr"/>
            <a:r>
              <a:rPr lang="ru-RU" sz="1700" b="1" dirty="0" smtClean="0"/>
              <a:t>[с.4]  </a:t>
            </a:r>
            <a:endParaRPr lang="ru-RU" sz="17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56295" y="6751141"/>
            <a:ext cx="1584176" cy="147072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err="1" smtClean="0">
                <a:solidFill>
                  <a:prstClr val="white"/>
                </a:solidFill>
              </a:rPr>
              <a:t>ПобедителиОлимпиады</a:t>
            </a:r>
            <a:r>
              <a:rPr lang="ru-RU" dirty="0" smtClean="0">
                <a:solidFill>
                  <a:prstClr val="white"/>
                </a:solidFill>
              </a:rPr>
              <a:t> </a:t>
            </a:r>
            <a:r>
              <a:rPr lang="en-US" dirty="0" smtClean="0">
                <a:solidFill>
                  <a:prstClr val="white"/>
                </a:solidFill>
              </a:rPr>
              <a:t>[</a:t>
            </a:r>
            <a:r>
              <a:rPr lang="ru-RU" dirty="0" smtClean="0">
                <a:solidFill>
                  <a:prstClr val="white"/>
                </a:solidFill>
              </a:rPr>
              <a:t>с.7</a:t>
            </a:r>
            <a:r>
              <a:rPr lang="en-US" dirty="0" smtClean="0">
                <a:solidFill>
                  <a:prstClr val="white"/>
                </a:solidFill>
              </a:rPr>
              <a:t>]</a:t>
            </a:r>
            <a:r>
              <a:rPr lang="ru-RU" dirty="0" smtClean="0">
                <a:solidFill>
                  <a:prstClr val="white"/>
                </a:solidFill>
              </a:rPr>
              <a:t> </a:t>
            </a:r>
            <a:endParaRPr lang="ru-RU" dirty="0">
              <a:solidFill>
                <a:prstClr val="white"/>
              </a:solidFill>
            </a:endParaRP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6295" y="4950941"/>
            <a:ext cx="1584176" cy="147072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 Массовая зарядка </a:t>
            </a:r>
          </a:p>
          <a:p>
            <a:pPr algn="ctr"/>
            <a:r>
              <a:rPr lang="en-US" dirty="0" smtClean="0"/>
              <a:t>[</a:t>
            </a:r>
            <a:r>
              <a:rPr lang="ru-RU" dirty="0" smtClean="0"/>
              <a:t>с.6</a:t>
            </a:r>
            <a:r>
              <a:rPr lang="en-US" dirty="0" smtClean="0"/>
              <a:t>]</a:t>
            </a:r>
            <a:r>
              <a:rPr lang="ru-RU" dirty="0" smtClean="0"/>
              <a:t> </a:t>
            </a:r>
            <a:endParaRPr lang="ru-RU" dirty="0"/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56295" y="3150741"/>
            <a:ext cx="1584176" cy="1470726"/>
          </a:xfrm>
          <a:prstGeom prst="roundRect">
            <a:avLst/>
          </a:prstGeom>
          <a:gradFill>
            <a:gsLst>
              <a:gs pos="0">
                <a:schemeClr val="accent6">
                  <a:shade val="51000"/>
                  <a:satMod val="130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события школы </a:t>
            </a:r>
          </a:p>
          <a:p>
            <a:pPr algn="ctr"/>
            <a:r>
              <a:rPr lang="en-US" dirty="0" smtClean="0"/>
              <a:t>[</a:t>
            </a:r>
            <a:r>
              <a:rPr lang="ru-RU" dirty="0" smtClean="0"/>
              <a:t>с.2-3</a:t>
            </a:r>
            <a:r>
              <a:rPr lang="en-US" dirty="0" smtClean="0"/>
              <a:t>]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484487" y="2934717"/>
            <a:ext cx="72008" cy="720080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2863539" y="6535117"/>
            <a:ext cx="4176464" cy="792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Почтовая станция «</a:t>
            </a:r>
            <a:r>
              <a:rPr lang="en-US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#</a:t>
            </a:r>
            <a:r>
              <a:rPr lang="ru-RU" sz="28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СпасибоВетеранам</a:t>
            </a:r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»</a:t>
            </a:r>
            <a:endParaRPr lang="ru-RU" sz="2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4287" y="264668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номере: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r="29528" b="11116"/>
          <a:stretch>
            <a:fillRect/>
          </a:stretch>
        </p:blipFill>
        <p:spPr>
          <a:xfrm>
            <a:off x="2268463" y="1998613"/>
            <a:ext cx="4752528" cy="256893"/>
          </a:xfrm>
          <a:prstGeom prst="rect">
            <a:avLst/>
          </a:prstGeom>
        </p:spPr>
      </p:pic>
      <p:pic>
        <p:nvPicPr>
          <p:cNvPr id="35" name="Рисунок 34" descr="4nx7bpqtodemtwf64n4pbqgto9emmwcb4n7pbxsoswopbqgos9emjwfo4n67bqgoswopbx6oszemjwfo4n37bxsosxem7wf1foopbxsos8ea8wc84napddstt8emtwcf4gy7dd3y4nhnyegtodem7wfw4nhpdysoszemzwfi4nh1bwrh4nepb8so.png"/>
          <p:cNvPicPr>
            <a:picLocks noChangeAspect="1"/>
          </p:cNvPicPr>
          <p:nvPr/>
        </p:nvPicPr>
        <p:blipFill>
          <a:blip r:embed="rId3" cstate="print"/>
          <a:srcRect l="70472" b="11116"/>
          <a:stretch>
            <a:fillRect/>
          </a:stretch>
        </p:blipFill>
        <p:spPr>
          <a:xfrm>
            <a:off x="3492599" y="2214637"/>
            <a:ext cx="1800200" cy="232239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812816" y="2646685"/>
            <a:ext cx="4176464" cy="792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Белые журавли памяти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30" name="Рисунок 29" descr="4nwpbggoue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62379" y="1289673"/>
            <a:ext cx="1368151" cy="529607"/>
          </a:xfrm>
          <a:prstGeom prst="rect">
            <a:avLst/>
          </a:prstGeom>
        </p:spPr>
      </p:pic>
      <p:pic>
        <p:nvPicPr>
          <p:cNvPr id="37" name="Рисунок 36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339642" y="1782589"/>
            <a:ext cx="1545372" cy="116803"/>
          </a:xfrm>
          <a:prstGeom prst="rect">
            <a:avLst/>
          </a:prstGeom>
        </p:spPr>
      </p:pic>
      <p:pic>
        <p:nvPicPr>
          <p:cNvPr id="38" name="Рисунок 37" descr="4nwpbggoue.png"/>
          <p:cNvPicPr>
            <a:picLocks noChangeAspect="1"/>
          </p:cNvPicPr>
          <p:nvPr/>
        </p:nvPicPr>
        <p:blipFill>
          <a:blip r:embed="rId5" cstate="print"/>
          <a:srcRect b="80870"/>
          <a:stretch>
            <a:fillRect/>
          </a:stretch>
        </p:blipFill>
        <p:spPr>
          <a:xfrm>
            <a:off x="2331714" y="1231271"/>
            <a:ext cx="1545372" cy="116803"/>
          </a:xfrm>
          <a:prstGeom prst="rect">
            <a:avLst/>
          </a:prstGeom>
        </p:spPr>
      </p:pic>
      <p:pic>
        <p:nvPicPr>
          <p:cNvPr id="8" name="Рисунок 7" descr="hello_html_66af48a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4489" y="1256966"/>
            <a:ext cx="1275780" cy="122413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92799" y="414437"/>
            <a:ext cx="2064196" cy="4182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11" t="23692"/>
          <a:stretch/>
        </p:blipFill>
        <p:spPr>
          <a:xfrm>
            <a:off x="468263" y="208529"/>
            <a:ext cx="2431343" cy="8977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"/>
          <a:stretch/>
        </p:blipFill>
        <p:spPr>
          <a:xfrm>
            <a:off x="2556494" y="262097"/>
            <a:ext cx="2560179" cy="8188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" b="2430"/>
          <a:stretch/>
        </p:blipFill>
        <p:spPr>
          <a:xfrm>
            <a:off x="2839602" y="3515354"/>
            <a:ext cx="4140672" cy="28711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241" y="414437"/>
            <a:ext cx="1599720" cy="555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539" y="7465405"/>
            <a:ext cx="4116735" cy="28256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85266"/>
            <a:ext cx="7056784" cy="10225136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96255" y="6823149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87"/>
          <a:stretch/>
        </p:blipFill>
        <p:spPr>
          <a:xfrm>
            <a:off x="3905510" y="1649469"/>
            <a:ext cx="3172940" cy="25118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0231" y="1566565"/>
            <a:ext cx="38288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cs typeface="Times New Roman" pitchFamily="18" charset="0"/>
              </a:rPr>
              <a:t>Две недели назад, мы, команда ''Всадники </a:t>
            </a:r>
            <a:r>
              <a:rPr lang="ru-RU" sz="1200" dirty="0" err="1">
                <a:cs typeface="Times New Roman" pitchFamily="18" charset="0"/>
              </a:rPr>
              <a:t>Дедлайна</a:t>
            </a:r>
            <a:r>
              <a:rPr lang="ru-RU" sz="1200" dirty="0">
                <a:cs typeface="Times New Roman" pitchFamily="18" charset="0"/>
              </a:rPr>
              <a:t>'', ворвались в новый сезон </a:t>
            </a:r>
            <a:r>
              <a:rPr lang="ru-RU" sz="1200" dirty="0" err="1">
                <a:cs typeface="Times New Roman" pitchFamily="18" charset="0"/>
              </a:rPr>
              <a:t>конкурсно</a:t>
            </a:r>
            <a:r>
              <a:rPr lang="ru-RU" sz="1200" dirty="0">
                <a:cs typeface="Times New Roman" pitchFamily="18" charset="0"/>
              </a:rPr>
              <a:t>-образовательного проекта </a:t>
            </a:r>
            <a:r>
              <a:rPr lang="ru-RU" sz="1200" b="1" u="sng" dirty="0" err="1">
                <a:cs typeface="Times New Roman" pitchFamily="18" charset="0"/>
                <a:hlinkClick r:id="rId4" tooltip="https://vk.com/mediacet"/>
              </a:rPr>
              <a:t>МедиаСеть</a:t>
            </a:r>
            <a:r>
              <a:rPr lang="ru-RU" sz="1200" b="1" u="sng" dirty="0">
                <a:cs typeface="Times New Roman" pitchFamily="18" charset="0"/>
                <a:hlinkClick r:id="rId4" tooltip="https://vk.com/mediacet"/>
              </a:rPr>
              <a:t> </a:t>
            </a:r>
            <a:r>
              <a:rPr lang="ru-RU" sz="1200" b="1" u="sng" dirty="0" err="1">
                <a:cs typeface="Times New Roman" pitchFamily="18" charset="0"/>
                <a:hlinkClick r:id="rId4" tooltip="https://vk.com/mediacet"/>
              </a:rPr>
              <a:t>Домашка</a:t>
            </a:r>
            <a:r>
              <a:rPr lang="ru-RU" sz="1200" dirty="0">
                <a:cs typeface="Times New Roman" pitchFamily="18" charset="0"/>
              </a:rPr>
              <a:t>! И ничуть об этом не пожалели! Благодаря этому проекту, мы набрались опыта в сфере медиа и готовы реанимировать </a:t>
            </a:r>
            <a:r>
              <a:rPr lang="ru-RU" sz="1200" dirty="0" err="1">
                <a:cs typeface="Times New Roman" pitchFamily="18" charset="0"/>
              </a:rPr>
              <a:t>медиацентр</a:t>
            </a:r>
            <a:r>
              <a:rPr lang="ru-RU" sz="1200" dirty="0">
                <a:cs typeface="Times New Roman" pitchFamily="18" charset="0"/>
              </a:rPr>
              <a:t> нашей школы, но прежде чем мы коснёмся этой темы, тебе придётся дочитать до конца, чтобы уловить всю суть!</a:t>
            </a:r>
          </a:p>
          <a:p>
            <a:r>
              <a:rPr lang="ru-RU" sz="1200" b="1" dirty="0" smtClean="0">
                <a:cs typeface="Times New Roman" pitchFamily="18" charset="0"/>
              </a:rPr>
              <a:t>Мы </a:t>
            </a:r>
            <a:r>
              <a:rPr lang="ru-RU" sz="1200" b="1" dirty="0">
                <a:cs typeface="Times New Roman" pitchFamily="18" charset="0"/>
              </a:rPr>
              <a:t>в сборе!</a:t>
            </a:r>
            <a:endParaRPr lang="ru-RU" sz="1200" dirty="0">
              <a:cs typeface="Times New Roman" pitchFamily="18" charset="0"/>
            </a:endParaRPr>
          </a:p>
          <a:p>
            <a:r>
              <a:rPr lang="ru-RU" sz="1200" dirty="0">
                <a:cs typeface="Times New Roman" pitchFamily="18" charset="0"/>
              </a:rPr>
              <a:t>Героев должны знать в лицо, собственно, вот наша команда — Всадники </a:t>
            </a:r>
            <a:r>
              <a:rPr lang="ru-RU" sz="1200" dirty="0" err="1">
                <a:cs typeface="Times New Roman" pitchFamily="18" charset="0"/>
              </a:rPr>
              <a:t>Дедлайна</a:t>
            </a:r>
            <a:r>
              <a:rPr lang="ru-RU" sz="1200" dirty="0">
                <a:cs typeface="Times New Roman" pitchFamily="18" charset="0"/>
              </a:rPr>
              <a:t> во главе с нашим капитаном — </a:t>
            </a:r>
            <a:r>
              <a:rPr lang="ru-RU" sz="1200" u="sng" dirty="0">
                <a:cs typeface="Times New Roman" pitchFamily="18" charset="0"/>
                <a:hlinkClick r:id="rId5" tooltip="https://vk.com/vasiluukk"/>
              </a:rPr>
              <a:t>Василиной</a:t>
            </a:r>
            <a:r>
              <a:rPr lang="ru-RU" sz="1200" dirty="0">
                <a:cs typeface="Times New Roman" pitchFamily="18" charset="0"/>
              </a:rPr>
              <a:t>! (мы </a:t>
            </a:r>
            <a:r>
              <a:rPr lang="ru-RU" sz="1200" dirty="0" err="1">
                <a:cs typeface="Times New Roman" pitchFamily="18" charset="0"/>
              </a:rPr>
              <a:t>типо</a:t>
            </a:r>
            <a:r>
              <a:rPr lang="ru-RU" sz="1200" dirty="0">
                <a:cs typeface="Times New Roman" pitchFamily="18" charset="0"/>
              </a:rPr>
              <a:t> Всадники Апокалипсиса, но у нас всё </a:t>
            </a:r>
            <a:r>
              <a:rPr lang="ru-RU" sz="1200" dirty="0" err="1">
                <a:cs typeface="Times New Roman" pitchFamily="18" charset="0"/>
              </a:rPr>
              <a:t>по-медийному</a:t>
            </a:r>
            <a:r>
              <a:rPr lang="ru-RU" sz="1200" dirty="0">
                <a:cs typeface="Times New Roman" pitchFamily="18" charset="0"/>
              </a:rPr>
              <a:t>. Медиа как никак!)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231" y="4086845"/>
            <a:ext cx="68794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11 познавательных </a:t>
            </a:r>
            <a:r>
              <a:rPr lang="ru-RU" sz="1200" b="1" dirty="0" err="1"/>
              <a:t>вебинаров</a:t>
            </a:r>
            <a:r>
              <a:rPr lang="ru-RU" sz="1200" b="1" dirty="0"/>
              <a:t>!</a:t>
            </a:r>
            <a:endParaRPr lang="ru-RU" sz="1200" dirty="0"/>
          </a:p>
          <a:p>
            <a:r>
              <a:rPr lang="ru-RU" sz="1200" dirty="0"/>
              <a:t>Нет-нет! Речь не о долгих нудных лекциях, как на уроках истории или литературы (против ничего не имеем), речь о крутых и интересных </a:t>
            </a:r>
            <a:r>
              <a:rPr lang="ru-RU" sz="1200" dirty="0" err="1"/>
              <a:t>вебинарах</a:t>
            </a:r>
            <a:r>
              <a:rPr lang="ru-RU" sz="1200" dirty="0"/>
              <a:t>, которые вели самые настоящие профессионалы своего дела! </a:t>
            </a:r>
            <a:br>
              <a:rPr lang="ru-RU" sz="1200" dirty="0"/>
            </a:br>
            <a:r>
              <a:rPr lang="ru-RU" sz="1200" dirty="0"/>
              <a:t>Эти </a:t>
            </a:r>
            <a:r>
              <a:rPr lang="ru-RU" sz="1200" dirty="0" err="1"/>
              <a:t>вебинары</a:t>
            </a:r>
            <a:r>
              <a:rPr lang="ru-RU" sz="1200" dirty="0"/>
              <a:t> проводили многие люди из самых разных </a:t>
            </a:r>
            <a:r>
              <a:rPr lang="ru-RU" sz="1200" dirty="0" err="1"/>
              <a:t>медийных</a:t>
            </a:r>
            <a:r>
              <a:rPr lang="ru-RU" sz="1200" dirty="0"/>
              <a:t> направлениях, например:</a:t>
            </a:r>
          </a:p>
          <a:p>
            <a:r>
              <a:rPr lang="ru-RU" sz="1200" dirty="0" smtClean="0"/>
              <a:t>Павел </a:t>
            </a:r>
            <a:r>
              <a:rPr lang="ru-RU" sz="1200" dirty="0"/>
              <a:t>Борисов</a:t>
            </a:r>
            <a:r>
              <a:rPr lang="en-US" sz="1200" dirty="0"/>
              <a:t> (SMM-</a:t>
            </a:r>
            <a:r>
              <a:rPr lang="ru-RU" sz="1200" dirty="0"/>
              <a:t>специалист</a:t>
            </a:r>
            <a:r>
              <a:rPr lang="en-US" sz="1200" dirty="0"/>
              <a:t> Big Russian Boss </a:t>
            </a:r>
            <a:r>
              <a:rPr lang="en-US" sz="1200" dirty="0" smtClean="0"/>
              <a:t>Show)</a:t>
            </a:r>
            <a:r>
              <a:rPr lang="ru-RU" sz="1200" dirty="0" smtClean="0"/>
              <a:t>, Андрей </a:t>
            </a:r>
            <a:r>
              <a:rPr lang="ru-RU" sz="1200" dirty="0"/>
              <a:t>Зубов (</a:t>
            </a:r>
            <a:r>
              <a:rPr lang="ru-RU" sz="1200" u="sng" dirty="0">
                <a:hlinkClick r:id="rId6" tooltip="https://vk.com/baza.production"/>
              </a:rPr>
              <a:t>Продюсерский центр </a:t>
            </a:r>
            <a:r>
              <a:rPr lang="ru-RU" sz="1200" u="sng" dirty="0" smtClean="0">
                <a:hlinkClick r:id="rId6" tooltip="https://vk.com/baza.production"/>
              </a:rPr>
              <a:t>БAZA</a:t>
            </a:r>
            <a:r>
              <a:rPr lang="ru-RU" sz="1200" dirty="0" smtClean="0"/>
              <a:t>), </a:t>
            </a:r>
            <a:r>
              <a:rPr lang="ru-RU" sz="1200" dirty="0" err="1" smtClean="0"/>
              <a:t>Алсу</a:t>
            </a:r>
            <a:r>
              <a:rPr lang="ru-RU" sz="1200" dirty="0" smtClean="0"/>
              <a:t> </a:t>
            </a:r>
            <a:r>
              <a:rPr lang="ru-RU" sz="1200" dirty="0" err="1"/>
              <a:t>Гарифуллина</a:t>
            </a:r>
            <a:r>
              <a:rPr lang="ru-RU" sz="1200" dirty="0"/>
              <a:t> (Сотрудница </a:t>
            </a:r>
            <a:r>
              <a:rPr lang="ru-RU" sz="1200" u="sng" dirty="0">
                <a:hlinkClick r:id="rId7" tooltip="https://vk.com/team"/>
              </a:rPr>
              <a:t>Команды </a:t>
            </a:r>
            <a:r>
              <a:rPr lang="ru-RU" sz="1200" u="sng" dirty="0" err="1" smtClean="0">
                <a:hlinkClick r:id="rId7" tooltip="https://vk.com/team"/>
              </a:rPr>
              <a:t>ВКонтакте</a:t>
            </a:r>
            <a:r>
              <a:rPr lang="ru-RU" sz="1200" dirty="0" smtClean="0"/>
              <a:t>). И </a:t>
            </a:r>
            <a:r>
              <a:rPr lang="ru-RU" sz="1200" dirty="0"/>
              <a:t>это далеко не все спикеры!</a:t>
            </a:r>
          </a:p>
          <a:p>
            <a:r>
              <a:rPr lang="ru-RU" sz="1200" dirty="0" smtClean="0"/>
              <a:t>Эти </a:t>
            </a:r>
            <a:r>
              <a:rPr lang="ru-RU" sz="1200" dirty="0" err="1"/>
              <a:t>вебинары</a:t>
            </a:r>
            <a:r>
              <a:rPr lang="ru-RU" sz="1200" dirty="0"/>
              <a:t> может посмотреть любой желающий, потому что они есть в свободном доступе!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5" b="6355"/>
          <a:stretch/>
        </p:blipFill>
        <p:spPr>
          <a:xfrm>
            <a:off x="319162" y="5663905"/>
            <a:ext cx="2520280" cy="1981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44528" y="5635788"/>
            <a:ext cx="42339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5 образовательных встреч!</a:t>
            </a:r>
          </a:p>
          <a:p>
            <a:r>
              <a:rPr lang="ru-RU" sz="1200" dirty="0"/>
              <a:t>И в живую мы общались с такими крутыми ребятами как:</a:t>
            </a:r>
          </a:p>
          <a:p>
            <a:pPr lvl="0"/>
            <a:r>
              <a:rPr lang="ru-RU" sz="1200" dirty="0"/>
              <a:t>Олег Цой и Наталья Лукашова из команды </a:t>
            </a:r>
            <a:r>
              <a:rPr lang="ru-RU" sz="1200" u="sng" dirty="0">
                <a:hlinkClick r:id="rId9" tooltip="https://vk.com/cgfllc"/>
              </a:rPr>
              <a:t>CGF</a:t>
            </a:r>
            <a:r>
              <a:rPr lang="ru-RU" sz="1200" dirty="0"/>
              <a:t>! Они рассказали нам о визуальных эффектах в современном кино и о том, как оставаться сплочённой командой даже во время самых сложных проектов.</a:t>
            </a:r>
          </a:p>
          <a:p>
            <a:pPr lvl="0"/>
            <a:r>
              <a:rPr lang="ru-RU" sz="1200" dirty="0"/>
              <a:t>Кирилл </a:t>
            </a:r>
            <a:r>
              <a:rPr lang="ru-RU" sz="1200" dirty="0" err="1"/>
              <a:t>Верхозин</a:t>
            </a:r>
            <a:r>
              <a:rPr lang="ru-RU" sz="1200" dirty="0"/>
              <a:t> и Максим Якимов из команды </a:t>
            </a:r>
            <a:r>
              <a:rPr lang="ru-RU" sz="1200" u="sng" dirty="0" err="1">
                <a:hlinkClick r:id="rId10" tooltip="https://vk.com/red_pepper_creative"/>
              </a:rPr>
              <a:t>Red</a:t>
            </a:r>
            <a:r>
              <a:rPr lang="ru-RU" sz="1200" u="sng" dirty="0">
                <a:hlinkClick r:id="rId10" tooltip="https://vk.com/red_pepper_creative"/>
              </a:rPr>
              <a:t> </a:t>
            </a:r>
            <a:r>
              <a:rPr lang="ru-RU" sz="1200" u="sng" dirty="0" err="1">
                <a:hlinkClick r:id="rId10" tooltip="https://vk.com/red_pepper_creative"/>
              </a:rPr>
              <a:t>Pepper</a:t>
            </a:r>
            <a:r>
              <a:rPr lang="ru-RU" sz="1200" u="sng" dirty="0">
                <a:hlinkClick r:id="rId10" tooltip="https://vk.com/red_pepper_creative"/>
              </a:rPr>
              <a:t> </a:t>
            </a:r>
            <a:r>
              <a:rPr lang="ru-RU" sz="1200" u="sng" dirty="0" err="1">
                <a:hlinkClick r:id="rId10" tooltip="https://vk.com/red_pepper_creative"/>
              </a:rPr>
              <a:t>Film</a:t>
            </a:r>
            <a:r>
              <a:rPr lang="ru-RU" sz="1200" dirty="0"/>
              <a:t>! На их встрече мы узнали как попасть в кино, как позвать людей в свой проект и не разочароваться в жизни.</a:t>
            </a:r>
          </a:p>
          <a:p>
            <a:pPr lvl="0"/>
            <a:r>
              <a:rPr lang="ru-RU" sz="1200" dirty="0"/>
              <a:t>Кирилл Тюменцев — дизайнер из студии дизайна и </a:t>
            </a:r>
            <a:r>
              <a:rPr lang="ru-RU" sz="1200" dirty="0" err="1"/>
              <a:t>брендинга</a:t>
            </a:r>
            <a:r>
              <a:rPr lang="ru-RU" sz="1200" dirty="0"/>
              <a:t> </a:t>
            </a:r>
            <a:r>
              <a:rPr lang="ru-RU" sz="1200" b="1" dirty="0"/>
              <a:t>KULTURA.</a:t>
            </a:r>
            <a:r>
              <a:rPr lang="ru-RU" sz="1200" dirty="0"/>
              <a:t> Там мы узнали о дизайне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4. </a:t>
            </a:r>
            <a:r>
              <a:rPr lang="ru-RU" sz="1200" dirty="0" err="1" smtClean="0"/>
              <a:t>Тамирлан</a:t>
            </a:r>
            <a:r>
              <a:rPr lang="ru-RU" sz="1200" dirty="0" smtClean="0"/>
              <a:t> Каримов из Фотостудии </a:t>
            </a:r>
            <a:r>
              <a:rPr lang="ru-RU" sz="1200" u="sng" dirty="0" smtClean="0">
                <a:hlinkClick r:id="rId11" tooltip="https://vk.com/avtor.group"/>
              </a:rPr>
              <a:t>«Автор»</a:t>
            </a:r>
            <a:r>
              <a:rPr lang="ru-RU" sz="1200" b="1" dirty="0" smtClean="0"/>
              <a:t>! </a:t>
            </a:r>
            <a:r>
              <a:rPr lang="ru-RU" sz="1200" dirty="0" err="1" smtClean="0"/>
              <a:t>Тамирлан</a:t>
            </a:r>
            <a:r>
              <a:rPr lang="ru-RU" sz="1200" dirty="0" smtClean="0"/>
              <a:t> рассказал нам о фото и мы все вместе даже поучаствовали в фотосессии! </a:t>
            </a:r>
          </a:p>
          <a:p>
            <a:r>
              <a:rPr lang="ru-RU" sz="1200" dirty="0" smtClean="0"/>
              <a:t>5. Дмитрий </a:t>
            </a:r>
            <a:r>
              <a:rPr lang="ru-RU" sz="1200" dirty="0" err="1" smtClean="0"/>
              <a:t>Петрулёв</a:t>
            </a:r>
            <a:r>
              <a:rPr lang="ru-RU" sz="1200" dirty="0" smtClean="0"/>
              <a:t> из Креативного агентства </a:t>
            </a:r>
            <a:r>
              <a:rPr lang="ru-RU" sz="1200" b="1" dirty="0" err="1" smtClean="0"/>
              <a:t>Fol`ga</a:t>
            </a:r>
            <a:r>
              <a:rPr lang="ru-RU" sz="1200" dirty="0" smtClean="0"/>
              <a:t>! Рассказал нам о работе креативных </a:t>
            </a:r>
            <a:r>
              <a:rPr lang="ru-RU" sz="1200" dirty="0" err="1" smtClean="0"/>
              <a:t>агенств</a:t>
            </a:r>
            <a:r>
              <a:rPr lang="ru-RU" sz="1200" dirty="0" smtClean="0"/>
              <a:t> в Тюмени.</a:t>
            </a:r>
          </a:p>
          <a:p>
            <a:r>
              <a:rPr lang="ru-RU" sz="1200" dirty="0" smtClean="0"/>
              <a:t>Все встречи были нереально крутыми и познавательными! Там присутствовала дружеская атмосфера благодаря ребятам из других команд, которые там собрались. И это всё серьезно, ведь </a:t>
            </a:r>
            <a:r>
              <a:rPr lang="ru-RU" sz="1200" b="1" dirty="0" smtClean="0"/>
              <a:t>команд на проекте было 30</a:t>
            </a:r>
            <a:r>
              <a:rPr lang="ru-RU" sz="1200" dirty="0" smtClean="0"/>
              <a:t>!</a:t>
            </a:r>
            <a:endParaRPr lang="ru-RU" sz="1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7" y="7679234"/>
            <a:ext cx="2522765" cy="17422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19162" y="9421440"/>
            <a:ext cx="6740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Крутой </a:t>
            </a:r>
            <a:r>
              <a:rPr lang="ru-RU" sz="1200" b="1" dirty="0" err="1"/>
              <a:t>мерч</a:t>
            </a:r>
            <a:r>
              <a:rPr lang="ru-RU" sz="1200" b="1" dirty="0"/>
              <a:t> от </a:t>
            </a:r>
            <a:r>
              <a:rPr lang="ru-RU" sz="1200" b="1" dirty="0" err="1"/>
              <a:t>МедиаСети</a:t>
            </a:r>
            <a:r>
              <a:rPr lang="ru-RU" sz="1200" b="1" dirty="0"/>
              <a:t>!</a:t>
            </a:r>
          </a:p>
          <a:p>
            <a:r>
              <a:rPr lang="ru-RU" sz="1200" dirty="0"/>
              <a:t>Ку-у-уча </a:t>
            </a:r>
            <a:r>
              <a:rPr lang="ru-RU" sz="1200" dirty="0" err="1"/>
              <a:t>ништяков</a:t>
            </a:r>
            <a:r>
              <a:rPr lang="ru-RU" sz="1200" dirty="0"/>
              <a:t>, которые ты не выбросишь сразу и забудешь о них, а которые будешь хранить всю свою жизнь как воспоминание, или уж на крайний случай — как самую стильную вещь в твоём арсенале.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728403" y="990501"/>
            <a:ext cx="4080681" cy="4320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Домашка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1" r="5633" b="42571"/>
          <a:stretch/>
        </p:blipFill>
        <p:spPr>
          <a:xfrm>
            <a:off x="3396169" y="441036"/>
            <a:ext cx="3840846" cy="333441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972319" y="414437"/>
            <a:ext cx="2664296" cy="36004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Проба пера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450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4247" y="198413"/>
            <a:ext cx="7056784" cy="10204909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780631" y="8263309"/>
            <a:ext cx="35283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</a:t>
            </a:r>
            <a:endParaRPr lang="ru-RU" sz="13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12279" y="2159615"/>
            <a:ext cx="6624736" cy="2000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олнце 27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11</a:t>
            </a:r>
            <a:endParaRPr lang="ru-RU" sz="8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63" y="5429012"/>
            <a:ext cx="3204664" cy="213644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79" y="975025"/>
            <a:ext cx="3060648" cy="19569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672927" y="1122138"/>
            <a:ext cx="344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P.S.</a:t>
            </a:r>
            <a:r>
              <a:rPr lang="ru-RU" sz="1200" dirty="0"/>
              <a:t> </a:t>
            </a:r>
            <a:r>
              <a:rPr lang="ru-RU" sz="1200" dirty="0" err="1"/>
              <a:t>Медиалионы</a:t>
            </a:r>
            <a:r>
              <a:rPr lang="ru-RU" sz="1200" dirty="0"/>
              <a:t> — это отличная альтернатива </a:t>
            </a:r>
            <a:r>
              <a:rPr lang="ru-RU" sz="1200" dirty="0" err="1"/>
              <a:t>real</a:t>
            </a:r>
            <a:r>
              <a:rPr lang="ru-RU" sz="1200" dirty="0"/>
              <a:t> </a:t>
            </a:r>
            <a:r>
              <a:rPr lang="ru-RU" sz="1200" dirty="0" err="1"/>
              <a:t>money</a:t>
            </a:r>
            <a:r>
              <a:rPr lang="ru-RU" sz="1200" dirty="0"/>
              <a:t>. Ты зарабатываешь их, когда просто делаешь годный контент, но, к сожалению, во время проекта. На них ты и мог бы приобрести все эти побрякушки, но я не увидел тебя в списках, желающих участвовать в проекте. </a:t>
            </a:r>
            <a:r>
              <a:rPr lang="ru-RU" sz="1200" b="1" dirty="0"/>
              <a:t>Кстати, это можно исправить, если ты дочитаешь эту статью до конца! :)</a:t>
            </a: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31614" y="2932019"/>
            <a:ext cx="41402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Теперь давай о главном! О задачах проекта.</a:t>
            </a:r>
          </a:p>
          <a:p>
            <a:r>
              <a:rPr lang="ru-RU" sz="1200" dirty="0"/>
              <a:t>Теперь, когда мы получаем знания о медиа, крутой </a:t>
            </a:r>
            <a:r>
              <a:rPr lang="ru-RU" sz="1200" dirty="0" err="1"/>
              <a:t>мерч</a:t>
            </a:r>
            <a:r>
              <a:rPr lang="ru-RU" sz="1200" dirty="0"/>
              <a:t> и позитивные эмоции, мы обязательно должны применить это всё на практике, и именно поэтому нам дали 3 командных задания, которые должны быть направлены на рекламу бренда азиатской лапши </a:t>
            </a:r>
            <a:r>
              <a:rPr lang="ru-RU" sz="1200" dirty="0" err="1"/>
              <a:t>Wokker</a:t>
            </a:r>
            <a:r>
              <a:rPr lang="ru-RU" sz="1200" dirty="0"/>
              <a:t>.</a:t>
            </a:r>
          </a:p>
          <a:p>
            <a:r>
              <a:rPr lang="ru-RU" sz="1200" b="1" dirty="0" smtClean="0"/>
              <a:t>Задание </a:t>
            </a:r>
            <a:r>
              <a:rPr lang="ru-RU" sz="1200" b="1" dirty="0"/>
              <a:t>№1 — презентация.</a:t>
            </a:r>
          </a:p>
          <a:p>
            <a:r>
              <a:rPr lang="ru-RU" sz="1200" dirty="0"/>
              <a:t>Тут должно быть всё четко понятно об идее твоих рекламных фото и видео. Что ты хочешь там отразить, какой стиль использовать и так далее. Мы отразили это так:</a:t>
            </a:r>
          </a:p>
          <a:p>
            <a:r>
              <a:rPr lang="ru-RU" sz="1200" dirty="0"/>
              <a:t>Вкратце, мы хотим воссоздать атмосферу киберпанка и современности, инопланетной жизни и непонятной истории, которая связана с употреблением лапши </a:t>
            </a:r>
            <a:r>
              <a:rPr lang="ru-RU" sz="1200" dirty="0" err="1"/>
              <a:t>Wokker</a:t>
            </a:r>
            <a:r>
              <a:rPr lang="ru-RU" sz="1200" dirty="0" smtClean="0"/>
              <a:t>!</a:t>
            </a:r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566" y="3078733"/>
            <a:ext cx="2931536" cy="195435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72927" y="5425009"/>
            <a:ext cx="37081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Задание №2 — фотопроект.</a:t>
            </a:r>
          </a:p>
          <a:p>
            <a:r>
              <a:rPr lang="ru-RU" sz="1200" dirty="0"/>
              <a:t>Здесь говорить нечего — фотографии говорят всё за себя :)</a:t>
            </a:r>
          </a:p>
          <a:p>
            <a:r>
              <a:rPr lang="en-US" sz="1200" dirty="0"/>
              <a:t>Photo: </a:t>
            </a:r>
            <a:r>
              <a:rPr lang="en-US" sz="1200" u="sng" dirty="0">
                <a:hlinkClick r:id="rId6" tooltip="https://vk.com/vasiluukk"/>
              </a:rPr>
              <a:t>@</a:t>
            </a:r>
            <a:r>
              <a:rPr lang="en-US" sz="1200" u="sng" dirty="0" err="1">
                <a:hlinkClick r:id="rId6" tooltip="https://vk.com/vasiluukk"/>
              </a:rPr>
              <a:t>vasiluukk</a:t>
            </a:r>
            <a:endParaRPr lang="ru-RU" sz="1200" dirty="0"/>
          </a:p>
          <a:p>
            <a:r>
              <a:rPr lang="en-US" sz="1200" dirty="0"/>
              <a:t>dirty vintage party.</a:t>
            </a:r>
            <a:br>
              <a:rPr lang="en-US" sz="1200" dirty="0"/>
            </a:br>
            <a:r>
              <a:rPr lang="en-US" sz="1200" dirty="0"/>
              <a:t>make something cool with </a:t>
            </a:r>
            <a:r>
              <a:rPr lang="en-US" sz="1200" u="sng" dirty="0" err="1">
                <a:hlinkClick r:id="rId7" tooltip="https://vk.com/club87267243"/>
              </a:rPr>
              <a:t>Wokker</a:t>
            </a:r>
            <a:endParaRPr lang="ru-RU" sz="1200" dirty="0"/>
          </a:p>
          <a:p>
            <a:r>
              <a:rPr lang="ru-RU" sz="1200" u="sng" dirty="0">
                <a:hlinkClick r:id="rId8" tooltip="https://vk.com/feed?section=search&amp;q=%23домашка2019"/>
              </a:rPr>
              <a:t>#домашка2019</a:t>
            </a:r>
            <a:r>
              <a:rPr lang="ru-RU" sz="1200" dirty="0"/>
              <a:t> l Всадники </a:t>
            </a:r>
            <a:r>
              <a:rPr lang="ru-RU" sz="1200" dirty="0" err="1"/>
              <a:t>Дедлайна</a:t>
            </a:r>
            <a:endParaRPr lang="ru-RU" sz="1200" dirty="0"/>
          </a:p>
          <a:p>
            <a:r>
              <a:rPr lang="ru-RU" sz="1200" b="1" dirty="0"/>
              <a:t>Задание №3 — видеопроект.</a:t>
            </a:r>
          </a:p>
          <a:p>
            <a:r>
              <a:rPr lang="ru-RU" sz="1200" dirty="0"/>
              <a:t>Глубокие замыслы нашего режиссёра дано понять не каждому, потому что все мы разные личности. Расскажи, пожалуйста в комментариях под этой статьёй, как ты понял это видео? </a:t>
            </a:r>
          </a:p>
          <a:p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468263" y="7687245"/>
            <a:ext cx="66536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Результаты нашей работы.</a:t>
            </a:r>
          </a:p>
          <a:p>
            <a:r>
              <a:rPr lang="ru-RU" sz="1200" dirty="0"/>
              <a:t>На самом деле, не так уж и радужно всё, потому что мы не заняли ни одного призового места, но отрыв от 3-его был всего в </a:t>
            </a:r>
            <a:r>
              <a:rPr lang="ru-RU" sz="1200" b="1" dirty="0"/>
              <a:t>2 балла</a:t>
            </a:r>
            <a:r>
              <a:rPr lang="ru-RU" sz="1200" dirty="0"/>
              <a:t>! Нам очень жаль, ибо </a:t>
            </a:r>
            <a:r>
              <a:rPr lang="ru-RU" sz="1200" b="1" dirty="0"/>
              <a:t>главный приз проекта — гран-при и поддержка на создание собственного короткометражного фильма!</a:t>
            </a:r>
            <a:r>
              <a:rPr lang="ru-RU" sz="1200" dirty="0"/>
              <a:t> Мы, конечно, огорчены, но не опускаем руки! Это означает только одно — мы нуждаемся в новых кадрах, </a:t>
            </a:r>
            <a:r>
              <a:rPr lang="ru-RU" sz="1200" dirty="0" err="1"/>
              <a:t>т.к</a:t>
            </a:r>
            <a:r>
              <a:rPr lang="ru-RU" sz="1200" dirty="0"/>
              <a:t> прошлые были жестко распущены (шутка).</a:t>
            </a:r>
          </a:p>
          <a:p>
            <a:r>
              <a:rPr lang="ru-RU" sz="1200" b="1" dirty="0"/>
              <a:t> </a:t>
            </a:r>
            <a:endParaRPr lang="ru-RU" sz="1200" dirty="0"/>
          </a:p>
          <a:p>
            <a:r>
              <a:rPr lang="ru-RU" sz="1200" b="1" dirty="0" err="1"/>
              <a:t>МедиаСеть</a:t>
            </a:r>
            <a:r>
              <a:rPr lang="ru-RU" sz="1200" b="1" dirty="0"/>
              <a:t> обещала вернуться в 2020 году!</a:t>
            </a:r>
            <a:r>
              <a:rPr lang="ru-RU" sz="1200" dirty="0"/>
              <a:t> Поэтому наш пока ещё маленький школьный </a:t>
            </a:r>
            <a:r>
              <a:rPr lang="ru-RU" sz="1200" dirty="0" err="1"/>
              <a:t>медиацентр</a:t>
            </a:r>
            <a:r>
              <a:rPr lang="ru-RU" sz="1200" dirty="0"/>
              <a:t> ищет таких заинтересованных подростков, которые не будут знать границ времени, </a:t>
            </a:r>
            <a:r>
              <a:rPr lang="ru-RU" sz="1200" dirty="0" err="1"/>
              <a:t>фотошопа</a:t>
            </a:r>
            <a:r>
              <a:rPr lang="ru-RU" sz="1200" dirty="0"/>
              <a:t> и </a:t>
            </a:r>
            <a:r>
              <a:rPr lang="ru-RU" sz="1200" dirty="0" err="1"/>
              <a:t>видосиков</a:t>
            </a:r>
            <a:r>
              <a:rPr lang="ru-RU" sz="1200" dirty="0"/>
              <a:t>. </a:t>
            </a:r>
          </a:p>
          <a:p>
            <a:r>
              <a:rPr lang="ru-RU" sz="1200" dirty="0"/>
              <a:t>Мы вместе будем участвовать в </a:t>
            </a:r>
            <a:r>
              <a:rPr lang="ru-RU" sz="1200" dirty="0" err="1"/>
              <a:t>МедиаСети</a:t>
            </a:r>
            <a:r>
              <a:rPr lang="ru-RU" sz="1200" dirty="0"/>
              <a:t>, снимать видео, писать статьи и делать фото! И конечно же, развивать нашу школу с совсем иной стороны — со стороны медиа.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 </a:t>
            </a:r>
            <a:r>
              <a:rPr lang="ru-RU" sz="1200" dirty="0" smtClean="0"/>
              <a:t>Автор </a:t>
            </a:r>
            <a:r>
              <a:rPr lang="ru-RU" sz="1200" dirty="0"/>
              <a:t>статьи Лукьяненко Василина, ученица 9Б класса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241" y="345977"/>
            <a:ext cx="1599720" cy="55515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9" t="33302" r="5634" b="42571"/>
          <a:stretch/>
        </p:blipFill>
        <p:spPr>
          <a:xfrm>
            <a:off x="331614" y="345977"/>
            <a:ext cx="4958103" cy="36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92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2239" y="198413"/>
            <a:ext cx="6957024" cy="10204909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56695" y="990501"/>
            <a:ext cx="280831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Весёлая минутка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4247" y="9775477"/>
            <a:ext cx="6768752" cy="5040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Тираж: 10 экземпляров. Подписано в печать:  06.05.2019 г. Распространение только по школе №38. </a:t>
            </a:r>
          </a:p>
          <a:p>
            <a:pPr algn="ctr"/>
            <a:r>
              <a:rPr lang="ru-RU" sz="1200" dirty="0" smtClean="0"/>
              <a:t>Главный редактор: </a:t>
            </a:r>
            <a:r>
              <a:rPr lang="ru-RU" sz="1200" dirty="0" err="1" smtClean="0"/>
              <a:t>Костыгина</a:t>
            </a:r>
            <a:r>
              <a:rPr lang="ru-RU" sz="1200" dirty="0" smtClean="0"/>
              <a:t> Кристина Анатольевна</a:t>
            </a:r>
            <a:endParaRPr lang="ru-RU" sz="1200" dirty="0"/>
          </a:p>
        </p:txBody>
      </p:sp>
      <p:pic>
        <p:nvPicPr>
          <p:cNvPr id="20" name="Рисунок 19" descr="zvon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959" y="270421"/>
            <a:ext cx="532859" cy="576064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4284687" y="414437"/>
            <a:ext cx="2376264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Перемена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50733" y="6895157"/>
            <a:ext cx="273630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Объявления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45796" y="7615237"/>
            <a:ext cx="3168352" cy="18158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i="1" dirty="0" smtClean="0"/>
              <a:t>Уважаемые ребята 7-11 классов! </a:t>
            </a:r>
          </a:p>
          <a:p>
            <a:pPr algn="ctr"/>
            <a:r>
              <a:rPr lang="ru-RU" sz="1600" i="1" dirty="0" smtClean="0"/>
              <a:t>Если вам нравится писать сочинения, вы мечтаете о карьере журналиста или просто хотите помочь в развитии школьной газеты – обращайтесь в </a:t>
            </a:r>
            <a:r>
              <a:rPr lang="ru-RU" sz="1600" i="1" dirty="0" err="1" smtClean="0"/>
              <a:t>каб</a:t>
            </a:r>
            <a:r>
              <a:rPr lang="ru-RU" sz="1600" i="1" dirty="0" smtClean="0"/>
              <a:t>. 210.</a:t>
            </a:r>
            <a:endParaRPr lang="ru-RU" sz="16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268188" y="6895157"/>
            <a:ext cx="273630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Шпаргалка на всю жизнь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7" y="7456285"/>
            <a:ext cx="3649623" cy="21751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397" y="1710581"/>
            <a:ext cx="3106602" cy="2232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6" y="953244"/>
            <a:ext cx="3414607" cy="227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58" y="5401929"/>
            <a:ext cx="2834865" cy="14088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39" y="3286270"/>
            <a:ext cx="3411184" cy="20145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180" y="4141789"/>
            <a:ext cx="3308518" cy="24653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97812" y="4793283"/>
            <a:ext cx="5904656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48283" y="4968954"/>
            <a:ext cx="316835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Симфоническая музыка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1626" y="1046103"/>
            <a:ext cx="269788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Дружина юных пожарных «</a:t>
            </a:r>
            <a:r>
              <a:rPr lang="en-US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Impuls</a:t>
            </a:r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 descr="Icon_CL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0421" y="270421"/>
            <a:ext cx="701898" cy="70189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9" r="12641"/>
          <a:stretch/>
        </p:blipFill>
        <p:spPr>
          <a:xfrm>
            <a:off x="331626" y="1838777"/>
            <a:ext cx="2680997" cy="28083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8606" y="1046103"/>
            <a:ext cx="4032448" cy="374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4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АПРЕЛЯ ДРУЖИНОЙ  ЮНЫХ ПОЖАРНЫХ» IMPULS» с целью повышения уровня знаний подрастающего поколения в области противопожарной безопасности с учащимися школы были организованы занятия в технике визуализации беседы. Тема занятий  «Лесные пожары, их особенности и причины возникновения. Безопасное поведение на пожаре» позволяет  школьникам  понять, изучить и хорошо запомнить реальные причины пожаров на природных территориях.</a:t>
            </a:r>
          </a:p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ходе занятия ребята рассуждают о том, что пожары на природных территориях представляют серьёзную проблему в России и во всём мире. В огне гибнут люди и сгорают населённые пункты, леса, степи. Задымление населённых пунктов в результате пожаров, задымление автодорог приводит к тяжёлым последствиям для здоровья и повышения смертности людей. Пожары ускоряют негативные для человека изменения климата: выбросы дыма и парниковых газов, уничтожение лесов.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478" y="4858538"/>
            <a:ext cx="2013519" cy="26846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0421" y="5493489"/>
            <a:ext cx="444631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5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апреля учащиеся 7-х классов МАОУ СОШ №38  посетили Тюменскую государственную академию культуры, где проходил концерт симфонической музыки, посвящённый творчеству великого композитора XIX века Модеста Петровича Мусоргского</a:t>
            </a:r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этот вечер молодые слушатели получили не просто эстетическое удовольствие, но и большое глубоко-нравственное наслаждение, восхищение и восторг. Оркестр просто заражал эмоциональным настроем, увлекал игрой, заставляя слушателя забыть обо всём на свете: делах, проблемах и заботах.</a:t>
            </a:r>
          </a:p>
          <a:p>
            <a:endParaRPr lang="ru-RU" sz="125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олнце 22"/>
          <p:cNvSpPr/>
          <p:nvPr/>
        </p:nvSpPr>
        <p:spPr>
          <a:xfrm>
            <a:off x="0" y="10063509"/>
            <a:ext cx="576064" cy="50405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75" y="7615237"/>
            <a:ext cx="5907087" cy="1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672618" y="7709480"/>
            <a:ext cx="316835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Вкусные старты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6" y="7874823"/>
            <a:ext cx="3173467" cy="211667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72618" y="8191301"/>
            <a:ext cx="3348373" cy="220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20 апреля в СОШ 38 города Тюмени, в рамках реализации проекта «Здоровая школа», состоялись  необыкновенные соревнования —  «Вкусные старты».</a:t>
            </a:r>
          </a:p>
          <a:p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В соревнованиях приняли участие 6 команд от образовательных учреждений: СОШ 22, 26, 51, 38. В состав команды входили ученики 1 классов, родители и их учителя. Каждая из команд смогла показать, хорошо ли она знает законы правильного питания, а также узнать что-то новое от своих товарищей.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539" y="3619341"/>
            <a:ext cx="1239568" cy="61152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1" r="5633" b="42571"/>
          <a:stretch/>
        </p:blipFill>
        <p:spPr>
          <a:xfrm>
            <a:off x="3316386" y="427736"/>
            <a:ext cx="3840846" cy="333441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1044327" y="414437"/>
            <a:ext cx="2376264" cy="36004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ФОКУСЕ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6255" y="198413"/>
            <a:ext cx="6984776" cy="10204909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0511" y="6826398"/>
            <a:ext cx="3156115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«Наш фестиваль» - 2019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936315" y="3765104"/>
            <a:ext cx="5904656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27383" y="990501"/>
            <a:ext cx="331236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ru-RU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НаукоЛаб</a:t>
            </a:r>
            <a:endParaRPr lang="ru-RU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987423" y="6671974"/>
            <a:ext cx="5904656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882818" y="3875900"/>
            <a:ext cx="331236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Экологическая акция</a:t>
            </a:r>
          </a:p>
        </p:txBody>
      </p:sp>
      <p:sp>
        <p:nvSpPr>
          <p:cNvPr id="23" name="Солнце 22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0270" y="1364447"/>
            <a:ext cx="360424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 smtClean="0"/>
              <a:t>    12 </a:t>
            </a:r>
            <a:r>
              <a:rPr lang="ru-RU" sz="1250" dirty="0"/>
              <a:t>апреля учащиеся 4 б класса посетили </a:t>
            </a:r>
            <a:r>
              <a:rPr lang="ru-RU" sz="1250" dirty="0" err="1"/>
              <a:t>НаукоЛаб</a:t>
            </a:r>
            <a:r>
              <a:rPr lang="ru-RU" sz="1250" dirty="0"/>
              <a:t>, созданный в 1 корпусе нашей школы. Там они смогли прикоснуться к удивительному миру опытов и экспериментов. С воодушевлением школьники исследовали неизвестные растворы и определили к каким видам они относятся, узнали о свойствах воды, познакомились с правилами работы с растворами. Также учащиеся узнали как с помощью химического эксперимента можно узнать о качестве фруктового сока. Занятие было интересным и увлекательным!</a:t>
            </a:r>
            <a:endParaRPr lang="ru-RU" sz="12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8623" y="4271317"/>
            <a:ext cx="353412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С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10 октября 2018 года учащиеся МАОУ СОШ № 38 7г класса начали посещать детский технопарк  «</a:t>
            </a:r>
            <a:r>
              <a:rPr lang="ru-RU" sz="1250" dirty="0" err="1">
                <a:latin typeface="Times New Roman" pitchFamily="18" charset="0"/>
                <a:cs typeface="Times New Roman" pitchFamily="18" charset="0"/>
              </a:rPr>
              <a:t>Кванториум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», который является  уникальной  средой  для ускоренного развития детей по актуальным научно-исследовательским и инженерно-техническим направлениям, оснащенной  высокотехнологичным оборудованием. Ребята ходили на занятия по «Промышленному дизайну», итогом чего стала конференция, на которой  они защищали проект под названием «Интерактивная парта» и заняли 2 и 3 места. Поздравляем!!!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01" y="4130884"/>
            <a:ext cx="3205644" cy="24042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254" y="1163112"/>
            <a:ext cx="3251332" cy="24384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4083" y="7516224"/>
            <a:ext cx="3228487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Тюмени прошел IV Отраслевой Фестиваль-конкурс среди детско-юношеских центров «Наш фестиваль – 2019», где наши учащиеся, стали лауреатами II и III степеней по направлению «Хореография»!</a:t>
            </a:r>
          </a:p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Торжественное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награждение по итогам конкурса прошло в большом зале ГАУ ДО ТО «Дворец творчества и спорта «Пионер».</a:t>
            </a:r>
          </a:p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Поздравляем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и желаем ещё больших побед</a:t>
            </a:r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sz="125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50" dirty="0" err="1">
                <a:latin typeface="Times New Roman" pitchFamily="18" charset="0"/>
                <a:cs typeface="Times New Roman" pitchFamily="18" charset="0"/>
              </a:rPr>
              <a:t>Чагина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 Марина Анатольевна, хореограф.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140" y="7477783"/>
            <a:ext cx="3542475" cy="262364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241" y="345977"/>
            <a:ext cx="1599720" cy="55515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1" r="5633" b="42571"/>
          <a:stretch/>
        </p:blipFill>
        <p:spPr>
          <a:xfrm>
            <a:off x="396255" y="384825"/>
            <a:ext cx="4896544" cy="33344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2239" y="198413"/>
            <a:ext cx="6957024" cy="10204909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196455" y="990501"/>
            <a:ext cx="3240360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Педагог года - 2019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Солнце 14"/>
          <p:cNvSpPr/>
          <p:nvPr/>
        </p:nvSpPr>
        <p:spPr>
          <a:xfrm>
            <a:off x="0" y="10117907"/>
            <a:ext cx="576064" cy="504056"/>
          </a:xfrm>
          <a:prstGeom prst="su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96255" y="1511777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</a:t>
            </a:r>
            <a:endParaRPr lang="ru-RU" dirty="0"/>
          </a:p>
        </p:txBody>
      </p:sp>
      <p:pic>
        <p:nvPicPr>
          <p:cNvPr id="27" name="Рисунок 26" descr="icons.jpg"/>
          <p:cNvPicPr>
            <a:picLocks noChangeAspect="1"/>
          </p:cNvPicPr>
          <p:nvPr/>
        </p:nvPicPr>
        <p:blipFill>
          <a:blip r:embed="rId3" cstate="print"/>
          <a:srcRect l="4762" t="6349" r="78096" b="70795"/>
          <a:stretch>
            <a:fillRect/>
          </a:stretch>
        </p:blipFill>
        <p:spPr>
          <a:xfrm>
            <a:off x="324247" y="270421"/>
            <a:ext cx="648072" cy="648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7044" y="1439633"/>
            <a:ext cx="43884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Прекрасный </a:t>
            </a:r>
            <a:r>
              <a:rPr lang="ru-RU" sz="1200" dirty="0"/>
              <a:t>учитель </a:t>
            </a:r>
            <a:r>
              <a:rPr lang="ru-RU" sz="1200" dirty="0" smtClean="0"/>
              <a:t>, педагог-психолог Скворцова Марина Александровна приняла </a:t>
            </a:r>
            <a:r>
              <a:rPr lang="ru-RU" sz="1200" dirty="0"/>
              <a:t>участие в </a:t>
            </a:r>
            <a:r>
              <a:rPr lang="ru-RU" sz="1200" dirty="0" smtClean="0"/>
              <a:t>городском и областном  </a:t>
            </a:r>
            <a:r>
              <a:rPr lang="ru-RU" sz="1200" dirty="0"/>
              <a:t>конкурсе «Учитель года», где выступила на очень высоком профессиональном </a:t>
            </a:r>
            <a:r>
              <a:rPr lang="ru-RU" sz="1200" dirty="0" smtClean="0"/>
              <a:t>уровне в номинации «Педагог-психолог года». </a:t>
            </a:r>
            <a:r>
              <a:rPr lang="ru-RU" sz="1200" dirty="0"/>
              <a:t>Все, </a:t>
            </a:r>
            <a:r>
              <a:rPr lang="ru-RU" sz="1200" dirty="0" smtClean="0"/>
              <a:t>кто </a:t>
            </a:r>
            <a:r>
              <a:rPr lang="ru-RU" sz="1200" dirty="0"/>
              <a:t>принимал участие в конкурсе этого года, отмечали ее высокое профессиональное мастерство, </a:t>
            </a:r>
            <a:r>
              <a:rPr lang="ru-RU" sz="1200" dirty="0" smtClean="0"/>
              <a:t>умение </a:t>
            </a:r>
            <a:r>
              <a:rPr lang="ru-RU" sz="1200" dirty="0"/>
              <a:t>быстро находить контакт с учащимися, ее умение увлечь детей. </a:t>
            </a:r>
            <a:r>
              <a:rPr lang="ru-RU" sz="1200" dirty="0" smtClean="0"/>
              <a:t>Марина Александровна заняла </a:t>
            </a:r>
            <a:r>
              <a:rPr lang="ru-RU" sz="1200" dirty="0"/>
              <a:t>второе место, это достойнейший результат. Подробности участия в конкурсе «Учитель года» узнали </a:t>
            </a:r>
            <a:r>
              <a:rPr lang="ru-RU" sz="1200" dirty="0" smtClean="0"/>
              <a:t>в интервью.</a:t>
            </a:r>
            <a:endParaRPr lang="ru-RU" sz="1200" dirty="0"/>
          </a:p>
          <a:p>
            <a:endParaRPr lang="ru-RU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50"/>
          <a:stretch/>
        </p:blipFill>
        <p:spPr>
          <a:xfrm>
            <a:off x="324247" y="1512670"/>
            <a:ext cx="2448272" cy="17301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8032" y="3438772"/>
            <a:ext cx="676875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Почему Вы решили принять участие в конкурсе «Учитель года»?</a:t>
            </a:r>
          </a:p>
          <a:p>
            <a:r>
              <a:rPr lang="ru-RU" sz="1200" dirty="0"/>
              <a:t>Конкурс – это отличный </a:t>
            </a:r>
            <a:r>
              <a:rPr lang="ru-RU" sz="1200" dirty="0" err="1"/>
              <a:t>мотиватор</a:t>
            </a:r>
            <a:r>
              <a:rPr lang="ru-RU" sz="1200" dirty="0"/>
              <a:t> для профессионального роста. Основной целью участия было получение нового опыта и приобретение новых психолого-педагогических идей для дальнейшей работы</a:t>
            </a:r>
            <a:r>
              <a:rPr lang="ru-RU" sz="1200" dirty="0" smtClean="0"/>
              <a:t>.</a:t>
            </a:r>
            <a:endParaRPr lang="ru-RU" sz="1200" dirty="0"/>
          </a:p>
          <a:p>
            <a:r>
              <a:rPr lang="ru-RU" sz="1200" b="1" dirty="0" smtClean="0"/>
              <a:t>Как </a:t>
            </a:r>
            <a:r>
              <a:rPr lang="ru-RU" sz="1200" b="1" dirty="0"/>
              <a:t>Вы готовились к нему?</a:t>
            </a:r>
          </a:p>
          <a:p>
            <a:r>
              <a:rPr lang="ru-RU" sz="1200" dirty="0"/>
              <a:t>Готовилась очень долго…Думала как интересно и необычно продемонстрировать свою деятельность. Конечно немаловажную поддержку оказали коллеги-психологи, методисты ИМЦ и педагоги школы, за что я им очень благодарна.</a:t>
            </a:r>
          </a:p>
          <a:p>
            <a:r>
              <a:rPr lang="ru-RU" sz="1200" b="1" dirty="0" smtClean="0"/>
              <a:t>Какие </a:t>
            </a:r>
            <a:r>
              <a:rPr lang="ru-RU" sz="1200" b="1" dirty="0"/>
              <a:t>сложности  возникали во время подготовки конкурса?</a:t>
            </a:r>
          </a:p>
          <a:p>
            <a:r>
              <a:rPr lang="ru-RU" sz="1200" dirty="0"/>
              <a:t>Самая большая сложность – это волнение. Но так нас окружали психологи, была прекрасная атмосфера заботы и поддержки.</a:t>
            </a:r>
          </a:p>
          <a:p>
            <a:r>
              <a:rPr lang="ru-RU" sz="1200" b="1" dirty="0" smtClean="0"/>
              <a:t>Какие </a:t>
            </a:r>
            <a:r>
              <a:rPr lang="ru-RU" sz="1200" b="1" dirty="0"/>
              <a:t>были задания на конкурсе?</a:t>
            </a:r>
          </a:p>
          <a:p>
            <a:r>
              <a:rPr lang="ru-RU" sz="1200" dirty="0"/>
              <a:t>В очном туре были три испытания. Визитка, на которой нужно было представить свою профессиональную деятельность. Мастер-класс – трансляция своего опыта работы. Тема моего мастер-класса была «Игровые технологии в работе с детьми с ОВЗ». «Педагогический </a:t>
            </a:r>
            <a:r>
              <a:rPr lang="ru-RU" sz="1200" dirty="0" err="1"/>
              <a:t>квест</a:t>
            </a:r>
            <a:r>
              <a:rPr lang="ru-RU" sz="1200" dirty="0"/>
              <a:t>», на котором нужно было в течении 2 часов написать заключение на ребенка по результатам диагностик. В суперфинале было одно испытание «Кейс». Конкурсантам нужно было выяснить проблему клиента и проконсультировать по данной тематике.</a:t>
            </a:r>
          </a:p>
          <a:p>
            <a:endParaRPr lang="ru-RU" sz="1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0" t="5931" r="9297" b="5240"/>
          <a:stretch/>
        </p:blipFill>
        <p:spPr>
          <a:xfrm>
            <a:off x="4428703" y="6751141"/>
            <a:ext cx="2398916" cy="3572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6255" y="6751141"/>
            <a:ext cx="403244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/>
              <a:t>Понравились ли Вам результаты?</a:t>
            </a:r>
          </a:p>
          <a:p>
            <a:pPr algn="just"/>
            <a:r>
              <a:rPr lang="ru-RU" sz="1200" dirty="0"/>
              <a:t>О, да! Конечно это не первое место, но я очень рада такому результату.</a:t>
            </a:r>
          </a:p>
          <a:p>
            <a:pPr algn="just"/>
            <a:r>
              <a:rPr lang="ru-RU" sz="1200" b="1" dirty="0" smtClean="0"/>
              <a:t>Что </a:t>
            </a:r>
            <a:r>
              <a:rPr lang="ru-RU" sz="1200" b="1" dirty="0"/>
              <a:t>Вам дал этот конкурс?</a:t>
            </a:r>
          </a:p>
          <a:p>
            <a:pPr algn="just"/>
            <a:r>
              <a:rPr lang="ru-RU" sz="1200" dirty="0"/>
              <a:t>Опыт! Новые эмоции, новые профессиональные знакомства, мотивацию на дальнейшую деятельность.</a:t>
            </a:r>
          </a:p>
          <a:p>
            <a:pPr algn="just"/>
            <a:r>
              <a:rPr lang="ru-RU" sz="1200" b="1" dirty="0" smtClean="0"/>
              <a:t>Справедливое </a:t>
            </a:r>
            <a:r>
              <a:rPr lang="ru-RU" sz="1200" b="1" dirty="0"/>
              <a:t>ли было жюри?</a:t>
            </a:r>
          </a:p>
          <a:p>
            <a:pPr algn="just"/>
            <a:r>
              <a:rPr lang="ru-RU" sz="1200" dirty="0"/>
              <a:t>Да. Мне кажется жюри это такой тяжелый труд! Очень сложно оценивать разносторонних и ярких психологов Тюменской области. </a:t>
            </a:r>
          </a:p>
          <a:p>
            <a:pPr algn="just"/>
            <a:r>
              <a:rPr lang="ru-RU" sz="1200" b="1" dirty="0"/>
              <a:t>Была ли достойная конкуренция?</a:t>
            </a:r>
          </a:p>
          <a:p>
            <a:pPr algn="just"/>
            <a:r>
              <a:rPr lang="ru-RU" sz="1200" dirty="0"/>
              <a:t>Конкуренция была действительно достойной! У каждого психолога свои </a:t>
            </a:r>
            <a:r>
              <a:rPr lang="ru-RU" sz="1200" dirty="0" err="1"/>
              <a:t>фишечки</a:t>
            </a:r>
            <a:r>
              <a:rPr lang="ru-RU" sz="1200" dirty="0"/>
              <a:t>, свои изюминки и каждый чем-то запоминается и выделяется. </a:t>
            </a:r>
          </a:p>
          <a:p>
            <a:r>
              <a:rPr lang="ru-RU" sz="1200" b="1" dirty="0"/>
              <a:t>Спасибо</a:t>
            </a:r>
            <a:r>
              <a:rPr lang="ru-RU" sz="1200" b="1" dirty="0" smtClean="0"/>
              <a:t>!</a:t>
            </a:r>
          </a:p>
          <a:p>
            <a:endParaRPr lang="ru-RU" sz="1200" b="1" dirty="0" smtClean="0"/>
          </a:p>
          <a:p>
            <a:r>
              <a:rPr lang="ru-RU" sz="1200" i="1" dirty="0" smtClean="0"/>
              <a:t>Интервью взяла </a:t>
            </a:r>
            <a:r>
              <a:rPr lang="ru-RU" sz="1200" i="1" dirty="0" err="1" smtClean="0"/>
              <a:t>Костыгина</a:t>
            </a:r>
            <a:r>
              <a:rPr lang="ru-RU" sz="1200" i="1" dirty="0" smtClean="0"/>
              <a:t> Кристина.</a:t>
            </a:r>
            <a:endParaRPr lang="ru-RU" sz="1200" i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1" r="5633" b="42571"/>
          <a:stretch/>
        </p:blipFill>
        <p:spPr>
          <a:xfrm>
            <a:off x="3252153" y="441036"/>
            <a:ext cx="3957110" cy="333441"/>
          </a:xfrm>
          <a:prstGeom prst="rect">
            <a:avLst/>
          </a:prstGeom>
        </p:spPr>
      </p:pic>
      <p:sp>
        <p:nvSpPr>
          <p:cNvPr id="26" name="Скругленный прямоугольник 25"/>
          <p:cNvSpPr/>
          <p:nvPr/>
        </p:nvSpPr>
        <p:spPr>
          <a:xfrm>
            <a:off x="1044327" y="414437"/>
            <a:ext cx="2376264" cy="36004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места событий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96255" y="208528"/>
            <a:ext cx="6957024" cy="10204909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949162" y="994867"/>
            <a:ext cx="4397662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РДШ – твой путь к успеху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Солнце 14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84287" y="3726805"/>
            <a:ext cx="648072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255" y="1622004"/>
            <a:ext cx="39512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24 </a:t>
            </a:r>
            <a:r>
              <a:rPr lang="ru-RU" sz="1200" dirty="0"/>
              <a:t>часа, чтобы показать все, на что ты способен</a:t>
            </a:r>
            <a:br>
              <a:rPr lang="ru-RU" sz="1200" dirty="0"/>
            </a:br>
            <a:r>
              <a:rPr lang="ru-RU" sz="1200" dirty="0"/>
              <a:t>В Тюмени завершился выездной </a:t>
            </a:r>
            <a:r>
              <a:rPr lang="ru-RU" sz="1200" dirty="0" err="1"/>
              <a:t>интенсив</a:t>
            </a:r>
            <a:r>
              <a:rPr lang="ru-RU" sz="1200" dirty="0"/>
              <a:t> для лидеров и активистов Российского движения школьников города Тюмени «РДШ – твой путь к успеху», который собрал 100 самых активных, ярких и целеустремленных людей этой организации. </a:t>
            </a:r>
            <a:br>
              <a:rPr lang="ru-RU" sz="1200" dirty="0"/>
            </a:br>
            <a:r>
              <a:rPr lang="ru-RU" sz="1200" dirty="0" smtClean="0"/>
              <a:t>    «</a:t>
            </a:r>
            <a:r>
              <a:rPr lang="ru-RU" sz="1200" dirty="0"/>
              <a:t>Девизом этого проекта можно смело считать фразу: «Сделай сам!». Детский оргкомитет – движущая сила </a:t>
            </a:r>
            <a:r>
              <a:rPr lang="ru-RU" sz="1200" dirty="0" err="1"/>
              <a:t>интенсива</a:t>
            </a:r>
            <a:r>
              <a:rPr lang="ru-RU" sz="1200" dirty="0"/>
              <a:t>, без него, без лишней лести могу сказать, ничего не получилось. На плечах ребят лежала и разработка мероприятий, и работа с детьми, и творческие номера, и решение организационных вопросов. </a:t>
            </a:r>
            <a:endParaRPr lang="ru-RU" sz="1200" dirty="0" smtClean="0"/>
          </a:p>
          <a:p>
            <a:r>
              <a:rPr lang="ru-RU" sz="1200" dirty="0"/>
              <a:t> </a:t>
            </a:r>
            <a:r>
              <a:rPr lang="ru-RU" sz="1200" dirty="0" smtClean="0"/>
              <a:t>   </a:t>
            </a:r>
            <a:r>
              <a:rPr lang="ru-RU" sz="1200" dirty="0"/>
              <a:t>Выездной </a:t>
            </a:r>
            <a:r>
              <a:rPr lang="ru-RU" sz="1200" dirty="0" err="1"/>
              <a:t>Интенсив</a:t>
            </a:r>
            <a:r>
              <a:rPr lang="ru-RU" sz="1200" dirty="0"/>
              <a:t> назван традиционно для муниципального штаба Тюмени – «РДШ – твой путь к успеху». Под этим названием уже реализовано несколько проектов, в том числе и получивших </a:t>
            </a:r>
            <a:r>
              <a:rPr lang="ru-RU" sz="1200" dirty="0" err="1"/>
              <a:t>грантовую</a:t>
            </a:r>
            <a:r>
              <a:rPr lang="ru-RU" sz="1200" dirty="0"/>
              <a:t> поддержку ФАДМ «</a:t>
            </a:r>
            <a:r>
              <a:rPr lang="ru-RU" sz="1200" dirty="0" err="1"/>
              <a:t>Росмолодежь</a:t>
            </a:r>
            <a:r>
              <a:rPr lang="ru-RU" sz="1200" dirty="0"/>
              <a:t>». Нынешнее же мероприятие – победитель областного конкурса молодежных проектов «Под парусом мечты – 2019».</a:t>
            </a:r>
          </a:p>
          <a:p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2"/>
          <a:stretch/>
        </p:blipFill>
        <p:spPr>
          <a:xfrm>
            <a:off x="4347535" y="1638573"/>
            <a:ext cx="2822052" cy="16518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3"/>
          <a:stretch/>
        </p:blipFill>
        <p:spPr>
          <a:xfrm>
            <a:off x="4347535" y="3400632"/>
            <a:ext cx="2881962" cy="17295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55" y="5287964"/>
            <a:ext cx="68469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Всего </a:t>
            </a:r>
            <a:r>
              <a:rPr lang="ru-RU" sz="1200" dirty="0"/>
              <a:t>за 24 часа ребята успели многое, но у них буквально не было ни минуты свободного времени. Начался </a:t>
            </a:r>
            <a:r>
              <a:rPr lang="ru-RU" sz="1200" dirty="0" err="1"/>
              <a:t>Интенсив</a:t>
            </a:r>
            <a:r>
              <a:rPr lang="ru-RU" sz="1200" dirty="0"/>
              <a:t> с </a:t>
            </a:r>
            <a:r>
              <a:rPr lang="ru-RU" sz="1200" dirty="0" err="1"/>
              <a:t>квеста</a:t>
            </a:r>
            <a:r>
              <a:rPr lang="ru-RU" sz="1200" dirty="0"/>
              <a:t>, в котором каждому участнику было необходимо выполнять различные задания, начиная от приседаний толпой, заканчивая игрой популярных песен на детских инструментах. После открытия смены, где ребят погрузили в игровой сюжет смены, ребята отправились на мастер-классы по 3м направлениям. Часть детей под руководством Юлии </a:t>
            </a:r>
            <a:r>
              <a:rPr lang="ru-RU" sz="1200" dirty="0" err="1"/>
              <a:t>Стафеевой</a:t>
            </a:r>
            <a:r>
              <a:rPr lang="ru-RU" sz="1200" dirty="0"/>
              <a:t> познавали основы социального капитала, играя в настольную игру «Мой выбор», которая является уникальной возможностью посмотреть, как можно добиться своих целей и достичь успеха в жизни не только при помощи денег. Еще одна группа получала навыки публичных выступлений, познавая технику «трех С (Структура, Способы, Содержания)» с психологом Евгением Андреевым. Третья группа старалась выработать креативное мышление вместе с Еленой Скворцовой. После образовательной программы ребят ждала </a:t>
            </a:r>
            <a:r>
              <a:rPr lang="ru-RU" sz="1200" dirty="0" err="1"/>
              <a:t>конкурсно</a:t>
            </a:r>
            <a:r>
              <a:rPr lang="ru-RU" sz="1200" dirty="0"/>
              <a:t>-игровая программа, где ребятам пришлось подключить и логику, и интеллект, и чувство юмора и даже музыкальный слух.</a:t>
            </a:r>
          </a:p>
          <a:p>
            <a:r>
              <a:rPr lang="ru-RU" sz="1200" dirty="0" err="1"/>
              <a:t>Интенсив</a:t>
            </a:r>
            <a:r>
              <a:rPr lang="ru-RU" sz="1200" dirty="0"/>
              <a:t> проходил на базе детского центра «Остров детства», поэтому он не обошелся без лагерных традиций: отрядного огонька и спевки.</a:t>
            </a:r>
          </a:p>
          <a:p>
            <a:r>
              <a:rPr lang="ru-RU" sz="1200" dirty="0"/>
              <a:t>Следующий день был еще насыщенней, чем первый, ведь кроме посещения мастер-классов ребятам нужно было подготовить творческий номер и решить очень сложные логические задачки. Но, несмотря ни на что, ребята с блеском справились и с этим заданием.</a:t>
            </a:r>
          </a:p>
          <a:p>
            <a:r>
              <a:rPr lang="ru-RU" sz="1200" dirty="0"/>
              <a:t>В мероприятии приняли участие представители 28 тюменских школ; больше всего участников получили путевки на </a:t>
            </a:r>
            <a:r>
              <a:rPr lang="ru-RU" sz="1200" dirty="0" err="1"/>
              <a:t>Интенсив</a:t>
            </a:r>
            <a:r>
              <a:rPr lang="ru-RU" sz="1200" dirty="0"/>
              <a:t> активисты школ 22,70,7,68.</a:t>
            </a:r>
          </a:p>
          <a:p>
            <a:r>
              <a:rPr lang="ru-RU" sz="1200" dirty="0"/>
              <a:t>В социальных сетях ребята уже делятся своими впечатлениями, выкладывая фотографии и </a:t>
            </a:r>
            <a:r>
              <a:rPr lang="ru-RU" sz="1200" dirty="0" err="1"/>
              <a:t>сторис</a:t>
            </a:r>
            <a:r>
              <a:rPr lang="ru-RU" sz="1200" dirty="0"/>
              <a:t>. Каждое сообщение неустанно повторяет, что участники хотят на </a:t>
            </a:r>
            <a:r>
              <a:rPr lang="ru-RU" sz="1200" dirty="0" err="1"/>
              <a:t>Интенсив</a:t>
            </a:r>
            <a:r>
              <a:rPr lang="ru-RU" sz="1200" dirty="0"/>
              <a:t> и в следующем году, и не только на 24 часа! Это говорит о том, что такие выездные мероприятия — очень востребованы среди детей нашего города, а значит очень важны и полезны.</a:t>
            </a:r>
          </a:p>
          <a:p>
            <a:r>
              <a:rPr lang="ru-RU" sz="1200" dirty="0"/>
              <a:t>Организаторы слета – Центр внешкольной работы «</a:t>
            </a:r>
            <a:r>
              <a:rPr lang="ru-RU" sz="1200" dirty="0" err="1"/>
              <a:t>Дзержинец</a:t>
            </a:r>
            <a:r>
              <a:rPr lang="ru-RU" sz="1200" dirty="0"/>
              <a:t>», Муниципальный штаб РДШ в Тюмени при поддержке Департамента по спорту и молодежной политике Администрации города Тюмени, ТРОО «Ассоциация детских и молодежных общественных объединений, ТРО «Российское движение школьников</a:t>
            </a:r>
            <a:r>
              <a:rPr lang="ru-RU" sz="1200" dirty="0" smtClean="0"/>
              <a:t>».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" t="37981" r="5633" b="42571"/>
          <a:stretch/>
        </p:blipFill>
        <p:spPr>
          <a:xfrm>
            <a:off x="396255" y="427222"/>
            <a:ext cx="4896543" cy="33344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281313" y="427222"/>
            <a:ext cx="2064196" cy="41823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686" y="342429"/>
            <a:ext cx="1599720" cy="5551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98413"/>
            <a:ext cx="6984776" cy="10204909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860023" y="5357544"/>
            <a:ext cx="288032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Массовая зарядка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20291" y="5319255"/>
            <a:ext cx="59046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hello_html_m52b8b5f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4247" y="270421"/>
            <a:ext cx="673020" cy="64807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860618" y="992068"/>
            <a:ext cx="288032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Неделя здоровья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Солнце 23"/>
          <p:cNvSpPr/>
          <p:nvPr/>
        </p:nvSpPr>
        <p:spPr>
          <a:xfrm>
            <a:off x="0" y="10117907"/>
            <a:ext cx="576064" cy="504056"/>
          </a:xfrm>
          <a:prstGeom prst="su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1"/>
          <a:stretch/>
        </p:blipFill>
        <p:spPr>
          <a:xfrm>
            <a:off x="324247" y="992068"/>
            <a:ext cx="2960316" cy="20983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0591" y="1379715"/>
            <a:ext cx="367240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13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апреля в спортзале школы состоялось спортивное мероприятие в 5д классе совместно с родителями, посвященное Дню Космонавтики. На старт вышли две команды «Кока-кола2 и «Бродяги». Программа соревнований была довольно насыщенной. </a:t>
            </a:r>
            <a:endParaRPr lang="ru-RU" sz="12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Всем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участникам предстояло пройти и показать отличную физическую подготовку, а также все умения и навыки, которыми должны обладать настоящие космонавты. И родители, и дети прошли ряд испытаний, показали смелость, силу, выносливость. Капитаны команд – мамы и папы – вели свои экипажи к победе.. А главным руководителем на космической площадке была Голубева Жанна Марковна.</a:t>
            </a:r>
          </a:p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Мероприятие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получилось насыщенным и увлекательным. По итогам, подведённым жюри в лице классного руководителя </a:t>
            </a:r>
            <a:r>
              <a:rPr lang="ru-RU" sz="1250" dirty="0" err="1">
                <a:latin typeface="Times New Roman" pitchFamily="18" charset="0"/>
                <a:cs typeface="Times New Roman" pitchFamily="18" charset="0"/>
              </a:rPr>
              <a:t>Чикиревой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 Антонины Юрьевны, все участники были готовы стать настоящими космонавтами.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71"/>
          <a:stretch/>
        </p:blipFill>
        <p:spPr>
          <a:xfrm>
            <a:off x="324247" y="3108787"/>
            <a:ext cx="2960316" cy="19766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6"/>
          <a:stretch/>
        </p:blipFill>
        <p:spPr>
          <a:xfrm>
            <a:off x="3860618" y="5817162"/>
            <a:ext cx="2979266" cy="20314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7"/>
          <a:stretch/>
        </p:blipFill>
        <p:spPr>
          <a:xfrm>
            <a:off x="3860618" y="7985782"/>
            <a:ext cx="2995517" cy="2132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550" y="5447943"/>
            <a:ext cx="33483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 6 апреля учащиеся нашей школы поучаствовали в «Массовой Зарядке» на площади 400 </a:t>
            </a:r>
            <a:r>
              <a:rPr lang="ru-RU" sz="1250" dirty="0" err="1">
                <a:latin typeface="Times New Roman" pitchFamily="18" charset="0"/>
                <a:cs typeface="Times New Roman" pitchFamily="18" charset="0"/>
              </a:rPr>
              <a:t>летия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 Тюмени. Где зарядились позитивной энергией и поиграли на свежем воздухе. </a:t>
            </a:r>
          </a:p>
          <a:p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    На площади также состоятся выступления творческих и спортивных коллективов: регионального центра «</a:t>
            </a:r>
            <a:r>
              <a:rPr lang="ru-RU" sz="1250" dirty="0">
                <a:latin typeface="Times New Roman" pitchFamily="18" charset="0"/>
                <a:cs typeface="Times New Roman" pitchFamily="18" charset="0"/>
                <a:hlinkClick r:id="rId8" tooltip="Аванпост"/>
              </a:rPr>
              <a:t>Аванпост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», команды Академии профессионалов фитнеса, студии танца «</a:t>
            </a:r>
            <a:r>
              <a:rPr lang="ru-RU" sz="1250" dirty="0">
                <a:latin typeface="Times New Roman" pitchFamily="18" charset="0"/>
                <a:cs typeface="Times New Roman" pitchFamily="18" charset="0"/>
                <a:hlinkClick r:id="rId9" tooltip="Вишня"/>
              </a:rPr>
              <a:t>Вишня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», коллектива «Фитнес 50+», спортивно-оздоровительного комплекса «</a:t>
            </a:r>
            <a:r>
              <a:rPr lang="ru-RU" sz="1250" dirty="0">
                <a:latin typeface="Times New Roman" pitchFamily="18" charset="0"/>
                <a:cs typeface="Times New Roman" pitchFamily="18" charset="0"/>
                <a:hlinkClick r:id="rId10" tooltip="Дорожник"/>
              </a:rPr>
              <a:t>Дорожник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125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>
          <a:xfrm>
            <a:off x="392346" y="7960555"/>
            <a:ext cx="3212506" cy="21573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1" r="5633" b="42571"/>
          <a:stretch/>
        </p:blipFill>
        <p:spPr>
          <a:xfrm>
            <a:off x="3252153" y="486445"/>
            <a:ext cx="3840846" cy="333441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1044327" y="486445"/>
            <a:ext cx="2376264" cy="36004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СПОРТ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31631" y="198412"/>
            <a:ext cx="7056784" cy="10204909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Рисунок 12" descr="50638ed1f93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951" y="270421"/>
            <a:ext cx="585598" cy="6271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2930" y="958296"/>
            <a:ext cx="3145693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Космическое путешествие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08623" y="1782589"/>
            <a:ext cx="3600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олнце 19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945" y="1020360"/>
            <a:ext cx="3395019" cy="22743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4794" y="1571683"/>
            <a:ext cx="3384376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 Накануне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Дня космонавтики, группа продленного дня, ненадолго превратившись в  космический экипаж, совершила путешествие по просторам звездной галактики. Экипаж космических путешественников был разделен на две команды, которые  соревновались в смелости, ловкости, сноровке и смекалке.</a:t>
            </a:r>
          </a:p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2" y="3294757"/>
            <a:ext cx="3238779" cy="216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66371" y="3395259"/>
            <a:ext cx="3542652" cy="220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Ребята </a:t>
            </a:r>
            <a:r>
              <a:rPr lang="ru-RU" sz="12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совершали «остановки» на планетах, о которых узнавали много интересных фактов и, также, получали задания, выполнив которые, отправлялись дальше. Задания были самыми разнообразными: собрать ракеты, расшифровывать письма с Марса, пообщаться с инопланетянами, ответить на космические вопросы, угадать достоверные факты, разгадать космические загадки, соревноваться в ловкости бросания лунных камней и слепить из пластилина инопланетян</a:t>
            </a:r>
            <a:r>
              <a:rPr lang="ru-RU" sz="12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5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529" y="5454997"/>
            <a:ext cx="6926237" cy="561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Пробороздив космические просторы и справившись со всеми заданиями, экипажи благополучно «приземлились» на </a:t>
            </a:r>
            <a:r>
              <a:rPr lang="ru-RU" sz="12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Землю.</a:t>
            </a:r>
            <a:endParaRPr lang="ru-RU" sz="1250" dirty="0"/>
          </a:p>
        </p:txBody>
      </p:sp>
      <p:sp>
        <p:nvSpPr>
          <p:cNvPr id="9" name="TextBox 8"/>
          <p:cNvSpPr txBox="1"/>
          <p:nvPr/>
        </p:nvSpPr>
        <p:spPr>
          <a:xfrm>
            <a:off x="400435" y="8301132"/>
            <a:ext cx="34631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50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нашей школе завершился школьный этап олимпиады по информационной культуре личности «</a:t>
            </a:r>
            <a:r>
              <a:rPr lang="ru-RU" sz="1250" dirty="0" err="1">
                <a:latin typeface="Times New Roman" pitchFamily="18" charset="0"/>
                <a:cs typeface="Times New Roman" pitchFamily="18" charset="0"/>
              </a:rPr>
              <a:t>Библионяня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», который проходил в последнюю неделю апреля.  Учащиеся 2-8 классов, всего 366 человек, показали свои знания в области культуры, освоения инновационных технологий.</a:t>
            </a:r>
          </a:p>
          <a:p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   Участники олимпиады «</a:t>
            </a:r>
            <a:r>
              <a:rPr lang="ru-RU" sz="1250" dirty="0" err="1">
                <a:latin typeface="Times New Roman" pitchFamily="18" charset="0"/>
                <a:cs typeface="Times New Roman" pitchFamily="18" charset="0"/>
              </a:rPr>
              <a:t>Библионяня</a:t>
            </a:r>
            <a:r>
              <a:rPr lang="ru-RU" sz="1250" dirty="0">
                <a:latin typeface="Times New Roman" pitchFamily="18" charset="0"/>
                <a:cs typeface="Times New Roman" pitchFamily="18" charset="0"/>
              </a:rPr>
              <a:t>», набравшие наибольшее количество баллов будут награждены грамотами.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3" b="13483"/>
          <a:stretch/>
        </p:blipFill>
        <p:spPr>
          <a:xfrm>
            <a:off x="684287" y="6016689"/>
            <a:ext cx="2031738" cy="22844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70505" y="6165591"/>
            <a:ext cx="2821673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Библионяня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 - 2019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72320" y="6016689"/>
            <a:ext cx="59046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1" t="33178" r="45156" b="30546"/>
          <a:stretch/>
        </p:blipFill>
        <p:spPr bwMode="auto">
          <a:xfrm>
            <a:off x="3809444" y="6846287"/>
            <a:ext cx="3182734" cy="352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91322" y="6575187"/>
            <a:ext cx="2785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Победители Олимпиады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" t="37205" r="5633" b="42571"/>
          <a:stretch/>
        </p:blipFill>
        <p:spPr>
          <a:xfrm>
            <a:off x="400434" y="414438"/>
            <a:ext cx="3636717" cy="34674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3924647" y="414437"/>
            <a:ext cx="2664296" cy="3600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Библиотечная полка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0231" y="185266"/>
            <a:ext cx="7056784" cy="10225136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2558068" y="990501"/>
            <a:ext cx="4080681" cy="432048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Белые журавли памяти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3" name="Рисунок 22" descr="6047_html_m5ea19c0d.jpg"/>
          <p:cNvPicPr>
            <a:picLocks noChangeAspect="1"/>
          </p:cNvPicPr>
          <p:nvPr/>
        </p:nvPicPr>
        <p:blipFill>
          <a:blip r:embed="rId3" cstate="print"/>
          <a:srcRect r="12500"/>
          <a:stretch>
            <a:fillRect/>
          </a:stretch>
        </p:blipFill>
        <p:spPr>
          <a:xfrm>
            <a:off x="324247" y="270421"/>
            <a:ext cx="576064" cy="6480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6255" y="6823149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24247" y="1566565"/>
            <a:ext cx="67687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В </a:t>
            </a:r>
            <a:r>
              <a:rPr lang="ru-RU" sz="1400" dirty="0"/>
              <a:t>преддверии  празднования 74-й годовщины Дня Победы в Великой Отечественной войне, 6 мая в МАУ СОШ №38 города Тюмени состоялась акция «Белые журавли Памяти». Под музыку военных лет, обучающиеся собрались во дворе школы. Школьники изготовили из бумаги журавликов - символы памяти о погибших солдатах и написали на них имена своих родственников - ветеранов со словами  «Помним». </a:t>
            </a:r>
            <a:endParaRPr lang="ru-RU" sz="14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7" y="2951560"/>
            <a:ext cx="2999072" cy="19993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3767" y="4950941"/>
            <a:ext cx="31323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 </a:t>
            </a:r>
            <a:r>
              <a:rPr lang="ru-RU" sz="1400" dirty="0" smtClean="0"/>
              <a:t>  Директор </a:t>
            </a:r>
            <a:r>
              <a:rPr lang="ru-RU" sz="1400" dirty="0"/>
              <a:t>школы Ожгибисов Максим Борисович поприветствовал участников акции и сказал о том, что наш святой долг помнить тех,  кто завоевал для нашего народа Победу. Минутой молчания школьники и учителя  почтили  светлую память  погибших в Великой Отечественной войне. «Журавлики Памяти» разместили под кронами деревьев, и  от  легкого ветра  они  затрепетали,  как будто, хотели подняться в  голубое весеннее небо и передать  привет тем, кто не встретил Победу в 45-ом…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168" y="5450499"/>
            <a:ext cx="3631207" cy="24208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54" y="8080342"/>
            <a:ext cx="3216299" cy="21441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5" t="6544" r="-4424" b="31834"/>
          <a:stretch/>
        </p:blipFill>
        <p:spPr>
          <a:xfrm>
            <a:off x="3612554" y="2915166"/>
            <a:ext cx="3373277" cy="23241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361" y="8080342"/>
            <a:ext cx="3216299" cy="214419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85" y="943917"/>
            <a:ext cx="1464606" cy="62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1" r="5633" b="42571"/>
          <a:stretch/>
        </p:blipFill>
        <p:spPr>
          <a:xfrm>
            <a:off x="3396169" y="441036"/>
            <a:ext cx="3840846" cy="333441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972319" y="414437"/>
            <a:ext cx="2664296" cy="36004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 номера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3000" r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4247" y="198413"/>
            <a:ext cx="7056784" cy="10204909"/>
          </a:xfrm>
          <a:prstGeom prst="rect">
            <a:avLst/>
          </a:prstGeom>
          <a:pattFill prst="pct5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81298" y="877701"/>
            <a:ext cx="555745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32559" y="1710582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80631" y="8263309"/>
            <a:ext cx="35283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 </a:t>
            </a:r>
            <a:endParaRPr lang="ru-RU" sz="13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12279" y="2159615"/>
            <a:ext cx="6624736" cy="2000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олнце 27"/>
          <p:cNvSpPr/>
          <p:nvPr/>
        </p:nvSpPr>
        <p:spPr>
          <a:xfrm>
            <a:off x="6985199" y="10117907"/>
            <a:ext cx="576064" cy="504056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292799" y="342429"/>
            <a:ext cx="2064196" cy="41823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dirty="0">
              <a:ln w="50800"/>
              <a:solidFill>
                <a:sysClr val="windowText" lastClr="000000"/>
              </a:solidFill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63" y="2159615"/>
            <a:ext cx="3251931" cy="21690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83" y="7543229"/>
            <a:ext cx="3547871" cy="2366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194" y="4807816"/>
            <a:ext cx="3471185" cy="23152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20194" y="2018359"/>
            <a:ext cx="35283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«15 </a:t>
            </a:r>
            <a:r>
              <a:rPr lang="ru-RU" sz="1400" dirty="0"/>
              <a:t>апреля 2019 года ученики 1-4 классов, родители, учителя начальных классов СОШ №38 присоединились к социальной акции «Почтовая станция «#</a:t>
            </a:r>
            <a:r>
              <a:rPr lang="ru-RU" sz="1400" dirty="0" err="1"/>
              <a:t>СпасибоВетеранам</a:t>
            </a:r>
            <a:r>
              <a:rPr lang="ru-RU" sz="1400" dirty="0"/>
              <a:t>!». Благотворительный марафон посвящён празднованию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74-й</a:t>
            </a:r>
            <a:r>
              <a:rPr lang="ru-RU" sz="1400" dirty="0"/>
              <a:t> годовщины Победы в Великой Отечественной войне.</a:t>
            </a:r>
          </a:p>
          <a:p>
            <a:r>
              <a:rPr lang="ru-RU" sz="1400" dirty="0"/>
              <a:t>«Почтовая станция «#</a:t>
            </a:r>
            <a:r>
              <a:rPr lang="ru-RU" sz="1400" dirty="0" err="1"/>
              <a:t>СпасибоВетеранам</a:t>
            </a:r>
            <a:r>
              <a:rPr lang="ru-RU" sz="1400" dirty="0"/>
              <a:t>!» реализуется Областным геронтологическим центром и Тюменским региональным благотворительным фондом «Старшее поколение</a:t>
            </a:r>
            <a:r>
              <a:rPr lang="ru-RU" sz="1400" dirty="0" smtClean="0"/>
              <a:t>».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32359" y="1134517"/>
            <a:ext cx="5306390" cy="729953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«Почтовая станция «</a:t>
            </a:r>
            <a:r>
              <a:rPr lang="en-US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#</a:t>
            </a:r>
            <a:r>
              <a:rPr lang="ru-RU" sz="2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СпасибоВетеранам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!»  </a:t>
            </a:r>
          </a:p>
          <a:p>
            <a:pPr algn="ctr"/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в гостях  у школы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247" y="4518893"/>
            <a:ext cx="339594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Наша </a:t>
            </a:r>
            <a:r>
              <a:rPr lang="ru-RU" sz="1400" dirty="0"/>
              <a:t>школа ежегодно принимает активное участие в данной акции. Это стало для нас уже доброй традицией. Дети вместе с родителями с удовольствием соглашаются поздравить ветеранов и сами становятся инициаторами и креативными </a:t>
            </a:r>
            <a:r>
              <a:rPr lang="ru-RU" sz="1400" dirty="0" err="1"/>
              <a:t>задумщиками</a:t>
            </a:r>
            <a:r>
              <a:rPr lang="ru-RU" sz="1400" dirty="0"/>
              <a:t>. Ребята своими руками мастерят подарочные открытки, посылки и оформляют их в виде ярких военных бандеролей. На сегодняшний день изготовлено уже 63 коробки. И это не предел, акция в самом разгаре</a:t>
            </a:r>
            <a:r>
              <a:rPr lang="ru-RU" sz="1400" dirty="0" smtClean="0"/>
              <a:t>!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068663" y="7411993"/>
            <a:ext cx="316835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Отметим, Школа №38 сотрудничает с Областным геронтологическим центром уже более 5 лет. Так, в прошлом году инициативные школьники и педагоги присоединились к масштабной областной акции «Пусть осень жизни будет золотой», где дети изготовляли экологические сумки, игольницы, матрёшек, божьих коровок и др. поделки для бабушек и дедушек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241" y="345977"/>
            <a:ext cx="1599720" cy="5551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" t="35984" r="5633" b="42571"/>
          <a:stretch/>
        </p:blipFill>
        <p:spPr>
          <a:xfrm>
            <a:off x="324247" y="345978"/>
            <a:ext cx="4948757" cy="4146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3720</TotalTime>
  <Words>2136</Words>
  <Application>Microsoft Office PowerPoint</Application>
  <PresentationFormat>Произвольный</PresentationFormat>
  <Paragraphs>241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Секретарь</cp:lastModifiedBy>
  <cp:revision>440</cp:revision>
  <dcterms:created xsi:type="dcterms:W3CDTF">2018-10-19T09:35:07Z</dcterms:created>
  <dcterms:modified xsi:type="dcterms:W3CDTF">2020-12-07T10:35:54Z</dcterms:modified>
</cp:coreProperties>
</file>