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2"/>
  </p:notesMasterIdLst>
  <p:sldIdLst>
    <p:sldId id="257" r:id="rId2"/>
    <p:sldId id="264" r:id="rId3"/>
    <p:sldId id="266" r:id="rId4"/>
    <p:sldId id="268" r:id="rId5"/>
    <p:sldId id="265" r:id="rId6"/>
    <p:sldId id="259" r:id="rId7"/>
    <p:sldId id="261" r:id="rId8"/>
    <p:sldId id="267" r:id="rId9"/>
    <p:sldId id="263" r:id="rId10"/>
    <p:sldId id="262" r:id="rId11"/>
  </p:sldIdLst>
  <p:sldSz cx="7561263" cy="1062196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25" autoAdjust="0"/>
    <p:restoredTop sz="95752" autoAdjust="0"/>
  </p:normalViewPr>
  <p:slideViewPr>
    <p:cSldViewPr>
      <p:cViewPr>
        <p:scale>
          <a:sx n="60" d="100"/>
          <a:sy n="60" d="100"/>
        </p:scale>
        <p:origin x="-974" y="-58"/>
      </p:cViewPr>
      <p:guideLst>
        <p:guide orient="horz" pos="3346"/>
        <p:guide pos="238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C04104-9820-4C86-B464-DA1BA382E2CC}" type="datetimeFigureOut">
              <a:rPr lang="ru-RU" smtClean="0"/>
              <a:pPr/>
              <a:t>07.12.2020</a:t>
            </a:fld>
            <a:endParaRPr lang="ru-RU"/>
          </a:p>
        </p:txBody>
      </p:sp>
      <p:sp>
        <p:nvSpPr>
          <p:cNvPr id="4" name="Образ слайда 3"/>
          <p:cNvSpPr>
            <a:spLocks noGrp="1" noRot="1" noChangeAspect="1"/>
          </p:cNvSpPr>
          <p:nvPr>
            <p:ph type="sldImg" idx="2"/>
          </p:nvPr>
        </p:nvSpPr>
        <p:spPr>
          <a:xfrm>
            <a:off x="2208213" y="685800"/>
            <a:ext cx="2441575"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5D8C98-A4D8-4DCE-A216-30AEBE1BF72D}" type="slidenum">
              <a:rPr lang="ru-RU" smtClean="0"/>
              <a:pPr/>
              <a:t>‹#›</a:t>
            </a:fld>
            <a:endParaRPr lang="ru-RU"/>
          </a:p>
        </p:txBody>
      </p:sp>
    </p:spTree>
    <p:extLst>
      <p:ext uri="{BB962C8B-B14F-4D97-AF65-F5344CB8AC3E}">
        <p14:creationId xmlns:p14="http://schemas.microsoft.com/office/powerpoint/2010/main" val="2537250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299696"/>
            <a:ext cx="6427074" cy="2276837"/>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019112"/>
            <a:ext cx="5292884" cy="271450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11436" y="567982"/>
            <a:ext cx="1275964" cy="1208248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83549" y="567982"/>
            <a:ext cx="3701869" cy="1208248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825595"/>
            <a:ext cx="6427074" cy="210964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97288" y="4502044"/>
            <a:ext cx="6427074" cy="232355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83549"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898486" y="3304612"/>
            <a:ext cx="2488916" cy="934585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377649"/>
            <a:ext cx="3340871"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78064" y="3368540"/>
            <a:ext cx="3340871"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9" y="2377649"/>
            <a:ext cx="3342183" cy="99089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841019" y="3368540"/>
            <a:ext cx="3342183" cy="611992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5" y="422913"/>
            <a:ext cx="2487604" cy="1799833"/>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956245" y="422912"/>
            <a:ext cx="4226957" cy="90655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5" y="2222745"/>
            <a:ext cx="2487604" cy="7265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435375"/>
            <a:ext cx="4536758" cy="87778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482060" y="949092"/>
            <a:ext cx="4536758" cy="63731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482060" y="8313163"/>
            <a:ext cx="4536758" cy="124660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C7E29-C26F-41FC-9283-4B43B3471F8B}"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F5E6B37-D00B-4E39-AE26-CD8749E8263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25372"/>
            <a:ext cx="6805137" cy="1770327"/>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478460"/>
            <a:ext cx="6805137" cy="701000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9844988"/>
            <a:ext cx="1764295" cy="565521"/>
          </a:xfrm>
          <a:prstGeom prst="rect">
            <a:avLst/>
          </a:prstGeom>
        </p:spPr>
        <p:txBody>
          <a:bodyPr vert="horz" lIns="91440" tIns="45720" rIns="91440" bIns="45720" rtlCol="0" anchor="ctr"/>
          <a:lstStyle>
            <a:lvl1pPr algn="l">
              <a:defRPr sz="1200">
                <a:solidFill>
                  <a:schemeClr val="tx1">
                    <a:tint val="75000"/>
                  </a:schemeClr>
                </a:solidFill>
              </a:defRPr>
            </a:lvl1pPr>
          </a:lstStyle>
          <a:p>
            <a:fld id="{869C7E29-C26F-41FC-9283-4B43B3471F8B}" type="datetimeFigureOut">
              <a:rPr lang="ru-RU" smtClean="0"/>
              <a:pPr/>
              <a:t>07.12.2020</a:t>
            </a:fld>
            <a:endParaRPr lang="ru-RU"/>
          </a:p>
        </p:txBody>
      </p:sp>
      <p:sp>
        <p:nvSpPr>
          <p:cNvPr id="5" name="Нижний колонтитул 4"/>
          <p:cNvSpPr>
            <a:spLocks noGrp="1"/>
          </p:cNvSpPr>
          <p:nvPr>
            <p:ph type="ftr" sz="quarter" idx="3"/>
          </p:nvPr>
        </p:nvSpPr>
        <p:spPr>
          <a:xfrm>
            <a:off x="2583432" y="9844988"/>
            <a:ext cx="2394400" cy="56552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9844988"/>
            <a:ext cx="1764295" cy="565521"/>
          </a:xfrm>
          <a:prstGeom prst="rect">
            <a:avLst/>
          </a:prstGeom>
        </p:spPr>
        <p:txBody>
          <a:bodyPr vert="horz" lIns="91440" tIns="45720" rIns="91440" bIns="45720" rtlCol="0" anchor="ctr"/>
          <a:lstStyle>
            <a:lvl1pPr algn="r">
              <a:defRPr sz="1200">
                <a:solidFill>
                  <a:schemeClr val="tx1">
                    <a:tint val="75000"/>
                  </a:schemeClr>
                </a:solidFill>
              </a:defRPr>
            </a:lvl1pPr>
          </a:lstStyle>
          <a:p>
            <a:fld id="{EF5E6B37-D00B-4E39-AE26-CD8749E8263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6.png"/><Relationship Id="rId7" Type="http://schemas.openxmlformats.org/officeDocument/2006/relationships/image" Target="../media/image50.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9.jpg"/><Relationship Id="rId5" Type="http://schemas.openxmlformats.org/officeDocument/2006/relationships/image" Target="../media/image48.jpe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40.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4.jpe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468263" y="208528"/>
            <a:ext cx="6885016" cy="10204909"/>
          </a:xfrm>
          <a:prstGeom prst="rect">
            <a:avLst/>
          </a:prstGeom>
          <a:solidFill>
            <a:schemeClr val="lt1"/>
          </a:solid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44327" y="918493"/>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9" name="Прямоугольник 8"/>
          <p:cNvSpPr/>
          <p:nvPr/>
        </p:nvSpPr>
        <p:spPr>
          <a:xfrm>
            <a:off x="3924647" y="1062509"/>
            <a:ext cx="2858118" cy="920115"/>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rtlCol="0" anchor="ctr"/>
          <a:lstStyle/>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ШКОЛЬНЫЙ</a:t>
            </a:r>
          </a:p>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ИНФОРМАЦИОННЫЙ</a:t>
            </a:r>
          </a:p>
          <a:p>
            <a:r>
              <a:rPr lang="ru-RU" sz="1400" dirty="0" smtClean="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rPr>
              <a:t>КАЛЕЙДОСКОП</a:t>
            </a:r>
            <a:endParaRPr lang="ru-RU" sz="1400" dirty="0">
              <a:ln w="18415" cmpd="sng">
                <a:solidFill>
                  <a:srgbClr val="FFFFFF"/>
                </a:solidFill>
                <a:prstDash val="solid"/>
              </a:ln>
              <a:solidFill>
                <a:srgbClr val="FFFFFF"/>
              </a:solidFill>
              <a:effectLst>
                <a:glow rad="101600">
                  <a:schemeClr val="accent5">
                    <a:satMod val="175000"/>
                    <a:alpha val="40000"/>
                  </a:schemeClr>
                </a:glow>
                <a:outerShdw blurRad="63500" dir="3600000" algn="tl" rotWithShape="0">
                  <a:srgbClr val="000000">
                    <a:alpha val="70000"/>
                  </a:srgbClr>
                </a:outerShdw>
              </a:effectLst>
            </a:endParaRPr>
          </a:p>
        </p:txBody>
      </p:sp>
      <p:cxnSp>
        <p:nvCxnSpPr>
          <p:cNvPr id="12" name="Прямая соединительная линия 11"/>
          <p:cNvCxnSpPr/>
          <p:nvPr/>
        </p:nvCxnSpPr>
        <p:spPr>
          <a:xfrm>
            <a:off x="1081298" y="2550637"/>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18" name="Скругленный прямоугольник 17"/>
          <p:cNvSpPr/>
          <p:nvPr/>
        </p:nvSpPr>
        <p:spPr>
          <a:xfrm>
            <a:off x="756295" y="8551341"/>
            <a:ext cx="1584176" cy="147072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1700" dirty="0" smtClean="0"/>
              <a:t>Призер </a:t>
            </a:r>
            <a:r>
              <a:rPr lang="ru-RU" sz="1700" b="1" dirty="0" smtClean="0"/>
              <a:t>«Педагог года – </a:t>
            </a:r>
            <a:r>
              <a:rPr lang="ru-RU" sz="1700" b="1" dirty="0"/>
              <a:t>2019</a:t>
            </a:r>
            <a:r>
              <a:rPr lang="ru-RU" sz="1700" b="1" dirty="0" smtClean="0"/>
              <a:t>» - наш учитель! </a:t>
            </a:r>
            <a:r>
              <a:rPr lang="ru-RU" sz="1700" b="1" dirty="0"/>
              <a:t>[</a:t>
            </a:r>
            <a:r>
              <a:rPr lang="ru-RU" sz="1700" b="1" dirty="0" smtClean="0"/>
              <a:t>с.4]  </a:t>
            </a:r>
            <a:endParaRPr lang="ru-RU" sz="1700" dirty="0"/>
          </a:p>
        </p:txBody>
      </p:sp>
      <p:sp>
        <p:nvSpPr>
          <p:cNvPr id="21" name="Скругленный прямоугольник 20"/>
          <p:cNvSpPr/>
          <p:nvPr/>
        </p:nvSpPr>
        <p:spPr>
          <a:xfrm>
            <a:off x="756295" y="6751141"/>
            <a:ext cx="1584176" cy="1470726"/>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ru-RU" dirty="0" smtClean="0"/>
              <a:t>Фото участников конкурса «Книга в кадре»</a:t>
            </a:r>
            <a:r>
              <a:rPr lang="en-US" dirty="0">
                <a:solidFill>
                  <a:prstClr val="white"/>
                </a:solidFill>
              </a:rPr>
              <a:t> [</a:t>
            </a:r>
            <a:r>
              <a:rPr lang="ru-RU" dirty="0" smtClean="0">
                <a:solidFill>
                  <a:prstClr val="white"/>
                </a:solidFill>
              </a:rPr>
              <a:t>с.7</a:t>
            </a:r>
            <a:r>
              <a:rPr lang="en-US" dirty="0" smtClean="0">
                <a:solidFill>
                  <a:prstClr val="white"/>
                </a:solidFill>
              </a:rPr>
              <a:t>]</a:t>
            </a:r>
            <a:r>
              <a:rPr lang="ru-RU" dirty="0" smtClean="0">
                <a:solidFill>
                  <a:prstClr val="white"/>
                </a:solidFill>
              </a:rPr>
              <a:t> </a:t>
            </a:r>
            <a:endParaRPr lang="ru-RU" dirty="0">
              <a:solidFill>
                <a:prstClr val="white"/>
              </a:solidFill>
            </a:endParaRPr>
          </a:p>
          <a:p>
            <a:pPr algn="ctr"/>
            <a:r>
              <a:rPr lang="ru-RU" dirty="0" smtClean="0"/>
              <a:t> </a:t>
            </a:r>
            <a:endParaRPr lang="ru-RU" dirty="0"/>
          </a:p>
        </p:txBody>
      </p:sp>
      <p:sp>
        <p:nvSpPr>
          <p:cNvPr id="22" name="Скругленный прямоугольник 21"/>
          <p:cNvSpPr/>
          <p:nvPr/>
        </p:nvSpPr>
        <p:spPr>
          <a:xfrm>
            <a:off x="756295" y="4950941"/>
            <a:ext cx="1584176" cy="147072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dirty="0" smtClean="0"/>
          </a:p>
          <a:p>
            <a:pPr algn="ctr"/>
            <a:r>
              <a:rPr lang="ru-RU" dirty="0" smtClean="0"/>
              <a:t>Весёлые старты</a:t>
            </a:r>
          </a:p>
          <a:p>
            <a:pPr algn="ctr"/>
            <a:r>
              <a:rPr lang="ru-RU" dirty="0" smtClean="0"/>
              <a:t> </a:t>
            </a:r>
            <a:r>
              <a:rPr lang="en-US" dirty="0"/>
              <a:t>[</a:t>
            </a:r>
            <a:r>
              <a:rPr lang="ru-RU" dirty="0" smtClean="0"/>
              <a:t>с.6</a:t>
            </a:r>
            <a:r>
              <a:rPr lang="en-US" dirty="0" smtClean="0"/>
              <a:t>]</a:t>
            </a:r>
            <a:r>
              <a:rPr lang="ru-RU" dirty="0" smtClean="0"/>
              <a:t> </a:t>
            </a:r>
            <a:endParaRPr lang="ru-RU" dirty="0"/>
          </a:p>
          <a:p>
            <a:pPr algn="ctr"/>
            <a:r>
              <a:rPr lang="ru-RU" dirty="0" smtClean="0"/>
              <a:t> </a:t>
            </a:r>
            <a:endParaRPr lang="ru-RU" dirty="0"/>
          </a:p>
        </p:txBody>
      </p:sp>
      <p:sp>
        <p:nvSpPr>
          <p:cNvPr id="23" name="Скругленный прямоугольник 22"/>
          <p:cNvSpPr/>
          <p:nvPr/>
        </p:nvSpPr>
        <p:spPr>
          <a:xfrm>
            <a:off x="756295" y="3150741"/>
            <a:ext cx="1584176" cy="1470726"/>
          </a:xfrm>
          <a:prstGeom prst="roundRect">
            <a:avLst/>
          </a:prstGeom>
          <a:gradFill>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ru-RU" dirty="0" smtClean="0"/>
              <a:t>Интересные события школы</a:t>
            </a:r>
            <a:r>
              <a:rPr lang="en-US" dirty="0" smtClean="0"/>
              <a:t> </a:t>
            </a:r>
          </a:p>
          <a:p>
            <a:pPr algn="ctr"/>
            <a:r>
              <a:rPr lang="en-US" dirty="0" smtClean="0"/>
              <a:t>[</a:t>
            </a:r>
            <a:r>
              <a:rPr lang="ru-RU" dirty="0" smtClean="0"/>
              <a:t>с.2-3</a:t>
            </a:r>
            <a:r>
              <a:rPr lang="en-US" dirty="0" smtClean="0"/>
              <a:t>]</a:t>
            </a:r>
            <a:r>
              <a:rPr lang="ru-RU" dirty="0" smtClean="0"/>
              <a:t> </a:t>
            </a:r>
            <a:endParaRPr lang="ru-RU" dirty="0"/>
          </a:p>
        </p:txBody>
      </p:sp>
      <p:cxnSp>
        <p:nvCxnSpPr>
          <p:cNvPr id="25" name="Прямая соединительная линия 24"/>
          <p:cNvCxnSpPr/>
          <p:nvPr/>
        </p:nvCxnSpPr>
        <p:spPr>
          <a:xfrm>
            <a:off x="2484487" y="2934717"/>
            <a:ext cx="72008" cy="7200800"/>
          </a:xfrm>
          <a:prstGeom prst="line">
            <a:avLst/>
          </a:prstGeom>
        </p:spPr>
        <p:style>
          <a:lnRef idx="1">
            <a:schemeClr val="accent5"/>
          </a:lnRef>
          <a:fillRef idx="0">
            <a:schemeClr val="accent5"/>
          </a:fillRef>
          <a:effectRef idx="0">
            <a:schemeClr val="accent5"/>
          </a:effectRef>
          <a:fontRef idx="minor">
            <a:schemeClr val="tx1"/>
          </a:fontRef>
        </p:style>
      </p:cxnSp>
      <p:sp>
        <p:nvSpPr>
          <p:cNvPr id="32" name="Прямоугольник 31"/>
          <p:cNvSpPr/>
          <p:nvPr/>
        </p:nvSpPr>
        <p:spPr>
          <a:xfrm>
            <a:off x="2863539" y="6466234"/>
            <a:ext cx="4176464" cy="792088"/>
          </a:xfrm>
          <a:prstGeom prst="rect">
            <a:avLst/>
          </a:prstGeom>
        </p:spPr>
        <p:style>
          <a:lnRef idx="0">
            <a:schemeClr val="accent2"/>
          </a:lnRef>
          <a:fillRef idx="3">
            <a:schemeClr val="accent2"/>
          </a:fillRef>
          <a:effectRef idx="3">
            <a:schemeClr val="accent2"/>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ctr"/>
            <a:r>
              <a:rPr lang="ru-RU" sz="2000" b="1" spc="150" dirty="0" smtClean="0">
                <a:ln w="11430"/>
                <a:solidFill>
                  <a:srgbClr val="F8F8F8"/>
                </a:solidFill>
                <a:effectLst>
                  <a:outerShdw blurRad="25400" algn="tl" rotWithShape="0">
                    <a:srgbClr val="000000">
                      <a:alpha val="43000"/>
                    </a:srgbClr>
                  </a:outerShdw>
                </a:effectLst>
              </a:rPr>
              <a:t>О том, как весело прошла БОЛЬШАЯ ПЕРЕМЕНА! </a:t>
            </a:r>
            <a:endParaRPr lang="ru-RU" sz="2000" b="1" spc="150" dirty="0">
              <a:ln w="11430"/>
              <a:solidFill>
                <a:srgbClr val="F8F8F8"/>
              </a:solidFill>
              <a:effectLst>
                <a:outerShdw blurRad="25400" algn="tl" rotWithShape="0">
                  <a:srgbClr val="000000">
                    <a:alpha val="43000"/>
                  </a:srgbClr>
                </a:outerShdw>
              </a:effectLst>
            </a:endParaRPr>
          </a:p>
        </p:txBody>
      </p:sp>
      <p:sp>
        <p:nvSpPr>
          <p:cNvPr id="33" name="TextBox 32"/>
          <p:cNvSpPr txBox="1"/>
          <p:nvPr/>
        </p:nvSpPr>
        <p:spPr>
          <a:xfrm>
            <a:off x="684287" y="2646685"/>
            <a:ext cx="1656184" cy="369332"/>
          </a:xfrm>
          <a:prstGeom prst="rect">
            <a:avLst/>
          </a:prstGeom>
          <a:noFill/>
        </p:spPr>
        <p:txBody>
          <a:bodyPr wrap="square" rtlCol="0">
            <a:spAutoFit/>
          </a:bodyPr>
          <a:lstStyle/>
          <a:p>
            <a:r>
              <a:rPr lang="ru-RU" dirty="0" smtClean="0">
                <a:latin typeface="Arial" pitchFamily="34" charset="0"/>
                <a:cs typeface="Arial" pitchFamily="34" charset="0"/>
              </a:rPr>
              <a:t>В номере: </a:t>
            </a:r>
            <a:endParaRPr lang="ru-RU" dirty="0">
              <a:latin typeface="Arial" pitchFamily="34" charset="0"/>
              <a:cs typeface="Arial" pitchFamily="34" charset="0"/>
            </a:endParaRPr>
          </a:p>
        </p:txBody>
      </p:sp>
      <p:pic>
        <p:nvPicPr>
          <p:cNvPr id="34" name="Рисунок 33"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r="29528" b="11116"/>
          <a:stretch>
            <a:fillRect/>
          </a:stretch>
        </p:blipFill>
        <p:spPr>
          <a:xfrm>
            <a:off x="2268463" y="1998613"/>
            <a:ext cx="4752528" cy="256893"/>
          </a:xfrm>
          <a:prstGeom prst="rect">
            <a:avLst/>
          </a:prstGeom>
        </p:spPr>
      </p:pic>
      <p:pic>
        <p:nvPicPr>
          <p:cNvPr id="35" name="Рисунок 34" descr="4nx7bpqtodemtwf64n4pbqgto9emmwcb4n7pbxsoswopbqgos9emjwfo4n67bqgoswopbx6oszemjwfo4n37bxsosxem7wf1foopbxsos8ea8wc84napddstt8emtwcf4gy7dd3y4nhnyegtodem7wfw4nhpdysoszemzwfi4nh1bwrh4nepb8so.png"/>
          <p:cNvPicPr>
            <a:picLocks noChangeAspect="1"/>
          </p:cNvPicPr>
          <p:nvPr/>
        </p:nvPicPr>
        <p:blipFill>
          <a:blip r:embed="rId3" cstate="print"/>
          <a:srcRect l="70472" b="11116"/>
          <a:stretch>
            <a:fillRect/>
          </a:stretch>
        </p:blipFill>
        <p:spPr>
          <a:xfrm>
            <a:off x="3492599" y="2214637"/>
            <a:ext cx="1800200" cy="232239"/>
          </a:xfrm>
          <a:prstGeom prst="rect">
            <a:avLst/>
          </a:prstGeom>
        </p:spPr>
      </p:pic>
      <p:sp>
        <p:nvSpPr>
          <p:cNvPr id="24" name="Прямоугольник 23"/>
          <p:cNvSpPr/>
          <p:nvPr/>
        </p:nvSpPr>
        <p:spPr>
          <a:xfrm>
            <a:off x="2812816" y="2646685"/>
            <a:ext cx="4176464" cy="79208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Arial" pitchFamily="34" charset="0"/>
              </a:rPr>
              <a:t>Из истории первого полета человека в космос</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Arial" pitchFamily="34" charset="0"/>
            </a:endParaRPr>
          </a:p>
        </p:txBody>
      </p:sp>
      <p:pic>
        <p:nvPicPr>
          <p:cNvPr id="30" name="Рисунок 29" descr="4nwpbggoue (1).png"/>
          <p:cNvPicPr>
            <a:picLocks noChangeAspect="1"/>
          </p:cNvPicPr>
          <p:nvPr/>
        </p:nvPicPr>
        <p:blipFill>
          <a:blip r:embed="rId4" cstate="print"/>
          <a:stretch>
            <a:fillRect/>
          </a:stretch>
        </p:blipFill>
        <p:spPr>
          <a:xfrm>
            <a:off x="2484487" y="1278533"/>
            <a:ext cx="1368151" cy="529607"/>
          </a:xfrm>
          <a:prstGeom prst="rect">
            <a:avLst/>
          </a:prstGeom>
        </p:spPr>
      </p:pic>
      <p:pic>
        <p:nvPicPr>
          <p:cNvPr id="37" name="Рисунок 36" descr="4nwpbggoue.png"/>
          <p:cNvPicPr>
            <a:picLocks noChangeAspect="1"/>
          </p:cNvPicPr>
          <p:nvPr/>
        </p:nvPicPr>
        <p:blipFill>
          <a:blip r:embed="rId5" cstate="print"/>
          <a:srcRect b="80870"/>
          <a:stretch>
            <a:fillRect/>
          </a:stretch>
        </p:blipFill>
        <p:spPr>
          <a:xfrm>
            <a:off x="2412479" y="1782589"/>
            <a:ext cx="1545372" cy="116803"/>
          </a:xfrm>
          <a:prstGeom prst="rect">
            <a:avLst/>
          </a:prstGeom>
        </p:spPr>
      </p:pic>
      <p:pic>
        <p:nvPicPr>
          <p:cNvPr id="38" name="Рисунок 37" descr="4nwpbggoue.png"/>
          <p:cNvPicPr>
            <a:picLocks noChangeAspect="1"/>
          </p:cNvPicPr>
          <p:nvPr/>
        </p:nvPicPr>
        <p:blipFill>
          <a:blip r:embed="rId5" cstate="print"/>
          <a:srcRect b="80870"/>
          <a:stretch>
            <a:fillRect/>
          </a:stretch>
        </p:blipFill>
        <p:spPr>
          <a:xfrm>
            <a:off x="2412479" y="1206525"/>
            <a:ext cx="1545372" cy="116803"/>
          </a:xfrm>
          <a:prstGeom prst="rect">
            <a:avLst/>
          </a:prstGeom>
        </p:spPr>
      </p:pic>
      <p:pic>
        <p:nvPicPr>
          <p:cNvPr id="8" name="Рисунок 7" descr="hello_html_66af48a6.png"/>
          <p:cNvPicPr>
            <a:picLocks noChangeAspect="1"/>
          </p:cNvPicPr>
          <p:nvPr/>
        </p:nvPicPr>
        <p:blipFill>
          <a:blip r:embed="rId6" cstate="print"/>
          <a:stretch>
            <a:fillRect/>
          </a:stretch>
        </p:blipFill>
        <p:spPr>
          <a:xfrm>
            <a:off x="972319" y="1062509"/>
            <a:ext cx="1275780" cy="1224136"/>
          </a:xfrm>
          <a:prstGeom prst="rect">
            <a:avLst/>
          </a:prstGeom>
        </p:spPr>
      </p:pic>
      <p:sp>
        <p:nvSpPr>
          <p:cNvPr id="11" name="Прямоугольник 10"/>
          <p:cNvSpPr/>
          <p:nvPr/>
        </p:nvSpPr>
        <p:spPr>
          <a:xfrm>
            <a:off x="5292799" y="414437"/>
            <a:ext cx="2064196" cy="418234"/>
          </a:xfrm>
          <a:prstGeom prst="rect">
            <a:avLst/>
          </a:prstGeom>
        </p:spPr>
        <p:style>
          <a:lnRef idx="2">
            <a:schemeClr val="accent5"/>
          </a:lnRef>
          <a:fillRef idx="1">
            <a:schemeClr val="lt1"/>
          </a:fillRef>
          <a:effectRef idx="0">
            <a:schemeClr val="accent5"/>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pic>
        <p:nvPicPr>
          <p:cNvPr id="4" name="Рисунок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12206" y="7443672"/>
            <a:ext cx="4300452" cy="2866967"/>
          </a:xfrm>
          <a:prstGeom prst="rect">
            <a:avLst/>
          </a:prstGeom>
        </p:spPr>
      </p:pic>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6854" y="425804"/>
            <a:ext cx="1224137"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71872" y="3544471"/>
            <a:ext cx="4268131" cy="2845421"/>
          </a:xfrm>
          <a:prstGeom prst="rect">
            <a:avLst/>
          </a:prstGeom>
        </p:spPr>
      </p:pic>
      <p:pic>
        <p:nvPicPr>
          <p:cNvPr id="6" name="Рисунок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8263" y="208528"/>
            <a:ext cx="1944216" cy="857440"/>
          </a:xfrm>
          <a:prstGeom prst="rect">
            <a:avLst/>
          </a:prstGeom>
        </p:spPr>
      </p:pic>
      <p:pic>
        <p:nvPicPr>
          <p:cNvPr id="205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12479" y="217960"/>
            <a:ext cx="1944687"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2">
            <a:extLst>
              <a:ext uri="{28A0092B-C50C-407E-A947-70E740481C1C}">
                <a14:useLocalDpi xmlns:a14="http://schemas.microsoft.com/office/drawing/2010/main" val="0"/>
              </a:ext>
            </a:extLst>
          </a:blip>
          <a:srcRect r="50000"/>
          <a:stretch/>
        </p:blipFill>
        <p:spPr bwMode="auto">
          <a:xfrm>
            <a:off x="4320456" y="221810"/>
            <a:ext cx="972344"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52239" y="198413"/>
            <a:ext cx="6957024" cy="1020490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5"/>
          </a:lnRef>
          <a:fillRef idx="0">
            <a:schemeClr val="accent5"/>
          </a:fillRef>
          <a:effectRef idx="0">
            <a:schemeClr val="accent5"/>
          </a:effectRef>
          <a:fontRef idx="minor">
            <a:schemeClr val="tx1"/>
          </a:fontRef>
        </p:style>
      </p:cxnSp>
      <p:sp>
        <p:nvSpPr>
          <p:cNvPr id="15" name="TextBox 14"/>
          <p:cNvSpPr txBox="1"/>
          <p:nvPr/>
        </p:nvSpPr>
        <p:spPr>
          <a:xfrm>
            <a:off x="4356695" y="990501"/>
            <a:ext cx="2808312"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Весёлая минутка</a:t>
            </a:r>
            <a:endParaRPr lang="ru-RU"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16" name="Прямоугольник 15"/>
          <p:cNvSpPr/>
          <p:nvPr/>
        </p:nvSpPr>
        <p:spPr>
          <a:xfrm>
            <a:off x="324247" y="9775477"/>
            <a:ext cx="6768752" cy="50405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200" dirty="0" smtClean="0"/>
              <a:t>Тираж: 10 экземпляров. Подписано в печать:  09.01.2019 г. Распространение только по школе №38. </a:t>
            </a:r>
          </a:p>
          <a:p>
            <a:pPr algn="ctr"/>
            <a:r>
              <a:rPr lang="ru-RU" sz="1200" dirty="0" smtClean="0"/>
              <a:t>Главный редактор: </a:t>
            </a:r>
            <a:r>
              <a:rPr lang="ru-RU" sz="1200" dirty="0" err="1" smtClean="0"/>
              <a:t>Костыгина</a:t>
            </a:r>
            <a:r>
              <a:rPr lang="ru-RU" sz="1200" dirty="0" smtClean="0"/>
              <a:t> Кристина Анатольевна</a:t>
            </a:r>
            <a:endParaRPr lang="ru-RU" sz="1200" dirty="0"/>
          </a:p>
        </p:txBody>
      </p:sp>
      <p:pic>
        <p:nvPicPr>
          <p:cNvPr id="20" name="Рисунок 19" descr="zvonok.png"/>
          <p:cNvPicPr>
            <a:picLocks noChangeAspect="1"/>
          </p:cNvPicPr>
          <p:nvPr/>
        </p:nvPicPr>
        <p:blipFill>
          <a:blip r:embed="rId3" cstate="print"/>
          <a:stretch>
            <a:fillRect/>
          </a:stretch>
        </p:blipFill>
        <p:spPr>
          <a:xfrm>
            <a:off x="6732959" y="270421"/>
            <a:ext cx="532859" cy="576064"/>
          </a:xfrm>
          <a:prstGeom prst="rect">
            <a:avLst/>
          </a:prstGeom>
        </p:spPr>
      </p:pic>
      <p:sp>
        <p:nvSpPr>
          <p:cNvPr id="23" name="Скругленный прямоугольник 22"/>
          <p:cNvSpPr/>
          <p:nvPr/>
        </p:nvSpPr>
        <p:spPr>
          <a:xfrm>
            <a:off x="4284687" y="414437"/>
            <a:ext cx="2376264"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Перемена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4" name="TextBox 23"/>
          <p:cNvSpPr txBox="1"/>
          <p:nvPr/>
        </p:nvSpPr>
        <p:spPr>
          <a:xfrm>
            <a:off x="4461722" y="3614147"/>
            <a:ext cx="2736304"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Объявления</a:t>
            </a:r>
            <a:endParaRPr lang="ru-RU"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25" name="TextBox 24"/>
          <p:cNvSpPr txBox="1"/>
          <p:nvPr/>
        </p:nvSpPr>
        <p:spPr>
          <a:xfrm>
            <a:off x="4028975" y="4518893"/>
            <a:ext cx="3168352" cy="181588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sz="1600" i="1" dirty="0" smtClean="0"/>
              <a:t>Уважаемые ребята 7-11 классов! </a:t>
            </a:r>
          </a:p>
          <a:p>
            <a:pPr algn="ctr"/>
            <a:r>
              <a:rPr lang="ru-RU" sz="1600" i="1" dirty="0" smtClean="0"/>
              <a:t>Если вам нравится писать сочинения, вы мечтаете о карьере журналиста или просто хотите помочь в развитии школьной газеты – обращайтесь в </a:t>
            </a:r>
            <a:r>
              <a:rPr lang="ru-RU" sz="1600" i="1" dirty="0" err="1" smtClean="0"/>
              <a:t>каб</a:t>
            </a:r>
            <a:r>
              <a:rPr lang="ru-RU" sz="1600" i="1" dirty="0" smtClean="0"/>
              <a:t>. 210.</a:t>
            </a:r>
            <a:endParaRPr lang="ru-RU" sz="1600" i="1"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1891" y="6967164"/>
            <a:ext cx="3471108" cy="2592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8916" y="918493"/>
            <a:ext cx="2910014" cy="2880320"/>
          </a:xfrm>
          <a:prstGeom prst="rect">
            <a:avLst/>
          </a:prstGeom>
        </p:spPr>
      </p:pic>
      <p:pic>
        <p:nvPicPr>
          <p:cNvPr id="3" name="Рисунок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01685" y="1543115"/>
            <a:ext cx="3791313" cy="1895657"/>
          </a:xfrm>
          <a:prstGeom prst="rect">
            <a:avLst/>
          </a:prstGeom>
        </p:spPr>
      </p:pic>
      <p:pic>
        <p:nvPicPr>
          <p:cNvPr id="4" name="Рисунок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506" y="3798813"/>
            <a:ext cx="3426299" cy="2952328"/>
          </a:xfrm>
          <a:prstGeom prst="rect">
            <a:avLst/>
          </a:prstGeom>
        </p:spPr>
      </p:pic>
      <p:sp>
        <p:nvSpPr>
          <p:cNvPr id="14" name="TextBox 13"/>
          <p:cNvSpPr txBox="1"/>
          <p:nvPr/>
        </p:nvSpPr>
        <p:spPr>
          <a:xfrm>
            <a:off x="268188" y="6895157"/>
            <a:ext cx="2736304"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Шпаргалка на всю жизнь</a:t>
            </a:r>
            <a:endParaRPr lang="ru-RU"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pic>
        <p:nvPicPr>
          <p:cNvPr id="5" name="Рисунок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2238" y="7507495"/>
            <a:ext cx="3304729" cy="205163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6984776" cy="10204909"/>
          </a:xfrm>
          <a:prstGeom prst="rect">
            <a:avLst/>
          </a:prstGeom>
          <a:solidFill>
            <a:schemeClr val="l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8" name="Скругленный прямоугольник 17"/>
          <p:cNvSpPr/>
          <p:nvPr/>
        </p:nvSpPr>
        <p:spPr>
          <a:xfrm>
            <a:off x="1044327" y="414437"/>
            <a:ext cx="2376264" cy="36004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В ФОКУСЕ</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25" name="Прямая соединительная линия 24"/>
          <p:cNvCxnSpPr/>
          <p:nvPr/>
        </p:nvCxnSpPr>
        <p:spPr>
          <a:xfrm>
            <a:off x="828303" y="3294757"/>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17" name="TextBox 16"/>
          <p:cNvSpPr txBox="1"/>
          <p:nvPr/>
        </p:nvSpPr>
        <p:spPr>
          <a:xfrm>
            <a:off x="3750140" y="6052006"/>
            <a:ext cx="3168352"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Встречаемся на катке!</a:t>
            </a:r>
            <a:endParaRPr lang="ru-RU" b="1" dirty="0">
              <a:solidFill>
                <a:srgbClr val="FFC000"/>
              </a:solidFill>
              <a:latin typeface="Arial" pitchFamily="34" charset="0"/>
              <a:cs typeface="Arial" pitchFamily="34" charset="0"/>
            </a:endParaRPr>
          </a:p>
        </p:txBody>
      </p:sp>
      <p:cxnSp>
        <p:nvCxnSpPr>
          <p:cNvPr id="20" name="Прямая соединительная линия 19"/>
          <p:cNvCxnSpPr/>
          <p:nvPr/>
        </p:nvCxnSpPr>
        <p:spPr>
          <a:xfrm>
            <a:off x="684287" y="5959053"/>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28" name="TextBox 27"/>
          <p:cNvSpPr txBox="1"/>
          <p:nvPr/>
        </p:nvSpPr>
        <p:spPr>
          <a:xfrm>
            <a:off x="3492599" y="952302"/>
            <a:ext cx="3384376"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Детская кинопанорама</a:t>
            </a:r>
            <a:endParaRPr lang="ru-RU" b="1" dirty="0">
              <a:solidFill>
                <a:srgbClr val="FFC000"/>
              </a:solidFill>
              <a:latin typeface="Arial" pitchFamily="34" charset="0"/>
              <a:cs typeface="Arial" pitchFamily="34" charset="0"/>
            </a:endParaRPr>
          </a:p>
        </p:txBody>
      </p:sp>
      <p:cxnSp>
        <p:nvCxnSpPr>
          <p:cNvPr id="31" name="Прямая соединительная линия 30"/>
          <p:cNvCxnSpPr/>
          <p:nvPr/>
        </p:nvCxnSpPr>
        <p:spPr>
          <a:xfrm>
            <a:off x="900311" y="8191301"/>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32" name="TextBox 31"/>
          <p:cNvSpPr txBox="1"/>
          <p:nvPr/>
        </p:nvSpPr>
        <p:spPr>
          <a:xfrm>
            <a:off x="374910" y="3438773"/>
            <a:ext cx="3032943"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Знание - сила</a:t>
            </a:r>
            <a:endParaRPr lang="ru-RU" b="1" dirty="0">
              <a:solidFill>
                <a:srgbClr val="FFC000"/>
              </a:solidFill>
              <a:latin typeface="Arial" pitchFamily="34" charset="0"/>
              <a:cs typeface="Arial" pitchFamily="34" charset="0"/>
            </a:endParaRPr>
          </a:p>
        </p:txBody>
      </p:sp>
      <p:sp>
        <p:nvSpPr>
          <p:cNvPr id="21" name="TextBox 20"/>
          <p:cNvSpPr txBox="1"/>
          <p:nvPr/>
        </p:nvSpPr>
        <p:spPr>
          <a:xfrm>
            <a:off x="348512" y="8314034"/>
            <a:ext cx="301159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Мамины руки</a:t>
            </a:r>
          </a:p>
        </p:txBody>
      </p:sp>
      <p:pic>
        <p:nvPicPr>
          <p:cNvPr id="26" name="Рисунок 25" descr="Icon_CLM.png"/>
          <p:cNvPicPr>
            <a:picLocks noChangeAspect="1"/>
          </p:cNvPicPr>
          <p:nvPr/>
        </p:nvPicPr>
        <p:blipFill>
          <a:blip r:embed="rId3" cstate="print"/>
          <a:stretch>
            <a:fillRect/>
          </a:stretch>
        </p:blipFill>
        <p:spPr>
          <a:xfrm>
            <a:off x="270421" y="270421"/>
            <a:ext cx="701898" cy="701898"/>
          </a:xfrm>
          <a:prstGeom prst="rect">
            <a:avLst/>
          </a:prstGeom>
        </p:spPr>
      </p:pic>
      <p:sp>
        <p:nvSpPr>
          <p:cNvPr id="23" name="Солнце 22"/>
          <p:cNvSpPr/>
          <p:nvPr/>
        </p:nvSpPr>
        <p:spPr>
          <a:xfrm>
            <a:off x="0" y="10063509"/>
            <a:ext cx="576064" cy="504056"/>
          </a:xfrm>
          <a:prstGeom prst="su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2</a:t>
            </a:r>
            <a:endParaRPr lang="ru-RU" dirty="0"/>
          </a:p>
        </p:txBody>
      </p:sp>
      <p:sp>
        <p:nvSpPr>
          <p:cNvPr id="2" name="TextBox 1"/>
          <p:cNvSpPr txBox="1"/>
          <p:nvPr/>
        </p:nvSpPr>
        <p:spPr>
          <a:xfrm>
            <a:off x="288032" y="990501"/>
            <a:ext cx="3132559" cy="2308324"/>
          </a:xfrm>
          <a:prstGeom prst="rect">
            <a:avLst/>
          </a:prstGeom>
          <a:noFill/>
        </p:spPr>
        <p:txBody>
          <a:bodyPr wrap="square" rtlCol="0">
            <a:spAutoFit/>
          </a:bodyPr>
          <a:lstStyle/>
          <a:p>
            <a:r>
              <a:rPr lang="ru-RU" sz="1200" dirty="0" smtClean="0"/>
              <a:t>   У третьих классов </a:t>
            </a:r>
            <a:r>
              <a:rPr lang="ru-RU" sz="1200" dirty="0"/>
              <a:t>прошла «Детская Кинопанорама». Гости, из Центральной Городской библиотеки, рассказали ребятам о знаковых фильмах, личностях и событиях в истории советского и российского кинематографа.</a:t>
            </a:r>
          </a:p>
          <a:p>
            <a:r>
              <a:rPr lang="ru-RU" sz="1200" dirty="0" smtClean="0"/>
              <a:t>    Дети </a:t>
            </a:r>
            <a:r>
              <a:rPr lang="ru-RU" sz="1200" dirty="0"/>
              <a:t>познакомились с биографией и творчеством известных актёров и кинорежиссёров Ролана Быкова, Станислава </a:t>
            </a:r>
            <a:r>
              <a:rPr lang="ru-RU" sz="1200" dirty="0" err="1"/>
              <a:t>Ростоцкого</a:t>
            </a:r>
            <a:r>
              <a:rPr lang="ru-RU" sz="1200" dirty="0"/>
              <a:t>, Александра </a:t>
            </a:r>
            <a:r>
              <a:rPr lang="ru-RU" sz="1200" dirty="0" err="1"/>
              <a:t>Роу</a:t>
            </a:r>
            <a:r>
              <a:rPr lang="ru-RU" sz="1200" dirty="0"/>
              <a:t>, художников-мультипликаторов Юрия </a:t>
            </a:r>
            <a:r>
              <a:rPr lang="ru-RU" sz="1200" dirty="0" err="1"/>
              <a:t>Норштейна</a:t>
            </a:r>
            <a:r>
              <a:rPr lang="ru-RU" sz="1200" dirty="0"/>
              <a:t>, Андрея Хржановского.</a:t>
            </a: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5673" y="1400686"/>
            <a:ext cx="2797286" cy="1865768"/>
          </a:xfrm>
          <a:prstGeom prst="rect">
            <a:avLst/>
          </a:prstGeom>
        </p:spPr>
      </p:pic>
      <p:sp>
        <p:nvSpPr>
          <p:cNvPr id="4" name="TextBox 3"/>
          <p:cNvSpPr txBox="1"/>
          <p:nvPr/>
        </p:nvSpPr>
        <p:spPr>
          <a:xfrm>
            <a:off x="169205" y="6213703"/>
            <a:ext cx="3611426" cy="1938992"/>
          </a:xfrm>
          <a:prstGeom prst="rect">
            <a:avLst/>
          </a:prstGeom>
          <a:noFill/>
        </p:spPr>
        <p:txBody>
          <a:bodyPr wrap="square" rtlCol="0">
            <a:spAutoFit/>
          </a:bodyPr>
          <a:lstStyle/>
          <a:p>
            <a:r>
              <a:rPr lang="ru-RU" sz="1200" dirty="0" smtClean="0"/>
              <a:t>    В </a:t>
            </a:r>
            <a:r>
              <a:rPr lang="ru-RU" sz="1200" dirty="0"/>
              <a:t>субботу 2 марта 5 д класс очень активно, весело и с пользой для здоровья провел замечательное время на катке в </a:t>
            </a:r>
            <a:r>
              <a:rPr lang="ru-RU" sz="1200" dirty="0" err="1"/>
              <a:t>Экопарке</a:t>
            </a:r>
            <a:r>
              <a:rPr lang="ru-RU" sz="1200" dirty="0"/>
              <a:t> «</a:t>
            </a:r>
            <a:r>
              <a:rPr lang="ru-RU" sz="1200" dirty="0" err="1"/>
              <a:t>Затюменский</a:t>
            </a:r>
            <a:r>
              <a:rPr lang="ru-RU" sz="1200" dirty="0"/>
              <a:t>».  </a:t>
            </a:r>
            <a:endParaRPr lang="ru-RU" sz="1200" dirty="0" smtClean="0"/>
          </a:p>
          <a:p>
            <a:r>
              <a:rPr lang="ru-RU" sz="1200" dirty="0"/>
              <a:t> </a:t>
            </a:r>
            <a:r>
              <a:rPr lang="ru-RU" sz="1200" dirty="0" smtClean="0"/>
              <a:t>   Ребята </a:t>
            </a:r>
            <a:r>
              <a:rPr lang="ru-RU" sz="1200" dirty="0"/>
              <a:t>зарядились позитивным и отличным настроением, получили массу впечатлений. И были даже те, кто впервые именно в этот день научился кататься на коньках. Мы проводили соревнования в быстром беге, конкурс на красивое «падение» и игру «догони меня». Яркое солнце и еще зимний лёд не дали никому скучать.</a:t>
            </a:r>
          </a:p>
        </p:txBody>
      </p:sp>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t="25520"/>
          <a:stretch/>
        </p:blipFill>
        <p:spPr>
          <a:xfrm>
            <a:off x="3852639" y="6515099"/>
            <a:ext cx="2931616" cy="1637595"/>
          </a:xfrm>
          <a:prstGeom prst="rect">
            <a:avLst/>
          </a:prstGeom>
        </p:spPr>
      </p:pic>
      <p:sp>
        <p:nvSpPr>
          <p:cNvPr id="6" name="TextBox 5"/>
          <p:cNvSpPr txBox="1"/>
          <p:nvPr/>
        </p:nvSpPr>
        <p:spPr>
          <a:xfrm>
            <a:off x="3492599" y="3438773"/>
            <a:ext cx="3528392" cy="2492990"/>
          </a:xfrm>
          <a:prstGeom prst="rect">
            <a:avLst/>
          </a:prstGeom>
          <a:noFill/>
        </p:spPr>
        <p:txBody>
          <a:bodyPr wrap="square" rtlCol="0">
            <a:spAutoFit/>
          </a:bodyPr>
          <a:lstStyle/>
          <a:p>
            <a:r>
              <a:rPr lang="ru-RU" sz="1200" dirty="0" smtClean="0"/>
              <a:t>    В </a:t>
            </a:r>
            <a:r>
              <a:rPr lang="ru-RU" sz="1200" dirty="0"/>
              <a:t>рамках декады начальной школы во втором корпусе прошла научно-практическая конференция</a:t>
            </a:r>
          </a:p>
          <a:p>
            <a:r>
              <a:rPr lang="ru-RU" sz="1200" dirty="0"/>
              <a:t> под девизом: «Знания — это сила».</a:t>
            </a:r>
          </a:p>
          <a:p>
            <a:r>
              <a:rPr lang="ru-RU" sz="1200" dirty="0" smtClean="0"/>
              <a:t>    Учащиеся </a:t>
            </a:r>
            <a:r>
              <a:rPr lang="ru-RU" sz="1200" dirty="0"/>
              <a:t>поделились знаниями, полученными в ходе исследований. Ребята не только рассказали о видах спорта, о животных, занесённых в красную книгу, о грибах-двойниках, но и показали, как дома сделать «</a:t>
            </a:r>
            <a:r>
              <a:rPr lang="ru-RU" sz="1200" dirty="0" err="1"/>
              <a:t>слайм</a:t>
            </a:r>
            <a:r>
              <a:rPr lang="ru-RU" sz="1200" dirty="0"/>
              <a:t>» и провели мастер-класс по созданию оружия древних людей. Все участники получили свидетельства об участии. Но всё-таки главной наградой стали эмоции, которые получили ученики.</a:t>
            </a:r>
          </a:p>
        </p:txBody>
      </p:sp>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693" y="3877270"/>
            <a:ext cx="2622866" cy="1967150"/>
          </a:xfrm>
          <a:prstGeom prst="rect">
            <a:avLst/>
          </a:prstGeom>
        </p:spPr>
      </p:pic>
      <p:sp>
        <p:nvSpPr>
          <p:cNvPr id="11" name="TextBox 10"/>
          <p:cNvSpPr txBox="1"/>
          <p:nvPr/>
        </p:nvSpPr>
        <p:spPr>
          <a:xfrm>
            <a:off x="3301950" y="8376545"/>
            <a:ext cx="4032448" cy="1938992"/>
          </a:xfrm>
          <a:prstGeom prst="rect">
            <a:avLst/>
          </a:prstGeom>
          <a:noFill/>
        </p:spPr>
        <p:txBody>
          <a:bodyPr wrap="square" rtlCol="0">
            <a:spAutoFit/>
          </a:bodyPr>
          <a:lstStyle/>
          <a:p>
            <a:r>
              <a:rPr lang="ru-RU" sz="1200" dirty="0"/>
              <a:t> </a:t>
            </a:r>
            <a:r>
              <a:rPr lang="ru-RU" sz="1200" dirty="0" smtClean="0"/>
              <a:t>    </a:t>
            </a:r>
            <a:r>
              <a:rPr lang="ru-RU" sz="1200" dirty="0"/>
              <a:t>В преддверии замечательного праздника «8 Марта» в МАОУ СОШ №38 (корпус 2) с 4-7 марта прошла выставка творческих работ «Мамины руки не знают скуки». В выставке приняли участие многие мамы. Были представлены работы, выполненные в разной технике: </a:t>
            </a:r>
            <a:r>
              <a:rPr lang="ru-RU" sz="1200" dirty="0" err="1"/>
              <a:t>бисероплетение</a:t>
            </a:r>
            <a:r>
              <a:rPr lang="ru-RU" sz="1200" dirty="0"/>
              <a:t>, вязание, вышивка, игрушки из разных материалов. Глядя на работы, нельзя не отметить, сколько фантазии и выдумки было проявлено мамами .Работы поразили всех мастерством, оригинальностью, индивидуальностью.</a:t>
            </a:r>
          </a:p>
        </p:txBody>
      </p:sp>
      <p:pic>
        <p:nvPicPr>
          <p:cNvPr id="12" name="Рисунок 11"/>
          <p:cNvPicPr>
            <a:picLocks noChangeAspect="1"/>
          </p:cNvPicPr>
          <p:nvPr/>
        </p:nvPicPr>
        <p:blipFill rotWithShape="1">
          <a:blip r:embed="rId7" cstate="print">
            <a:extLst>
              <a:ext uri="{28A0092B-C50C-407E-A947-70E740481C1C}">
                <a14:useLocalDpi xmlns:a14="http://schemas.microsoft.com/office/drawing/2010/main" val="0"/>
              </a:ext>
            </a:extLst>
          </a:blip>
          <a:srcRect t="7555"/>
          <a:stretch/>
        </p:blipFill>
        <p:spPr>
          <a:xfrm>
            <a:off x="576064" y="8782962"/>
            <a:ext cx="2412479" cy="154988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96255" y="198413"/>
            <a:ext cx="6984776" cy="10204909"/>
          </a:xfrm>
          <a:prstGeom prst="rect">
            <a:avLst/>
          </a:prstGeom>
          <a:solidFill>
            <a:schemeClr val="l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6"/>
          </a:lnRef>
          <a:fillRef idx="0">
            <a:schemeClr val="accent6"/>
          </a:fillRef>
          <a:effectRef idx="0">
            <a:schemeClr val="accent6"/>
          </a:effectRef>
          <a:fontRef idx="minor">
            <a:schemeClr val="tx1"/>
          </a:fontRef>
        </p:style>
      </p:cxnSp>
      <p:sp>
        <p:nvSpPr>
          <p:cNvPr id="17" name="TextBox 16"/>
          <p:cNvSpPr txBox="1"/>
          <p:nvPr/>
        </p:nvSpPr>
        <p:spPr>
          <a:xfrm>
            <a:off x="3998242" y="7468960"/>
            <a:ext cx="3156115"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«Весеннее настроение»</a:t>
            </a:r>
            <a:endParaRPr lang="ru-RU" b="1" dirty="0">
              <a:solidFill>
                <a:srgbClr val="FFC000"/>
              </a:solidFill>
              <a:latin typeface="Arial" pitchFamily="34" charset="0"/>
              <a:cs typeface="Arial" pitchFamily="34" charset="0"/>
            </a:endParaRPr>
          </a:p>
        </p:txBody>
      </p:sp>
      <p:cxnSp>
        <p:nvCxnSpPr>
          <p:cNvPr id="20" name="Прямая соединительная линия 19"/>
          <p:cNvCxnSpPr/>
          <p:nvPr/>
        </p:nvCxnSpPr>
        <p:spPr>
          <a:xfrm>
            <a:off x="900311" y="4086845"/>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28" name="TextBox 27"/>
          <p:cNvSpPr txBox="1"/>
          <p:nvPr/>
        </p:nvSpPr>
        <p:spPr>
          <a:xfrm>
            <a:off x="2340471" y="990501"/>
            <a:ext cx="331236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lvl="0" algn="ctr"/>
            <a:r>
              <a:rPr lang="ru-RU" b="1" dirty="0">
                <a:solidFill>
                  <a:srgbClr val="FFC000"/>
                </a:solidFill>
                <a:latin typeface="Arial" pitchFamily="34" charset="0"/>
                <a:cs typeface="Arial" pitchFamily="34" charset="0"/>
              </a:rPr>
              <a:t>Открытый урок</a:t>
            </a:r>
          </a:p>
        </p:txBody>
      </p:sp>
      <p:cxnSp>
        <p:nvCxnSpPr>
          <p:cNvPr id="31" name="Прямая соединительная линия 30"/>
          <p:cNvCxnSpPr/>
          <p:nvPr/>
        </p:nvCxnSpPr>
        <p:spPr>
          <a:xfrm>
            <a:off x="900311" y="7337722"/>
            <a:ext cx="5904656" cy="0"/>
          </a:xfrm>
          <a:prstGeom prst="line">
            <a:avLst/>
          </a:prstGeom>
        </p:spPr>
        <p:style>
          <a:lnRef idx="1">
            <a:schemeClr val="accent6"/>
          </a:lnRef>
          <a:fillRef idx="0">
            <a:schemeClr val="accent6"/>
          </a:fillRef>
          <a:effectRef idx="0">
            <a:schemeClr val="accent6"/>
          </a:effectRef>
          <a:fontRef idx="minor">
            <a:schemeClr val="tx1"/>
          </a:fontRef>
        </p:style>
      </p:cxnSp>
      <p:sp>
        <p:nvSpPr>
          <p:cNvPr id="21" name="TextBox 20"/>
          <p:cNvSpPr txBox="1"/>
          <p:nvPr/>
        </p:nvSpPr>
        <p:spPr>
          <a:xfrm>
            <a:off x="2412479" y="4230861"/>
            <a:ext cx="331236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ru-RU" b="1" dirty="0" smtClean="0">
                <a:solidFill>
                  <a:srgbClr val="FFC000"/>
                </a:solidFill>
                <a:latin typeface="Arial" pitchFamily="34" charset="0"/>
                <a:cs typeface="Arial" pitchFamily="34" charset="0"/>
              </a:rPr>
              <a:t>Экологическая акция</a:t>
            </a:r>
          </a:p>
        </p:txBody>
      </p:sp>
      <p:sp>
        <p:nvSpPr>
          <p:cNvPr id="23" name="Солнце 22"/>
          <p:cNvSpPr/>
          <p:nvPr/>
        </p:nvSpPr>
        <p:spPr>
          <a:xfrm>
            <a:off x="6985199" y="10117907"/>
            <a:ext cx="576064" cy="504056"/>
          </a:xfrm>
          <a:prstGeom prst="su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smtClean="0"/>
              <a:t>3</a:t>
            </a:r>
            <a:endParaRPr lang="ru-RU" dirty="0"/>
          </a:p>
        </p:txBody>
      </p:sp>
      <p:sp>
        <p:nvSpPr>
          <p:cNvPr id="30" name="Прямоугольник 29"/>
          <p:cNvSpPr/>
          <p:nvPr/>
        </p:nvSpPr>
        <p:spPr>
          <a:xfrm>
            <a:off x="5292799" y="342429"/>
            <a:ext cx="2064196" cy="418234"/>
          </a:xfrm>
          <a:prstGeom prst="rect">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sp>
        <p:nvSpPr>
          <p:cNvPr id="15" name="TextBox 14"/>
          <p:cNvSpPr txBox="1"/>
          <p:nvPr/>
        </p:nvSpPr>
        <p:spPr>
          <a:xfrm>
            <a:off x="3302915" y="1359833"/>
            <a:ext cx="4030267" cy="2677656"/>
          </a:xfrm>
          <a:prstGeom prst="rect">
            <a:avLst/>
          </a:prstGeom>
          <a:noFill/>
        </p:spPr>
        <p:txBody>
          <a:bodyPr wrap="square" rtlCol="0">
            <a:spAutoFit/>
          </a:bodyPr>
          <a:lstStyle/>
          <a:p>
            <a:r>
              <a:rPr lang="ru-RU" sz="1200" dirty="0" smtClean="0"/>
              <a:t>   </a:t>
            </a:r>
            <a:r>
              <a:rPr lang="ru-RU" sz="1200" dirty="0"/>
              <a:t>«Здорово!  Классно!  Похоже на </a:t>
            </a:r>
            <a:r>
              <a:rPr lang="ru-RU" sz="1200" dirty="0" err="1"/>
              <a:t>квест</a:t>
            </a:r>
            <a:r>
              <a:rPr lang="ru-RU" sz="1200" dirty="0"/>
              <a:t>!» — именно такие  отзывы  можно было услышать после открытого урока  русского языка в 4 «А» классе. В рамках Декады начальных классов   ученики  вместе  с  учителем   начальных классов </a:t>
            </a:r>
            <a:r>
              <a:rPr lang="ru-RU" sz="1200" dirty="0" err="1"/>
              <a:t>Лобаковой</a:t>
            </a:r>
            <a:r>
              <a:rPr lang="ru-RU" sz="1200" dirty="0"/>
              <a:t>  Анной  Николаевной  раскрывали секреты  по теме «Наречие».  На уроке использовались  методические приёмы  развития критического мышления  «Кластер» и  «Корзина идей». </a:t>
            </a:r>
            <a:r>
              <a:rPr lang="ru-RU" sz="1200" dirty="0" smtClean="0"/>
              <a:t>    </a:t>
            </a:r>
          </a:p>
          <a:p>
            <a:r>
              <a:rPr lang="ru-RU" sz="1200" dirty="0"/>
              <a:t> </a:t>
            </a:r>
            <a:r>
              <a:rPr lang="ru-RU" sz="1200" dirty="0" smtClean="0"/>
              <a:t>   Учащиеся </a:t>
            </a:r>
            <a:r>
              <a:rPr lang="ru-RU" sz="1200" dirty="0"/>
              <a:t>самостоятельно  находили ответы на собственные  вопросы о новой части речи.  Никто  не остался в стороне, каждый предлагал  свой вариант  при работе в группе.  Активная работа на уроке, желание отвечать, умение доказывать, спорить — это результат  совместной работы педагога и ученического  коллектива.</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55" y="1528229"/>
            <a:ext cx="2931435" cy="2198576"/>
          </a:xfrm>
          <a:prstGeom prst="rect">
            <a:avLst/>
          </a:prstGeom>
        </p:spPr>
      </p:pic>
      <p:sp>
        <p:nvSpPr>
          <p:cNvPr id="2" name="TextBox 1"/>
          <p:cNvSpPr txBox="1"/>
          <p:nvPr/>
        </p:nvSpPr>
        <p:spPr>
          <a:xfrm>
            <a:off x="3958754" y="8089909"/>
            <a:ext cx="3024336" cy="1938992"/>
          </a:xfrm>
          <a:prstGeom prst="rect">
            <a:avLst/>
          </a:prstGeom>
          <a:noFill/>
        </p:spPr>
        <p:txBody>
          <a:bodyPr wrap="square" rtlCol="0">
            <a:spAutoFit/>
          </a:bodyPr>
          <a:lstStyle/>
          <a:p>
            <a:r>
              <a:rPr lang="ru-RU" sz="1200" dirty="0"/>
              <a:t>Закончилась третья четверть. Второклашки нашей школы получили первые четвертные отметки. Мамы 2 Д класса пришли поздравить детей с началом каникул. Родители подготовили и провели увлекательную викторину «Весеннее настроение». Ребята отгадывали загадки, выполняли разные командные задания, пели песни. Настроение действительно было весеннее.</a:t>
            </a: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582" y="7606448"/>
            <a:ext cx="3275049" cy="2456286"/>
          </a:xfrm>
          <a:prstGeom prst="rect">
            <a:avLst/>
          </a:prstGeom>
        </p:spPr>
      </p:pic>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l="703" t="956" r="-703" b="-956"/>
          <a:stretch/>
        </p:blipFill>
        <p:spPr>
          <a:xfrm>
            <a:off x="3521227" y="4950941"/>
            <a:ext cx="3593642" cy="1944216"/>
          </a:xfrm>
          <a:prstGeom prst="rect">
            <a:avLst/>
          </a:prstGeom>
        </p:spPr>
      </p:pic>
      <p:sp>
        <p:nvSpPr>
          <p:cNvPr id="6" name="TextBox 5"/>
          <p:cNvSpPr txBox="1"/>
          <p:nvPr/>
        </p:nvSpPr>
        <p:spPr>
          <a:xfrm>
            <a:off x="488640" y="4660066"/>
            <a:ext cx="3032066" cy="2677656"/>
          </a:xfrm>
          <a:prstGeom prst="rect">
            <a:avLst/>
          </a:prstGeom>
          <a:noFill/>
        </p:spPr>
        <p:txBody>
          <a:bodyPr wrap="square" rtlCol="0">
            <a:spAutoFit/>
          </a:bodyPr>
          <a:lstStyle/>
          <a:p>
            <a:r>
              <a:rPr lang="ru-RU" sz="1200" dirty="0"/>
              <a:t>Учащиеся 2 Д класса совместно с сотрудниками международной компании </a:t>
            </a:r>
            <a:r>
              <a:rPr lang="ru-RU" sz="1200" dirty="0" err="1"/>
              <a:t>Леруа</a:t>
            </a:r>
            <a:r>
              <a:rPr lang="ru-RU" sz="1200" dirty="0"/>
              <a:t> </a:t>
            </a:r>
            <a:r>
              <a:rPr lang="ru-RU" sz="1200" dirty="0" err="1"/>
              <a:t>Мерлен</a:t>
            </a:r>
            <a:r>
              <a:rPr lang="ru-RU" sz="1200" dirty="0"/>
              <a:t> приняли участие в экологической акции в рамках проекта «Общероссийские уроки. </a:t>
            </a:r>
            <a:r>
              <a:rPr lang="ru-RU" sz="1200" dirty="0" err="1"/>
              <a:t>Экокласс</a:t>
            </a:r>
            <a:r>
              <a:rPr lang="ru-RU" sz="1200" dirty="0"/>
              <a:t>». Ребята, засучив рукава, наполняли торфяные горшочки землей. В каждый горшочек положили цветочные семена, тщательно полили теплой водой. Так на подоконнике появился огород.</a:t>
            </a:r>
          </a:p>
          <a:p>
            <a:endParaRPr lang="ru-RU" sz="1200" dirty="0"/>
          </a:p>
          <a:p>
            <a:r>
              <a:rPr lang="ru-RU" sz="1200" dirty="0"/>
              <a:t>Впереди юных садоводов ждет кропотливый труд по выращиванию рассады. Какими будут наши цветы?</a:t>
            </a:r>
          </a:p>
        </p:txBody>
      </p:sp>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6855" y="356111"/>
            <a:ext cx="1186235" cy="44761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252239" y="198413"/>
            <a:ext cx="6957024" cy="1020490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a:p>
            <a:endParaRPr lang="ru-RU" sz="1400" dirty="0" smtClean="0"/>
          </a:p>
        </p:txBody>
      </p:sp>
      <p:cxnSp>
        <p:nvCxnSpPr>
          <p:cNvPr id="7" name="Прямая соединительная линия 6"/>
          <p:cNvCxnSpPr/>
          <p:nvPr/>
        </p:nvCxnSpPr>
        <p:spPr>
          <a:xfrm>
            <a:off x="1081298" y="877701"/>
            <a:ext cx="5557451" cy="0"/>
          </a:xfrm>
          <a:prstGeom prst="line">
            <a:avLst/>
          </a:prstGeom>
        </p:spPr>
        <p:style>
          <a:lnRef idx="2">
            <a:schemeClr val="accent4"/>
          </a:lnRef>
          <a:fillRef idx="0">
            <a:schemeClr val="accent4"/>
          </a:fillRef>
          <a:effectRef idx="1">
            <a:schemeClr val="accent4"/>
          </a:effectRef>
          <a:fontRef idx="minor">
            <a:schemeClr val="tx1"/>
          </a:fontRef>
        </p:style>
      </p:cxnSp>
      <p:sp>
        <p:nvSpPr>
          <p:cNvPr id="37" name="TextBox 36"/>
          <p:cNvSpPr txBox="1"/>
          <p:nvPr/>
        </p:nvSpPr>
        <p:spPr>
          <a:xfrm>
            <a:off x="2196455" y="990501"/>
            <a:ext cx="3240360"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ru-RU" sz="2400" dirty="0" smtClean="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rPr>
              <a:t>Педагог года - 2019</a:t>
            </a:r>
            <a:endParaRPr lang="ru-RU" sz="2400" dirty="0">
              <a:ln w="18415" cmpd="sng">
                <a:solidFill>
                  <a:srgbClr val="FFFFFF"/>
                </a:solidFill>
                <a:prstDash val="solid"/>
              </a:ln>
              <a:solidFill>
                <a:srgbClr val="FFFFFF"/>
              </a:solidFill>
              <a:effectLst>
                <a:glow rad="63500">
                  <a:schemeClr val="accent4">
                    <a:satMod val="175000"/>
                    <a:alpha val="40000"/>
                  </a:schemeClr>
                </a:glow>
                <a:outerShdw blurRad="63500" dir="3600000" algn="tl" rotWithShape="0">
                  <a:srgbClr val="000000">
                    <a:alpha val="70000"/>
                  </a:srgbClr>
                </a:outerShdw>
              </a:effectLst>
            </a:endParaRPr>
          </a:p>
        </p:txBody>
      </p:sp>
      <p:sp>
        <p:nvSpPr>
          <p:cNvPr id="15" name="Солнце 14"/>
          <p:cNvSpPr/>
          <p:nvPr/>
        </p:nvSpPr>
        <p:spPr>
          <a:xfrm>
            <a:off x="0" y="10117907"/>
            <a:ext cx="576064" cy="504056"/>
          </a:xfrm>
          <a:prstGeom prst="sun">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4</a:t>
            </a:r>
            <a:endParaRPr lang="ru-RU" dirty="0"/>
          </a:p>
        </p:txBody>
      </p:sp>
      <p:sp>
        <p:nvSpPr>
          <p:cNvPr id="24" name="TextBox 23"/>
          <p:cNvSpPr txBox="1"/>
          <p:nvPr/>
        </p:nvSpPr>
        <p:spPr>
          <a:xfrm>
            <a:off x="396255" y="1511777"/>
            <a:ext cx="6696744" cy="369332"/>
          </a:xfrm>
          <a:prstGeom prst="rect">
            <a:avLst/>
          </a:prstGeom>
          <a:noFill/>
        </p:spPr>
        <p:txBody>
          <a:bodyPr wrap="square" rtlCol="0">
            <a:spAutoFit/>
          </a:bodyPr>
          <a:lstStyle/>
          <a:p>
            <a:r>
              <a:rPr lang="ru-RU" b="1" dirty="0" smtClean="0"/>
              <a:t>    </a:t>
            </a:r>
            <a:endParaRPr lang="ru-RU" dirty="0"/>
          </a:p>
        </p:txBody>
      </p:sp>
      <p:sp>
        <p:nvSpPr>
          <p:cNvPr id="26" name="Скругленный прямоугольник 25"/>
          <p:cNvSpPr/>
          <p:nvPr/>
        </p:nvSpPr>
        <p:spPr>
          <a:xfrm>
            <a:off x="1044327" y="414437"/>
            <a:ext cx="2376264" cy="36004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 места событий</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7" name="Рисунок 26" descr="icons.jpg"/>
          <p:cNvPicPr>
            <a:picLocks noChangeAspect="1"/>
          </p:cNvPicPr>
          <p:nvPr/>
        </p:nvPicPr>
        <p:blipFill>
          <a:blip r:embed="rId3" cstate="print"/>
          <a:srcRect l="4762" t="6349" r="78096" b="70795"/>
          <a:stretch>
            <a:fillRect/>
          </a:stretch>
        </p:blipFill>
        <p:spPr>
          <a:xfrm>
            <a:off x="324247" y="270421"/>
            <a:ext cx="648072" cy="648072"/>
          </a:xfrm>
          <a:prstGeom prst="rect">
            <a:avLst/>
          </a:prstGeom>
        </p:spPr>
      </p:pic>
      <p:sp>
        <p:nvSpPr>
          <p:cNvPr id="2" name="TextBox 1"/>
          <p:cNvSpPr txBox="1"/>
          <p:nvPr/>
        </p:nvSpPr>
        <p:spPr>
          <a:xfrm>
            <a:off x="396255" y="1511777"/>
            <a:ext cx="6696744" cy="1923604"/>
          </a:xfrm>
          <a:prstGeom prst="rect">
            <a:avLst/>
          </a:prstGeom>
          <a:noFill/>
        </p:spPr>
        <p:txBody>
          <a:bodyPr wrap="square" rtlCol="0">
            <a:spAutoFit/>
          </a:bodyPr>
          <a:lstStyle/>
          <a:p>
            <a:pPr>
              <a:lnSpc>
                <a:spcPct val="150000"/>
              </a:lnSpc>
            </a:pPr>
            <a:r>
              <a:rPr lang="ru-RU" sz="1400" dirty="0" smtClean="0"/>
              <a:t>    Городской </a:t>
            </a:r>
            <a:r>
              <a:rPr lang="ru-RU" sz="1400" dirty="0"/>
              <a:t>конкурс «Педагог года − 2019» прошел в Тюмени с 11 по 16 февраля. Отбор участников конкурса проводился по традиционным направлениям: «Учитель года», «Воспитатель года», «Педагог-психолог года» и «Педагог-дефектолог года». По итогам заочных испытаний шанс выступить в основном этапе получили более 50 конкурсантов.</a:t>
            </a:r>
          </a:p>
          <a:p>
            <a:r>
              <a:rPr lang="ru-RU" sz="1400" dirty="0" smtClean="0"/>
              <a:t>    </a:t>
            </a:r>
          </a:p>
        </p:txBody>
      </p:sp>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l="16016" t="2866" r="23507" b="-2866"/>
          <a:stretch/>
        </p:blipFill>
        <p:spPr>
          <a:xfrm>
            <a:off x="4487811" y="7471221"/>
            <a:ext cx="2605188" cy="2873239"/>
          </a:xfrm>
          <a:prstGeom prst="rect">
            <a:avLst/>
          </a:prstGeom>
        </p:spPr>
      </p:pic>
      <p:sp>
        <p:nvSpPr>
          <p:cNvPr id="8" name="TextBox 7"/>
          <p:cNvSpPr txBox="1"/>
          <p:nvPr/>
        </p:nvSpPr>
        <p:spPr>
          <a:xfrm>
            <a:off x="2660713" y="2884821"/>
            <a:ext cx="4548550" cy="4185761"/>
          </a:xfrm>
          <a:prstGeom prst="rect">
            <a:avLst/>
          </a:prstGeom>
          <a:noFill/>
        </p:spPr>
        <p:txBody>
          <a:bodyPr wrap="square" rtlCol="0">
            <a:spAutoFit/>
          </a:bodyPr>
          <a:lstStyle/>
          <a:p>
            <a:pPr lvl="0">
              <a:lnSpc>
                <a:spcPct val="150000"/>
              </a:lnSpc>
            </a:pPr>
            <a:r>
              <a:rPr lang="ru-RU" sz="1400" dirty="0" smtClean="0">
                <a:solidFill>
                  <a:prstClr val="black"/>
                </a:solidFill>
              </a:rPr>
              <a:t>    В </a:t>
            </a:r>
            <a:r>
              <a:rPr lang="ru-RU" sz="1400" dirty="0">
                <a:solidFill>
                  <a:prstClr val="black"/>
                </a:solidFill>
              </a:rPr>
              <a:t>числе участников конкурса была педагог-психолог Скворцова Марина Александровна,  которая представляла на нем нашу школу</a:t>
            </a:r>
            <a:r>
              <a:rPr lang="ru-RU" sz="1400" dirty="0" smtClean="0">
                <a:solidFill>
                  <a:prstClr val="black"/>
                </a:solidFill>
              </a:rPr>
              <a:t>.</a:t>
            </a:r>
          </a:p>
          <a:p>
            <a:pPr lvl="0">
              <a:lnSpc>
                <a:spcPct val="150000"/>
              </a:lnSpc>
            </a:pPr>
            <a:r>
              <a:rPr lang="ru-RU" sz="1400" dirty="0" smtClean="0">
                <a:solidFill>
                  <a:prstClr val="black"/>
                </a:solidFill>
              </a:rPr>
              <a:t>    В </a:t>
            </a:r>
            <a:r>
              <a:rPr lang="ru-RU" sz="1400" dirty="0">
                <a:solidFill>
                  <a:prstClr val="black"/>
                </a:solidFill>
              </a:rPr>
              <a:t>номинации «Педагог-психолог года» предстояли следующие испытания: «Визитка», «Психологический </a:t>
            </a:r>
            <a:r>
              <a:rPr lang="ru-RU" sz="1400" dirty="0" err="1">
                <a:solidFill>
                  <a:prstClr val="black"/>
                </a:solidFill>
              </a:rPr>
              <a:t>квест</a:t>
            </a:r>
            <a:r>
              <a:rPr lang="ru-RU" sz="1400" dirty="0">
                <a:solidFill>
                  <a:prstClr val="black"/>
                </a:solidFill>
              </a:rPr>
              <a:t>», «Мастер-класс» и финальное испытание «Кейс».</a:t>
            </a:r>
          </a:p>
          <a:p>
            <a:pPr lvl="0">
              <a:lnSpc>
                <a:spcPct val="150000"/>
              </a:lnSpc>
            </a:pPr>
            <a:r>
              <a:rPr lang="ru-RU" sz="1400" dirty="0" smtClean="0">
                <a:solidFill>
                  <a:prstClr val="black"/>
                </a:solidFill>
              </a:rPr>
              <a:t>    Торжественное </a:t>
            </a:r>
            <a:r>
              <a:rPr lang="ru-RU" sz="1400" dirty="0">
                <a:solidFill>
                  <a:prstClr val="black"/>
                </a:solidFill>
              </a:rPr>
              <a:t>закрытие конкурса состоялось 5 марта 2019 в Гимназии №16. Лучших из лучших наградили дипломами и сертификатами.</a:t>
            </a:r>
          </a:p>
          <a:p>
            <a:pPr lvl="0">
              <a:lnSpc>
                <a:spcPct val="150000"/>
              </a:lnSpc>
            </a:pPr>
            <a:r>
              <a:rPr lang="ru-RU" sz="1400" dirty="0" smtClean="0">
                <a:solidFill>
                  <a:prstClr val="black"/>
                </a:solidFill>
              </a:rPr>
              <a:t>    Поздравляем </a:t>
            </a:r>
            <a:r>
              <a:rPr lang="ru-RU" sz="1400" dirty="0">
                <a:solidFill>
                  <a:prstClr val="black"/>
                </a:solidFill>
              </a:rPr>
              <a:t>Марину Александровну со 2 местом в городском межведомственном конкурсе «Педагог года-2019» в номинации «Педагог-психолог года».</a:t>
            </a:r>
          </a:p>
          <a:p>
            <a:pPr lvl="0"/>
            <a:endParaRPr lang="ru-RU" sz="1400" dirty="0">
              <a:solidFill>
                <a:prstClr val="black"/>
              </a:solidFill>
            </a:endParaRPr>
          </a:p>
        </p:txBody>
      </p:sp>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009" y="3279357"/>
            <a:ext cx="2264458" cy="3396688"/>
          </a:xfrm>
          <a:prstGeom prst="rect">
            <a:avLst/>
          </a:prstGeom>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0277" y="7471221"/>
            <a:ext cx="4103655" cy="2736304"/>
          </a:xfrm>
          <a:prstGeom prst="rect">
            <a:avLst/>
          </a:prstGeom>
        </p:spPr>
      </p:pic>
      <p:sp>
        <p:nvSpPr>
          <p:cNvPr id="9" name="TextBox 8"/>
          <p:cNvSpPr txBox="1"/>
          <p:nvPr/>
        </p:nvSpPr>
        <p:spPr>
          <a:xfrm>
            <a:off x="424284" y="6747416"/>
            <a:ext cx="6655990" cy="646331"/>
          </a:xfrm>
          <a:prstGeom prst="rect">
            <a:avLst/>
          </a:prstGeom>
          <a:noFill/>
        </p:spPr>
        <p:txBody>
          <a:bodyPr wrap="square" rtlCol="0">
            <a:spAutoFit/>
          </a:bodyPr>
          <a:lstStyle/>
          <a:p>
            <a:r>
              <a:rPr lang="ru-RU" b="1" dirty="0"/>
              <a:t> </a:t>
            </a:r>
            <a:r>
              <a:rPr lang="ru-RU" b="1" dirty="0" smtClean="0"/>
              <a:t>    Желаем </a:t>
            </a:r>
            <a:r>
              <a:rPr lang="ru-RU" b="1" dirty="0"/>
              <a:t>достойного выступления на следующей ступени — областном этапе </a:t>
            </a:r>
            <a:r>
              <a:rPr lang="ru-RU" b="1" dirty="0" smtClean="0"/>
              <a:t>конкурса!</a:t>
            </a:r>
            <a:endParaRPr lang="ru-RU"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96255" y="208528"/>
            <a:ext cx="6957024" cy="1020490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ru-RU" sz="1400" dirty="0" smtClean="0"/>
          </a:p>
          <a:p>
            <a:endParaRPr lang="ru-RU" sz="1400" dirty="0" smtClean="0"/>
          </a:p>
        </p:txBody>
      </p:sp>
      <p:cxnSp>
        <p:nvCxnSpPr>
          <p:cNvPr id="7" name="Прямая соединительная линия 6"/>
          <p:cNvCxnSpPr/>
          <p:nvPr/>
        </p:nvCxnSpPr>
        <p:spPr>
          <a:xfrm>
            <a:off x="1081298" y="877701"/>
            <a:ext cx="5557451" cy="0"/>
          </a:xfrm>
          <a:prstGeom prst="line">
            <a:avLst/>
          </a:prstGeom>
        </p:spPr>
        <p:style>
          <a:lnRef idx="1">
            <a:schemeClr val="accent4"/>
          </a:lnRef>
          <a:fillRef idx="0">
            <a:schemeClr val="accent4"/>
          </a:fillRef>
          <a:effectRef idx="0">
            <a:schemeClr val="accent4"/>
          </a:effectRef>
          <a:fontRef idx="minor">
            <a:schemeClr val="tx1"/>
          </a:fontRef>
        </p:style>
      </p:cxnSp>
      <p:sp>
        <p:nvSpPr>
          <p:cNvPr id="37" name="TextBox 36"/>
          <p:cNvSpPr txBox="1"/>
          <p:nvPr/>
        </p:nvSpPr>
        <p:spPr>
          <a:xfrm>
            <a:off x="2052439" y="990501"/>
            <a:ext cx="3744416"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ru-RU"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Большая перемена</a:t>
            </a:r>
            <a:endParaRPr lang="ru-RU"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5" name="Солнце 14"/>
          <p:cNvSpPr/>
          <p:nvPr/>
        </p:nvSpPr>
        <p:spPr>
          <a:xfrm>
            <a:off x="6985199" y="10117907"/>
            <a:ext cx="576064" cy="504056"/>
          </a:xfrm>
          <a:prstGeom prst="sun">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smtClean="0"/>
              <a:t>5</a:t>
            </a:r>
            <a:endParaRPr lang="ru-RU" dirty="0"/>
          </a:p>
        </p:txBody>
      </p:sp>
      <p:sp>
        <p:nvSpPr>
          <p:cNvPr id="20" name="TextBox 19"/>
          <p:cNvSpPr txBox="1"/>
          <p:nvPr/>
        </p:nvSpPr>
        <p:spPr>
          <a:xfrm>
            <a:off x="684287" y="3726805"/>
            <a:ext cx="6480720" cy="538609"/>
          </a:xfrm>
          <a:prstGeom prst="rect">
            <a:avLst/>
          </a:prstGeom>
          <a:noFill/>
        </p:spPr>
        <p:txBody>
          <a:bodyPr wrap="square" rtlCol="0">
            <a:spAutoFit/>
          </a:bodyPr>
          <a:lstStyle/>
          <a:p>
            <a:r>
              <a:rPr lang="ru-RU" sz="1500" dirty="0" smtClean="0">
                <a:latin typeface="Arial" pitchFamily="34" charset="0"/>
                <a:cs typeface="Arial" pitchFamily="34" charset="0"/>
              </a:rPr>
              <a:t>   </a:t>
            </a:r>
            <a:r>
              <a:rPr lang="ru-RU" sz="1400" dirty="0" smtClean="0">
                <a:latin typeface="Arial" pitchFamily="34" charset="0"/>
                <a:cs typeface="Arial" pitchFamily="34" charset="0"/>
              </a:rPr>
              <a:t>    </a:t>
            </a:r>
          </a:p>
          <a:p>
            <a:endParaRPr lang="ru-RU" sz="1400" dirty="0">
              <a:latin typeface="Arial" pitchFamily="34" charset="0"/>
              <a:cs typeface="Arial" pitchFamily="34" charset="0"/>
            </a:endParaRPr>
          </a:p>
        </p:txBody>
      </p:sp>
      <p:sp>
        <p:nvSpPr>
          <p:cNvPr id="18" name="Прямоугольник 17"/>
          <p:cNvSpPr/>
          <p:nvPr/>
        </p:nvSpPr>
        <p:spPr>
          <a:xfrm>
            <a:off x="5292799" y="342429"/>
            <a:ext cx="2064196" cy="418234"/>
          </a:xfrm>
          <a:prstGeom prst="rect">
            <a:avLst/>
          </a:prstGeom>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sp>
        <p:nvSpPr>
          <p:cNvPr id="2" name="TextBox 1"/>
          <p:cNvSpPr txBox="1"/>
          <p:nvPr/>
        </p:nvSpPr>
        <p:spPr>
          <a:xfrm>
            <a:off x="655662" y="1490539"/>
            <a:ext cx="6192688" cy="1674754"/>
          </a:xfrm>
          <a:prstGeom prst="rect">
            <a:avLst/>
          </a:prstGeom>
          <a:noFill/>
        </p:spPr>
        <p:txBody>
          <a:bodyPr wrap="square" rtlCol="0">
            <a:spAutoFit/>
          </a:bodyPr>
          <a:lstStyle/>
          <a:p>
            <a:pPr>
              <a:lnSpc>
                <a:spcPct val="150000"/>
              </a:lnSpc>
            </a:pPr>
            <a:r>
              <a:rPr lang="ru-RU" sz="1400" dirty="0" smtClean="0"/>
              <a:t>    23 </a:t>
            </a:r>
            <a:r>
              <a:rPr lang="ru-RU" sz="1400" dirty="0"/>
              <a:t>марта 2019 года состоялся 8 Областной форум «Большая перемена». Дети и родители приняли участие в образовательном </a:t>
            </a:r>
            <a:r>
              <a:rPr lang="ru-RU" sz="1400" dirty="0" err="1" smtClean="0"/>
              <a:t>квесте</a:t>
            </a:r>
            <a:r>
              <a:rPr lang="ru-RU" sz="1400" dirty="0" smtClean="0"/>
              <a:t> «От </a:t>
            </a:r>
            <a:r>
              <a:rPr lang="ru-RU" sz="1400" dirty="0"/>
              <a:t>детской мечты к будущей профессии</a:t>
            </a:r>
            <a:r>
              <a:rPr lang="ru-RU" sz="1400" dirty="0" smtClean="0"/>
              <a:t>», в фестивале </a:t>
            </a:r>
            <a:r>
              <a:rPr lang="ru-RU" sz="1400" dirty="0"/>
              <a:t>педагогических идей для </a:t>
            </a:r>
            <a:r>
              <a:rPr lang="ru-RU" sz="1400" dirty="0" smtClean="0"/>
              <a:t>родителей, в марафоне </a:t>
            </a:r>
            <a:r>
              <a:rPr lang="ru-RU" sz="1400" dirty="0"/>
              <a:t>«Поющий город</a:t>
            </a:r>
            <a:r>
              <a:rPr lang="ru-RU" sz="1400" dirty="0" smtClean="0"/>
              <a:t>», в командном </a:t>
            </a:r>
            <a:r>
              <a:rPr lang="ru-RU" sz="1400" dirty="0" err="1"/>
              <a:t>баттле</a:t>
            </a:r>
            <a:r>
              <a:rPr lang="ru-RU" sz="1400" dirty="0"/>
              <a:t> «Моя Тюменская область: строим будущее».</a:t>
            </a: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105" y="3294757"/>
            <a:ext cx="6696744" cy="6696744"/>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855" y="360613"/>
            <a:ext cx="1051495"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98413"/>
            <a:ext cx="6984776" cy="102049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881126" y="5527005"/>
            <a:ext cx="288032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rPr>
              <a:t>«Весёлые старты»</a:t>
            </a:r>
            <a:endParaRPr lang="ru-RU" dirty="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endParaRPr>
          </a:p>
        </p:txBody>
      </p:sp>
      <p:cxnSp>
        <p:nvCxnSpPr>
          <p:cNvPr id="25" name="Прямая соединительная линия 24"/>
          <p:cNvCxnSpPr/>
          <p:nvPr/>
        </p:nvCxnSpPr>
        <p:spPr>
          <a:xfrm>
            <a:off x="756295" y="5382989"/>
            <a:ext cx="5904656"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Рисунок 15" descr="hello_html_m52b8b5f1.png"/>
          <p:cNvPicPr>
            <a:picLocks noChangeAspect="1"/>
          </p:cNvPicPr>
          <p:nvPr/>
        </p:nvPicPr>
        <p:blipFill>
          <a:blip r:embed="rId3" cstate="print"/>
          <a:stretch>
            <a:fillRect/>
          </a:stretch>
        </p:blipFill>
        <p:spPr>
          <a:xfrm>
            <a:off x="324247" y="270421"/>
            <a:ext cx="673020" cy="648072"/>
          </a:xfrm>
          <a:prstGeom prst="rect">
            <a:avLst/>
          </a:prstGeom>
        </p:spPr>
      </p:pic>
      <p:sp>
        <p:nvSpPr>
          <p:cNvPr id="18" name="Скругленный прямоугольник 17"/>
          <p:cNvSpPr/>
          <p:nvPr/>
        </p:nvSpPr>
        <p:spPr>
          <a:xfrm>
            <a:off x="1044327" y="486445"/>
            <a:ext cx="2376264" cy="36004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СПОРТ</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3" name="TextBox 22"/>
          <p:cNvSpPr txBox="1"/>
          <p:nvPr/>
        </p:nvSpPr>
        <p:spPr>
          <a:xfrm>
            <a:off x="448545" y="1003102"/>
            <a:ext cx="288032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ru-RU" dirty="0" smtClean="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rPr>
              <a:t>Неделя здоровья</a:t>
            </a:r>
            <a:endParaRPr lang="ru-RU" dirty="0">
              <a:ln w="18415" cmpd="sng">
                <a:solidFill>
                  <a:srgbClr val="FFFFFF"/>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effectLst>
            </a:endParaRPr>
          </a:p>
        </p:txBody>
      </p:sp>
      <p:sp>
        <p:nvSpPr>
          <p:cNvPr id="24" name="Солнце 23"/>
          <p:cNvSpPr/>
          <p:nvPr/>
        </p:nvSpPr>
        <p:spPr>
          <a:xfrm>
            <a:off x="0" y="10117907"/>
            <a:ext cx="576064" cy="504056"/>
          </a:xfrm>
          <a:prstGeom prst="sun">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6</a:t>
            </a:r>
            <a:endParaRPr lang="ru-RU" dirty="0"/>
          </a:p>
        </p:txBody>
      </p:sp>
      <p:pic>
        <p:nvPicPr>
          <p:cNvPr id="2" name="Рисунок 1"/>
          <p:cNvPicPr>
            <a:picLocks noChangeAspect="1"/>
          </p:cNvPicPr>
          <p:nvPr/>
        </p:nvPicPr>
        <p:blipFill rotWithShape="1">
          <a:blip r:embed="rId4" cstate="print">
            <a:extLst>
              <a:ext uri="{28A0092B-C50C-407E-A947-70E740481C1C}">
                <a14:useLocalDpi xmlns:a14="http://schemas.microsoft.com/office/drawing/2010/main" val="0"/>
              </a:ext>
            </a:extLst>
          </a:blip>
          <a:srcRect b="14413"/>
          <a:stretch/>
        </p:blipFill>
        <p:spPr>
          <a:xfrm>
            <a:off x="513639" y="1499766"/>
            <a:ext cx="2737751" cy="1757376"/>
          </a:xfrm>
          <a:prstGeom prst="rect">
            <a:avLst/>
          </a:prstGeom>
        </p:spPr>
      </p:pic>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639" y="3456445"/>
            <a:ext cx="2750133" cy="1844422"/>
          </a:xfrm>
          <a:prstGeom prst="rect">
            <a:avLst/>
          </a:prstGeom>
        </p:spPr>
      </p:pic>
      <p:pic>
        <p:nvPicPr>
          <p:cNvPr id="4" name="Рисунок 3"/>
          <p:cNvPicPr>
            <a:picLocks noChangeAspect="1"/>
          </p:cNvPicPr>
          <p:nvPr/>
        </p:nvPicPr>
        <p:blipFill rotWithShape="1">
          <a:blip r:embed="rId6" cstate="print">
            <a:extLst>
              <a:ext uri="{28A0092B-C50C-407E-A947-70E740481C1C}">
                <a14:useLocalDpi xmlns:a14="http://schemas.microsoft.com/office/drawing/2010/main" val="0"/>
              </a:ext>
            </a:extLst>
          </a:blip>
          <a:srcRect t="14952" b="11839"/>
          <a:stretch/>
        </p:blipFill>
        <p:spPr>
          <a:xfrm>
            <a:off x="3497634" y="3442589"/>
            <a:ext cx="3384376" cy="1858278"/>
          </a:xfrm>
          <a:prstGeom prst="rect">
            <a:avLst/>
          </a:prstGeom>
        </p:spPr>
      </p:pic>
      <p:sp>
        <p:nvSpPr>
          <p:cNvPr id="5" name="TextBox 4"/>
          <p:cNvSpPr txBox="1"/>
          <p:nvPr/>
        </p:nvSpPr>
        <p:spPr>
          <a:xfrm>
            <a:off x="3468339" y="918493"/>
            <a:ext cx="3705895" cy="2492990"/>
          </a:xfrm>
          <a:prstGeom prst="rect">
            <a:avLst/>
          </a:prstGeom>
          <a:noFill/>
        </p:spPr>
        <p:txBody>
          <a:bodyPr wrap="square" rtlCol="0">
            <a:spAutoFit/>
          </a:bodyPr>
          <a:lstStyle/>
          <a:p>
            <a:r>
              <a:rPr lang="ru-RU" sz="1200" dirty="0" smtClean="0"/>
              <a:t>    С </a:t>
            </a:r>
            <a:r>
              <a:rPr lang="ru-RU" sz="1200" dirty="0"/>
              <a:t>25.02.2019 по 2.03.2019 в нашей школе прошла неделя здоровья. По плану на каждый день учащиеся и родители смогли принять участие в спортивных соревнованиях и конкурса.  Неделя Здоровья является средством привлечения внимания учащихся к здоровому образу жизни. На городских площадках и стадионах был организован праздник здоровья, учащиеся школы и семейные команды пробежали 1000 метров на Всероссийской массовой лыжне «Лыжня России -2019», участвовали и получили хорошие призы на стадионе «Прибой». Спасибо организаторам, все зарядились позитивом и отличным настроением.</a:t>
            </a:r>
          </a:p>
        </p:txBody>
      </p:sp>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52708" y="8191301"/>
            <a:ext cx="2760830" cy="2070622"/>
          </a:xfrm>
          <a:prstGeom prst="rect">
            <a:avLst/>
          </a:prstGeom>
        </p:spPr>
      </p:pic>
      <p:pic>
        <p:nvPicPr>
          <p:cNvPr id="8" name="Рисунок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9652" y="7431131"/>
            <a:ext cx="3582367" cy="2686775"/>
          </a:xfrm>
          <a:prstGeom prst="rect">
            <a:avLst/>
          </a:prstGeom>
        </p:spPr>
      </p:pic>
      <p:sp>
        <p:nvSpPr>
          <p:cNvPr id="9" name="TextBox 8"/>
          <p:cNvSpPr txBox="1"/>
          <p:nvPr/>
        </p:nvSpPr>
        <p:spPr>
          <a:xfrm>
            <a:off x="448396" y="5701476"/>
            <a:ext cx="3411478" cy="1569660"/>
          </a:xfrm>
          <a:prstGeom prst="rect">
            <a:avLst/>
          </a:prstGeom>
          <a:noFill/>
        </p:spPr>
        <p:txBody>
          <a:bodyPr wrap="square" rtlCol="0">
            <a:spAutoFit/>
          </a:bodyPr>
          <a:lstStyle/>
          <a:p>
            <a:r>
              <a:rPr lang="ru-RU" sz="1200" dirty="0" smtClean="0"/>
              <a:t>   19 </a:t>
            </a:r>
            <a:r>
              <a:rPr lang="ru-RU" sz="1200" dirty="0"/>
              <a:t>марта в 49 гимназии корпус 2, прошли последние соревнования спартакиады начальной школы, «Веселые старты». Наша дружина успешна провела эту встречу с другими командами калининского округа. Боролись за каждую секунду, чтобы показать лучшее время на этапах разных сложных эстафет. </a:t>
            </a:r>
            <a:endParaRPr lang="ru-RU" sz="1200" dirty="0" smtClean="0"/>
          </a:p>
          <a:p>
            <a:r>
              <a:rPr lang="ru-RU" sz="1200" dirty="0" smtClean="0"/>
              <a:t>Молодцы </a:t>
            </a:r>
            <a:r>
              <a:rPr lang="ru-RU" sz="1200" dirty="0"/>
              <a:t>ребята, желаем дальнейших успехов.</a:t>
            </a:r>
          </a:p>
        </p:txBody>
      </p:sp>
      <p:pic>
        <p:nvPicPr>
          <p:cNvPr id="11" name="Рисунок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52708" y="6031061"/>
            <a:ext cx="2785476" cy="208910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a:solidFill>
            <a:schemeClr val="lt1"/>
          </a:solidFill>
        </p:spPr>
        <p:style>
          <a:lnRef idx="2">
            <a:schemeClr val="accent5"/>
          </a:lnRef>
          <a:fillRef idx="1">
            <a:schemeClr val="lt1"/>
          </a:fillRef>
          <a:effectRef idx="0">
            <a:schemeClr val="accent5"/>
          </a:effectRef>
          <a:fontRef idx="minor">
            <a:schemeClr val="dk1"/>
          </a:fontRef>
        </p:style>
        <p:txBody>
          <a:bodyPr rtlCol="0" anchor="ctr"/>
          <a:lstStyle/>
          <a:p>
            <a:pPr algn="ctr"/>
            <a:endParaRPr lang="ru-RU" sz="1200"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4"/>
          </a:lnRef>
          <a:fillRef idx="0">
            <a:schemeClr val="accent4"/>
          </a:fillRef>
          <a:effectRef idx="0">
            <a:schemeClr val="accent4"/>
          </a:effectRef>
          <a:fontRef idx="minor">
            <a:schemeClr val="tx1"/>
          </a:fontRef>
        </p:style>
      </p:cxnSp>
      <p:pic>
        <p:nvPicPr>
          <p:cNvPr id="13" name="Рисунок 12" descr="50638ed1f93c.png"/>
          <p:cNvPicPr>
            <a:picLocks noChangeAspect="1"/>
          </p:cNvPicPr>
          <p:nvPr/>
        </p:nvPicPr>
        <p:blipFill>
          <a:blip r:embed="rId3" cstate="print"/>
          <a:stretch>
            <a:fillRect/>
          </a:stretch>
        </p:blipFill>
        <p:spPr>
          <a:xfrm>
            <a:off x="6660951" y="270421"/>
            <a:ext cx="585598" cy="627116"/>
          </a:xfrm>
          <a:prstGeom prst="rect">
            <a:avLst/>
          </a:prstGeom>
        </p:spPr>
      </p:pic>
      <p:sp>
        <p:nvSpPr>
          <p:cNvPr id="14" name="TextBox 13"/>
          <p:cNvSpPr txBox="1"/>
          <p:nvPr/>
        </p:nvSpPr>
        <p:spPr>
          <a:xfrm>
            <a:off x="2340471" y="1126034"/>
            <a:ext cx="3528392" cy="4001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ru-RU" sz="2000" dirty="0" smtClean="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rPr>
              <a:t>Книга в кадре</a:t>
            </a:r>
            <a:endParaRPr lang="ru-RU" sz="2000" dirty="0">
              <a:ln w="18415" cmpd="sng">
                <a:solidFill>
                  <a:srgbClr val="FFFFFF"/>
                </a:solidFill>
                <a:prstDash val="solid"/>
              </a:ln>
              <a:solidFill>
                <a:srgbClr val="FFFFFF"/>
              </a:solidFill>
              <a:effectLst>
                <a:glow rad="63500">
                  <a:schemeClr val="accent5">
                    <a:satMod val="175000"/>
                    <a:alpha val="40000"/>
                  </a:schemeClr>
                </a:glow>
                <a:outerShdw blurRad="63500" dir="3600000" algn="tl" rotWithShape="0">
                  <a:srgbClr val="000000">
                    <a:alpha val="70000"/>
                  </a:srgbClr>
                </a:outerShdw>
              </a:effectLst>
            </a:endParaRPr>
          </a:p>
        </p:txBody>
      </p:sp>
      <p:sp>
        <p:nvSpPr>
          <p:cNvPr id="27" name="TextBox 26"/>
          <p:cNvSpPr txBox="1"/>
          <p:nvPr/>
        </p:nvSpPr>
        <p:spPr>
          <a:xfrm>
            <a:off x="3708623" y="1782589"/>
            <a:ext cx="3600400" cy="323165"/>
          </a:xfrm>
          <a:prstGeom prst="rect">
            <a:avLst/>
          </a:prstGeom>
          <a:noFill/>
        </p:spPr>
        <p:txBody>
          <a:bodyPr wrap="square" rtlCol="0">
            <a:spAutoFit/>
          </a:bodyPr>
          <a:lstStyle/>
          <a:p>
            <a:r>
              <a:rPr lang="ru-RU" sz="1500" dirty="0" smtClean="0">
                <a:latin typeface="Arial" pitchFamily="34" charset="0"/>
                <a:cs typeface="Arial" pitchFamily="34" charset="0"/>
              </a:rPr>
              <a:t>    </a:t>
            </a:r>
            <a:endParaRPr lang="ru-RU" sz="1500" dirty="0">
              <a:latin typeface="Arial" pitchFamily="34" charset="0"/>
              <a:cs typeface="Arial" pitchFamily="34" charset="0"/>
            </a:endParaRPr>
          </a:p>
        </p:txBody>
      </p:sp>
      <p:sp>
        <p:nvSpPr>
          <p:cNvPr id="18" name="Скругленный прямоугольник 17"/>
          <p:cNvSpPr/>
          <p:nvPr/>
        </p:nvSpPr>
        <p:spPr>
          <a:xfrm>
            <a:off x="3924647" y="414437"/>
            <a:ext cx="2664296" cy="36004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Библиотечная полка</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0" name="Солнце 19"/>
          <p:cNvSpPr/>
          <p:nvPr/>
        </p:nvSpPr>
        <p:spPr>
          <a:xfrm>
            <a:off x="6985199" y="10117907"/>
            <a:ext cx="576064" cy="504056"/>
          </a:xfrm>
          <a:prstGeom prst="sun">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dirty="0" smtClean="0"/>
              <a:t>7</a:t>
            </a:r>
            <a:endParaRPr lang="ru-RU" dirty="0"/>
          </a:p>
        </p:txBody>
      </p:sp>
      <p:sp>
        <p:nvSpPr>
          <p:cNvPr id="3" name="TextBox 2"/>
          <p:cNvSpPr txBox="1"/>
          <p:nvPr/>
        </p:nvSpPr>
        <p:spPr>
          <a:xfrm>
            <a:off x="628220" y="1551817"/>
            <a:ext cx="6706278" cy="1661993"/>
          </a:xfrm>
          <a:prstGeom prst="rect">
            <a:avLst/>
          </a:prstGeom>
          <a:noFill/>
        </p:spPr>
        <p:txBody>
          <a:bodyPr wrap="square" rtlCol="0">
            <a:spAutoFit/>
          </a:bodyPr>
          <a:lstStyle/>
          <a:p>
            <a:r>
              <a:rPr lang="ru-RU" sz="1200" dirty="0" smtClean="0"/>
              <a:t>    В </a:t>
            </a:r>
            <a:r>
              <a:rPr lang="ru-RU" sz="1200" dirty="0"/>
              <a:t>школьной библиотеке завершился конкурс «Книга в кадре», целью которого было повышение интереса  школьников  к книгам и библиотеке. Задача перед участниками стояла в том, чтобы конкурсная фотография содержала сюжет участника с книгой.</a:t>
            </a:r>
          </a:p>
          <a:p>
            <a:r>
              <a:rPr lang="ru-RU" sz="1200" dirty="0" smtClean="0"/>
              <a:t>    Всего </a:t>
            </a:r>
            <a:r>
              <a:rPr lang="ru-RU" sz="1200" dirty="0"/>
              <a:t>в конкурсе приняло участие 10 человек, среди которых почти половина — ученики 1Г класса. Согласно положению конкурса, должны быть несколько номинаций и победителей в них, но в связи с тем, что участников было мало, жюри приняло решение выбрать трёх призеров  и победителя в номинации «Приз зрительских симпатий».</a:t>
            </a:r>
          </a:p>
          <a:p>
            <a:endParaRPr lang="ru-RU" dirty="0"/>
          </a:p>
        </p:txBody>
      </p:sp>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049" y="3006725"/>
            <a:ext cx="1831422" cy="2448272"/>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2479" y="3151019"/>
            <a:ext cx="2952327" cy="2214245"/>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0326" y="3006725"/>
            <a:ext cx="1726223" cy="2448272"/>
          </a:xfrm>
          <a:prstGeom prst="rect">
            <a:avLst/>
          </a:prstGeom>
        </p:spPr>
      </p:pic>
      <p:sp>
        <p:nvSpPr>
          <p:cNvPr id="8" name="Прямоугольник 7"/>
          <p:cNvSpPr/>
          <p:nvPr/>
        </p:nvSpPr>
        <p:spPr>
          <a:xfrm>
            <a:off x="509049" y="5454997"/>
            <a:ext cx="1831422" cy="50405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200" dirty="0" smtClean="0"/>
              <a:t>1 место: Игнатов Ярослав, ученик 2В класса</a:t>
            </a:r>
            <a:endParaRPr lang="ru-RU" sz="1200" dirty="0"/>
          </a:p>
        </p:txBody>
      </p:sp>
      <p:sp>
        <p:nvSpPr>
          <p:cNvPr id="23" name="Прямоугольник 22"/>
          <p:cNvSpPr/>
          <p:nvPr/>
        </p:nvSpPr>
        <p:spPr>
          <a:xfrm>
            <a:off x="2428850" y="5355369"/>
            <a:ext cx="2935956" cy="50405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200" dirty="0"/>
              <a:t>2</a:t>
            </a:r>
            <a:r>
              <a:rPr lang="ru-RU" sz="1200" dirty="0" smtClean="0"/>
              <a:t> место: Политова Ксения, ученица 1Г класса</a:t>
            </a:r>
            <a:endParaRPr lang="ru-RU" sz="1200" dirty="0"/>
          </a:p>
        </p:txBody>
      </p:sp>
      <p:sp>
        <p:nvSpPr>
          <p:cNvPr id="24" name="Прямоугольник 23"/>
          <p:cNvSpPr/>
          <p:nvPr/>
        </p:nvSpPr>
        <p:spPr>
          <a:xfrm>
            <a:off x="5520326" y="5457750"/>
            <a:ext cx="1726223" cy="50405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200" dirty="0"/>
              <a:t>3</a:t>
            </a:r>
            <a:r>
              <a:rPr lang="ru-RU" sz="1200" dirty="0" smtClean="0"/>
              <a:t> место: </a:t>
            </a:r>
            <a:r>
              <a:rPr lang="ru-RU" sz="1200" dirty="0" err="1" smtClean="0"/>
              <a:t>Овчинникова</a:t>
            </a:r>
            <a:r>
              <a:rPr lang="ru-RU" sz="1200" dirty="0" smtClean="0"/>
              <a:t> Лидия, ученица 1Г класса</a:t>
            </a:r>
            <a:endParaRPr lang="ru-RU" sz="1200" dirty="0"/>
          </a:p>
        </p:txBody>
      </p:sp>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80352" y="6576044"/>
            <a:ext cx="4031508" cy="2688984"/>
          </a:xfrm>
          <a:prstGeom prst="rect">
            <a:avLst/>
          </a:prstGeom>
        </p:spPr>
      </p:pic>
      <p:pic>
        <p:nvPicPr>
          <p:cNvPr id="22" name="Рисунок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303" y="6564734"/>
            <a:ext cx="1808619" cy="2711605"/>
          </a:xfrm>
          <a:prstGeom prst="rect">
            <a:avLst/>
          </a:prstGeom>
        </p:spPr>
      </p:pic>
      <p:sp>
        <p:nvSpPr>
          <p:cNvPr id="26" name="TextBox 25"/>
          <p:cNvSpPr txBox="1"/>
          <p:nvPr/>
        </p:nvSpPr>
        <p:spPr>
          <a:xfrm>
            <a:off x="598479" y="6103069"/>
            <a:ext cx="6504030" cy="461665"/>
          </a:xfrm>
          <a:prstGeom prst="rect">
            <a:avLst/>
          </a:prstGeom>
          <a:noFill/>
        </p:spPr>
        <p:txBody>
          <a:bodyPr wrap="square" rtlCol="0">
            <a:spAutoFit/>
          </a:bodyPr>
          <a:lstStyle/>
          <a:p>
            <a:r>
              <a:rPr lang="ru-RU" sz="1200" dirty="0" smtClean="0"/>
              <a:t>  Все </a:t>
            </a:r>
            <a:r>
              <a:rPr lang="ru-RU" sz="1200" dirty="0"/>
              <a:t>ребята, за активное участие были награждены дипломами. Победителей и призеров ждали призы в виде настольных игр.</a:t>
            </a:r>
          </a:p>
        </p:txBody>
      </p:sp>
      <p:sp>
        <p:nvSpPr>
          <p:cNvPr id="29" name="Прямоугольник 28"/>
          <p:cNvSpPr/>
          <p:nvPr/>
        </p:nvSpPr>
        <p:spPr>
          <a:xfrm>
            <a:off x="805500" y="9276339"/>
            <a:ext cx="1831422" cy="109359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200" dirty="0" err="1" smtClean="0"/>
              <a:t>Коптякова</a:t>
            </a:r>
            <a:r>
              <a:rPr lang="ru-RU" sz="1200" dirty="0" smtClean="0"/>
              <a:t> София, ученица 6Г класса получила настольную игру за выигранный титул «Приз зрительских симпатий</a:t>
            </a:r>
            <a:endParaRPr lang="ru-RU" sz="1200" dirty="0"/>
          </a:p>
        </p:txBody>
      </p:sp>
      <p:sp>
        <p:nvSpPr>
          <p:cNvPr id="30" name="Прямоугольник 29"/>
          <p:cNvSpPr/>
          <p:nvPr/>
        </p:nvSpPr>
        <p:spPr>
          <a:xfrm>
            <a:off x="3080352" y="9276339"/>
            <a:ext cx="4031508" cy="54679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200" dirty="0" smtClean="0"/>
              <a:t>Самые активные участники, оказались ученики 1 Г класса. Их ждали призы в виде игр и небольших сладких подарков</a:t>
            </a:r>
            <a:endParaRPr lang="ru-RU" sz="1200" dirty="0"/>
          </a:p>
        </p:txBody>
      </p:sp>
      <p:sp>
        <p:nvSpPr>
          <p:cNvPr id="28" name="TextBox 27"/>
          <p:cNvSpPr txBox="1"/>
          <p:nvPr/>
        </p:nvSpPr>
        <p:spPr>
          <a:xfrm>
            <a:off x="2780689" y="9823137"/>
            <a:ext cx="4465587" cy="646331"/>
          </a:xfrm>
          <a:prstGeom prst="rect">
            <a:avLst/>
          </a:prstGeom>
          <a:noFill/>
        </p:spPr>
        <p:txBody>
          <a:bodyPr wrap="square" rtlCol="0">
            <a:spAutoFit/>
          </a:bodyPr>
          <a:lstStyle/>
          <a:p>
            <a:r>
              <a:rPr lang="ru-RU" dirty="0"/>
              <a:t>Поздравляем всех участников, желаем успехов в учебе и творческих достижений!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180231" y="185266"/>
            <a:ext cx="7056784" cy="102251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22" name="Прямоугольник 21"/>
          <p:cNvSpPr/>
          <p:nvPr/>
        </p:nvSpPr>
        <p:spPr>
          <a:xfrm>
            <a:off x="612278" y="1134517"/>
            <a:ext cx="6283299" cy="576064"/>
          </a:xfrm>
          <a:prstGeom prst="rect">
            <a:avLst/>
          </a:prstGeom>
          <a:solidFill>
            <a:schemeClr val="lt1">
              <a:alpha val="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ru-RU" sz="2800" dirty="0" smtClean="0">
                <a:ln w="18415" cmpd="sng">
                  <a:solidFill>
                    <a:srgbClr val="FFFFFF"/>
                  </a:solidFill>
                  <a:prstDash val="solid"/>
                </a:ln>
                <a:solidFill>
                  <a:srgbClr val="FFFFFF"/>
                </a:solidFill>
                <a:effectLst>
                  <a:glow rad="101600">
                    <a:schemeClr val="accent3">
                      <a:satMod val="175000"/>
                      <a:alpha val="40000"/>
                    </a:schemeClr>
                  </a:glow>
                  <a:outerShdw blurRad="63500" dir="3600000" algn="tl" rotWithShape="0">
                    <a:srgbClr val="000000">
                      <a:alpha val="70000"/>
                    </a:srgbClr>
                  </a:outerShdw>
                </a:effectLst>
              </a:rPr>
              <a:t>Первый полет человека в космос</a:t>
            </a:r>
            <a:endParaRPr lang="ru-RU" sz="2800" dirty="0">
              <a:ln w="18415" cmpd="sng">
                <a:solidFill>
                  <a:srgbClr val="FFFFFF"/>
                </a:solidFill>
                <a:prstDash val="solid"/>
              </a:ln>
              <a:solidFill>
                <a:srgbClr val="FFFFFF"/>
              </a:solidFill>
              <a:effectLst>
                <a:glow rad="101600">
                  <a:schemeClr val="accent3">
                    <a:satMod val="175000"/>
                    <a:alpha val="40000"/>
                  </a:schemeClr>
                </a:glow>
                <a:outerShdw blurRad="63500" dir="3600000" algn="tl" rotWithShape="0">
                  <a:srgbClr val="000000">
                    <a:alpha val="70000"/>
                  </a:srgbClr>
                </a:outerShdw>
              </a:effectLst>
            </a:endParaRPr>
          </a:p>
        </p:txBody>
      </p:sp>
      <p:pic>
        <p:nvPicPr>
          <p:cNvPr id="23" name="Рисунок 22" descr="6047_html_m5ea19c0d.jpg"/>
          <p:cNvPicPr>
            <a:picLocks noChangeAspect="1"/>
          </p:cNvPicPr>
          <p:nvPr/>
        </p:nvPicPr>
        <p:blipFill>
          <a:blip r:embed="rId3" cstate="print"/>
          <a:srcRect r="12500"/>
          <a:stretch>
            <a:fillRect/>
          </a:stretch>
        </p:blipFill>
        <p:spPr>
          <a:xfrm>
            <a:off x="324247" y="270421"/>
            <a:ext cx="576064" cy="648072"/>
          </a:xfrm>
          <a:prstGeom prst="rect">
            <a:avLst/>
          </a:prstGeom>
        </p:spPr>
      </p:pic>
      <p:sp>
        <p:nvSpPr>
          <p:cNvPr id="19" name="TextBox 18"/>
          <p:cNvSpPr txBox="1"/>
          <p:nvPr/>
        </p:nvSpPr>
        <p:spPr>
          <a:xfrm>
            <a:off x="396255" y="6823149"/>
            <a:ext cx="2664296" cy="369332"/>
          </a:xfrm>
          <a:prstGeom prst="rect">
            <a:avLst/>
          </a:prstGeom>
          <a:noFill/>
        </p:spPr>
        <p:txBody>
          <a:bodyPr wrap="square" rtlCol="0">
            <a:spAutoFit/>
          </a:bodyPr>
          <a:lstStyle/>
          <a:p>
            <a:endParaRPr lang="ru-RU" dirty="0"/>
          </a:p>
        </p:txBody>
      </p:sp>
      <p:sp>
        <p:nvSpPr>
          <p:cNvPr id="18" name="Скругленный прямоугольник 17"/>
          <p:cNvSpPr/>
          <p:nvPr/>
        </p:nvSpPr>
        <p:spPr>
          <a:xfrm>
            <a:off x="972319" y="414437"/>
            <a:ext cx="2664296" cy="36004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Тема номера</a:t>
            </a:r>
            <a:endParaRPr lang="ru-RU"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TextBox 1"/>
          <p:cNvSpPr txBox="1"/>
          <p:nvPr/>
        </p:nvSpPr>
        <p:spPr>
          <a:xfrm>
            <a:off x="2899345" y="1711375"/>
            <a:ext cx="3996233" cy="2400657"/>
          </a:xfrm>
          <a:prstGeom prst="rect">
            <a:avLst/>
          </a:prstGeom>
          <a:noFill/>
        </p:spPr>
        <p:txBody>
          <a:bodyPr wrap="square" rtlCol="0">
            <a:spAutoFit/>
          </a:bodyPr>
          <a:lstStyle/>
          <a:p>
            <a:r>
              <a:rPr lang="ru-RU" sz="1200" dirty="0" smtClean="0">
                <a:solidFill>
                  <a:srgbClr val="0C0C0C"/>
                </a:solidFill>
              </a:rPr>
              <a:t>    Середина </a:t>
            </a:r>
            <a:r>
              <a:rPr lang="ru-RU" sz="1200" dirty="0">
                <a:solidFill>
                  <a:srgbClr val="0C0C0C"/>
                </a:solidFill>
              </a:rPr>
              <a:t>ХХ века знаменовалось важнейшим событием в истории человечества – произошел полет первого человека в космос. 12 апреля 1961 года Юрий Алексеевич Гагарин — лётчик-космонавт СССР открыл в космонавтике новую эру.</a:t>
            </a:r>
          </a:p>
          <a:p>
            <a:r>
              <a:rPr lang="ru-RU" sz="1200" b="1" dirty="0">
                <a:solidFill>
                  <a:srgbClr val="0C0C0C"/>
                </a:solidFill>
              </a:rPr>
              <a:t>Биографические данные Гагарина</a:t>
            </a:r>
          </a:p>
          <a:p>
            <a:r>
              <a:rPr lang="ru-RU" sz="1200" dirty="0" smtClean="0">
                <a:solidFill>
                  <a:srgbClr val="0C0C0C"/>
                </a:solidFill>
              </a:rPr>
              <a:t>    Будущий </a:t>
            </a:r>
            <a:r>
              <a:rPr lang="ru-RU" sz="1200" dirty="0">
                <a:solidFill>
                  <a:srgbClr val="0C0C0C"/>
                </a:solidFill>
              </a:rPr>
              <a:t>космонавт появился на свет 9 марта 1934 г. в деревушке </a:t>
            </a:r>
            <a:r>
              <a:rPr lang="ru-RU" sz="1200" dirty="0" err="1">
                <a:solidFill>
                  <a:srgbClr val="0C0C0C"/>
                </a:solidFill>
              </a:rPr>
              <a:t>Клушино</a:t>
            </a:r>
            <a:r>
              <a:rPr lang="ru-RU" sz="1200" dirty="0">
                <a:solidFill>
                  <a:srgbClr val="0C0C0C"/>
                </a:solidFill>
              </a:rPr>
              <a:t> в крестьянской семье. В этом селе прошло его детство. Здесь же он пошел в школу, но учеба вскоре прервалась из-за вторжения в </a:t>
            </a:r>
            <a:r>
              <a:rPr lang="ru-RU" sz="1200" dirty="0" err="1">
                <a:solidFill>
                  <a:srgbClr val="0C0C0C"/>
                </a:solidFill>
              </a:rPr>
              <a:t>Клушино</a:t>
            </a:r>
            <a:r>
              <a:rPr lang="ru-RU" sz="1200" dirty="0">
                <a:solidFill>
                  <a:srgbClr val="0C0C0C"/>
                </a:solidFill>
              </a:rPr>
              <a:t> немецких войск.</a:t>
            </a:r>
          </a:p>
          <a:p>
            <a:endParaRPr lang="ru-RU" dirty="0"/>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065" y="1854596"/>
            <a:ext cx="2393454" cy="1862407"/>
          </a:xfrm>
          <a:prstGeom prst="rect">
            <a:avLst/>
          </a:prstGeom>
        </p:spPr>
      </p:pic>
      <p:sp>
        <p:nvSpPr>
          <p:cNvPr id="4" name="TextBox 3"/>
          <p:cNvSpPr txBox="1"/>
          <p:nvPr/>
        </p:nvSpPr>
        <p:spPr>
          <a:xfrm>
            <a:off x="180231" y="3726935"/>
            <a:ext cx="6840760" cy="2308324"/>
          </a:xfrm>
          <a:prstGeom prst="rect">
            <a:avLst/>
          </a:prstGeom>
          <a:noFill/>
        </p:spPr>
        <p:txBody>
          <a:bodyPr wrap="square" rtlCol="0">
            <a:spAutoFit/>
          </a:bodyPr>
          <a:lstStyle/>
          <a:p>
            <a:r>
              <a:rPr lang="ru-RU" sz="1200" dirty="0" smtClean="0">
                <a:solidFill>
                  <a:srgbClr val="0C0C0C"/>
                </a:solidFill>
              </a:rPr>
              <a:t>     Вскоре </a:t>
            </a:r>
            <a:r>
              <a:rPr lang="ru-RU" sz="1200" dirty="0">
                <a:solidFill>
                  <a:srgbClr val="0C0C0C"/>
                </a:solidFill>
              </a:rPr>
              <a:t>семья переезжает в </a:t>
            </a:r>
            <a:r>
              <a:rPr lang="ru-RU" sz="1200" dirty="0" err="1">
                <a:solidFill>
                  <a:srgbClr val="0C0C0C"/>
                </a:solidFill>
              </a:rPr>
              <a:t>Гжатск</a:t>
            </a:r>
            <a:r>
              <a:rPr lang="ru-RU" sz="1200" dirty="0">
                <a:solidFill>
                  <a:srgbClr val="0C0C0C"/>
                </a:solidFill>
              </a:rPr>
              <a:t>. Юрий через некоторое время поступает в ремесленное училище и с отличием его заканчивает по специальности формовщик-литейщик. В 1951 году он поступает в индустриальный техникум в Саратове, который заканчивает также с отличием. Одновременно с учебой он записывается в Саратовский аэроклуб и добивается значительных успехов. Вскоре Юрий на самолете осуществляет первый самостоятельный полёт. Так начинается его карьера летчика. В 1955 году он служит в Ворошиловском истребительном авиационном полку.</a:t>
            </a:r>
          </a:p>
          <a:p>
            <a:r>
              <a:rPr lang="ru-RU" sz="1200" dirty="0" smtClean="0">
                <a:solidFill>
                  <a:srgbClr val="0C0C0C"/>
                </a:solidFill>
              </a:rPr>
              <a:t>    Учился </a:t>
            </a:r>
            <a:r>
              <a:rPr lang="ru-RU" sz="1200" dirty="0">
                <a:solidFill>
                  <a:srgbClr val="0C0C0C"/>
                </a:solidFill>
              </a:rPr>
              <a:t>Юрий на отлично, единственной проблемой была посадка самолета. У него не получалось грамотно приземляться. Было решено о его отчислении. Но скоро выяснилась причина, создающую проблему с посадкой самолета. Это был маленький рост летчика, из-за которого угол обзора менялся, а также уменьшалось чувство земли. После установления толстой подкладки под Юрия, он успешно справился с посадкой самолета. В 1957 году. Гагарин с отличием заканчивает училище. А спустя 2 года получает звание старшего лейтенанта.</a:t>
            </a:r>
            <a:endParaRPr lang="ru-RU" sz="1200" dirty="0">
              <a:solidFill>
                <a:srgbClr val="0C0C0C"/>
              </a:solidFill>
              <a:effectLst/>
            </a:endParaRPr>
          </a:p>
        </p:txBody>
      </p:sp>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136" y="6032455"/>
            <a:ext cx="1341120" cy="1950720"/>
          </a:xfrm>
          <a:prstGeom prst="rect">
            <a:avLst/>
          </a:prstGeom>
        </p:spPr>
      </p:pic>
      <p:sp>
        <p:nvSpPr>
          <p:cNvPr id="8" name="TextBox 7"/>
          <p:cNvSpPr txBox="1"/>
          <p:nvPr/>
        </p:nvSpPr>
        <p:spPr>
          <a:xfrm>
            <a:off x="1750082" y="5945986"/>
            <a:ext cx="5508612" cy="2492990"/>
          </a:xfrm>
          <a:prstGeom prst="rect">
            <a:avLst/>
          </a:prstGeom>
          <a:noFill/>
        </p:spPr>
        <p:txBody>
          <a:bodyPr wrap="square" rtlCol="0">
            <a:spAutoFit/>
          </a:bodyPr>
          <a:lstStyle/>
          <a:p>
            <a:r>
              <a:rPr lang="ru-RU" sz="1200" b="1" dirty="0"/>
              <a:t>Как проходил выбор кандидата</a:t>
            </a:r>
          </a:p>
          <a:p>
            <a:r>
              <a:rPr lang="ru-RU" sz="1200" dirty="0" smtClean="0"/>
              <a:t>   В </a:t>
            </a:r>
            <a:r>
              <a:rPr lang="ru-RU" sz="1200" dirty="0"/>
              <a:t>этот период в военно-воздушных силах СССР проводили отбор и подготовку будущих космонавтов. 9 декабря 1959 г. Юрий Гагарин подал рапорт о зачислении его в группу кандидатов. Спустя неделю летчика-истребителя специально вызывают в Москву, чтобы пройти всестороннее </a:t>
            </a:r>
            <a:r>
              <a:rPr lang="ru-RU" sz="1200" dirty="0" smtClean="0"/>
              <a:t>мед. обследование</a:t>
            </a:r>
            <a:r>
              <a:rPr lang="ru-RU" sz="1200" dirty="0"/>
              <a:t>. В начале 1960 года была проведена еще одна специальная медкомиссия, после которой Юрия Гагарина признали годным для космического полёта.</a:t>
            </a:r>
          </a:p>
          <a:p>
            <a:r>
              <a:rPr lang="ru-RU" sz="1200" dirty="0" smtClean="0"/>
              <a:t>    Выбор </a:t>
            </a:r>
            <a:r>
              <a:rPr lang="ru-RU" sz="1200" dirty="0"/>
              <a:t>кандидатов проводил Сергей Королёв, являющийся советским ученым, инженером конструктором, а также основоположником практической космонавтики. Отбор совершали из военных летчиков-истребителей. Всего было избрано 20 человек.</a:t>
            </a:r>
          </a:p>
          <a:p>
            <a:endParaRPr lang="ru-RU" sz="1200" dirty="0"/>
          </a:p>
          <a:p>
            <a:endParaRPr lang="ru-RU" sz="1200" dirty="0"/>
          </a:p>
        </p:txBody>
      </p:sp>
      <p:sp>
        <p:nvSpPr>
          <p:cNvPr id="11" name="TextBox 10"/>
          <p:cNvSpPr txBox="1"/>
          <p:nvPr/>
        </p:nvSpPr>
        <p:spPr>
          <a:xfrm>
            <a:off x="249791" y="7983175"/>
            <a:ext cx="3679792" cy="2769989"/>
          </a:xfrm>
          <a:prstGeom prst="rect">
            <a:avLst/>
          </a:prstGeom>
          <a:noFill/>
        </p:spPr>
        <p:txBody>
          <a:bodyPr wrap="square" rtlCol="0">
            <a:spAutoFit/>
          </a:bodyPr>
          <a:lstStyle/>
          <a:p>
            <a:r>
              <a:rPr lang="ru-RU" sz="1200" dirty="0"/>
              <a:t>Выбор осуществлялся по конкретным физическим данным:</a:t>
            </a:r>
          </a:p>
          <a:p>
            <a:r>
              <a:rPr lang="ru-RU" sz="1200" dirty="0"/>
              <a:t>•пол – мужской;</a:t>
            </a:r>
          </a:p>
          <a:p>
            <a:r>
              <a:rPr lang="ru-RU" sz="1200" dirty="0"/>
              <a:t>•вес – 72 кг;</a:t>
            </a:r>
          </a:p>
          <a:p>
            <a:r>
              <a:rPr lang="ru-RU" sz="1200" dirty="0"/>
              <a:t>•рост – 170 см;</a:t>
            </a:r>
          </a:p>
          <a:p>
            <a:r>
              <a:rPr lang="ru-RU" sz="1200" dirty="0"/>
              <a:t>•возраст – до 30 лет.</a:t>
            </a:r>
          </a:p>
          <a:p>
            <a:r>
              <a:rPr lang="ru-RU" sz="1200" dirty="0" smtClean="0"/>
              <a:t>   Они </a:t>
            </a:r>
            <a:r>
              <a:rPr lang="ru-RU" sz="1200" dirty="0"/>
              <a:t>были необходимы для космонавтов, поскольку у корабля «Восток» кабина имела такое строение, что в нее мог вместиться только человек, который обладал вышеперечисленными данными. А также претендент должен был быть:</a:t>
            </a:r>
          </a:p>
          <a:p>
            <a:r>
              <a:rPr lang="ru-RU" sz="1200" dirty="0"/>
              <a:t>•психически здоровым</a:t>
            </a:r>
            <a:r>
              <a:rPr lang="ru-RU" sz="1200" dirty="0" smtClean="0"/>
              <a:t>; •</a:t>
            </a:r>
            <a:r>
              <a:rPr lang="ru-RU" sz="1200" dirty="0"/>
              <a:t>с хорошей физической подготовкой</a:t>
            </a:r>
            <a:r>
              <a:rPr lang="ru-RU" sz="1200" dirty="0" smtClean="0"/>
              <a:t>; •</a:t>
            </a:r>
            <a:r>
              <a:rPr lang="ru-RU" sz="1200" dirty="0"/>
              <a:t>коммунистом.</a:t>
            </a:r>
          </a:p>
          <a:p>
            <a:endParaRPr lang="ru-RU" dirty="0"/>
          </a:p>
        </p:txBody>
      </p:sp>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9583" y="7977157"/>
            <a:ext cx="3270225" cy="2302376"/>
          </a:xfrm>
          <a:prstGeom prst="rect">
            <a:avLst/>
          </a:prstGeom>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41822" y="165039"/>
            <a:ext cx="1694993" cy="748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7080" y="165039"/>
            <a:ext cx="1742727" cy="690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3000" r="-53000"/>
          </a:stretch>
        </a:blipFill>
        <a:effectLst/>
      </p:bgPr>
    </p:bg>
    <p:spTree>
      <p:nvGrpSpPr>
        <p:cNvPr id="1" name=""/>
        <p:cNvGrpSpPr/>
        <p:nvPr/>
      </p:nvGrpSpPr>
      <p:grpSpPr>
        <a:xfrm>
          <a:off x="0" y="0"/>
          <a:ext cx="0" cy="0"/>
          <a:chOff x="0" y="0"/>
          <a:chExt cx="0" cy="0"/>
        </a:xfrm>
      </p:grpSpPr>
      <p:sp>
        <p:nvSpPr>
          <p:cNvPr id="10" name="Прямоугольник 9"/>
          <p:cNvSpPr/>
          <p:nvPr/>
        </p:nvSpPr>
        <p:spPr>
          <a:xfrm>
            <a:off x="324247" y="198413"/>
            <a:ext cx="7056784" cy="1020490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smtClean="0"/>
          </a:p>
          <a:p>
            <a:pPr algn="ctr"/>
            <a:endParaRPr lang="ru-RU" dirty="0"/>
          </a:p>
        </p:txBody>
      </p:sp>
      <p:cxnSp>
        <p:nvCxnSpPr>
          <p:cNvPr id="7" name="Прямая соединительная линия 6"/>
          <p:cNvCxnSpPr/>
          <p:nvPr/>
        </p:nvCxnSpPr>
        <p:spPr>
          <a:xfrm>
            <a:off x="1081298" y="877701"/>
            <a:ext cx="5557451"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3132559" y="1710582"/>
            <a:ext cx="3816424" cy="307777"/>
          </a:xfrm>
          <a:prstGeom prst="rect">
            <a:avLst/>
          </a:prstGeom>
          <a:noFill/>
        </p:spPr>
        <p:txBody>
          <a:bodyPr wrap="square" rtlCol="0">
            <a:spAutoFit/>
          </a:bodyPr>
          <a:lstStyle/>
          <a:p>
            <a:r>
              <a:rPr lang="ru-RU" sz="1400" dirty="0" smtClean="0">
                <a:latin typeface="Arial" pitchFamily="34" charset="0"/>
                <a:cs typeface="Arial" pitchFamily="34" charset="0"/>
              </a:rPr>
              <a:t>    </a:t>
            </a:r>
            <a:endParaRPr lang="ru-RU" sz="1400" dirty="0">
              <a:latin typeface="Arial" pitchFamily="34" charset="0"/>
              <a:cs typeface="Arial" pitchFamily="34" charset="0"/>
            </a:endParaRPr>
          </a:p>
        </p:txBody>
      </p:sp>
      <p:sp>
        <p:nvSpPr>
          <p:cNvPr id="31" name="TextBox 30"/>
          <p:cNvSpPr txBox="1"/>
          <p:nvPr/>
        </p:nvSpPr>
        <p:spPr>
          <a:xfrm>
            <a:off x="3780631" y="8263309"/>
            <a:ext cx="3528392" cy="292388"/>
          </a:xfrm>
          <a:prstGeom prst="rect">
            <a:avLst/>
          </a:prstGeom>
          <a:noFill/>
        </p:spPr>
        <p:txBody>
          <a:bodyPr wrap="square" rtlCol="0">
            <a:spAutoFit/>
          </a:bodyPr>
          <a:lstStyle/>
          <a:p>
            <a:r>
              <a:rPr lang="ru-RU" sz="1300" dirty="0" smtClean="0"/>
              <a:t>    </a:t>
            </a:r>
            <a:endParaRPr lang="ru-RU" sz="1300" dirty="0"/>
          </a:p>
        </p:txBody>
      </p:sp>
      <p:sp>
        <p:nvSpPr>
          <p:cNvPr id="2050" name="Rectangle 2"/>
          <p:cNvSpPr>
            <a:spLocks noChangeArrowheads="1"/>
          </p:cNvSpPr>
          <p:nvPr/>
        </p:nvSpPr>
        <p:spPr bwMode="auto">
          <a:xfrm>
            <a:off x="612279" y="2159615"/>
            <a:ext cx="6624736" cy="20005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p:txBody>
      </p:sp>
      <p:sp>
        <p:nvSpPr>
          <p:cNvPr id="28" name="Солнце 27"/>
          <p:cNvSpPr/>
          <p:nvPr/>
        </p:nvSpPr>
        <p:spPr>
          <a:xfrm>
            <a:off x="6985199" y="10117907"/>
            <a:ext cx="576064" cy="504056"/>
          </a:xfrm>
          <a:prstGeom prst="sun">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dirty="0" smtClean="0"/>
              <a:t>9</a:t>
            </a:r>
            <a:endParaRPr lang="ru-RU" dirty="0"/>
          </a:p>
        </p:txBody>
      </p:sp>
      <p:sp>
        <p:nvSpPr>
          <p:cNvPr id="35" name="Прямоугольник 34"/>
          <p:cNvSpPr/>
          <p:nvPr/>
        </p:nvSpPr>
        <p:spPr>
          <a:xfrm>
            <a:off x="5292799" y="342429"/>
            <a:ext cx="2064196" cy="418234"/>
          </a:xfrm>
          <a:prstGeom prst="rect">
            <a:avLst/>
          </a:prstGeom>
        </p:spPr>
        <p:style>
          <a:lnRef idx="2">
            <a:schemeClr val="accent3"/>
          </a:lnRef>
          <a:fillRef idx="1">
            <a:schemeClr val="lt1"/>
          </a:fillRef>
          <a:effectRef idx="0">
            <a:schemeClr val="accent3"/>
          </a:effectRef>
          <a:fontRef idx="minor">
            <a:schemeClr val="dk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ru-RU" dirty="0">
              <a:ln w="50800"/>
              <a:solidFill>
                <a:sysClr val="windowText" lastClr="000000"/>
              </a:solidFill>
              <a:cs typeface="Arial"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9186" y="342429"/>
            <a:ext cx="1116013"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6656" y="903972"/>
            <a:ext cx="3276576" cy="242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996656" y="3334416"/>
            <a:ext cx="3276576" cy="185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324247" y="879109"/>
            <a:ext cx="3672408" cy="2862322"/>
          </a:xfrm>
          <a:prstGeom prst="rect">
            <a:avLst/>
          </a:prstGeom>
          <a:noFill/>
        </p:spPr>
        <p:txBody>
          <a:bodyPr wrap="square" rtlCol="0">
            <a:spAutoFit/>
          </a:bodyPr>
          <a:lstStyle/>
          <a:p>
            <a:r>
              <a:rPr lang="ru-RU" sz="1200" dirty="0" smtClean="0"/>
              <a:t>    После </a:t>
            </a:r>
            <a:r>
              <a:rPr lang="ru-RU" sz="1200" dirty="0"/>
              <a:t>окончательного отбора осталось шесть человек, претендующих на полет в космос. 1961 год знаменуется принятием на заседании ГК окончательного решения в выборе космонавта. Им стал Юрий Гагарин, а в качестве его дублера был выбран Герман Титов</a:t>
            </a:r>
            <a:r>
              <a:rPr lang="ru-RU" sz="1200" dirty="0" smtClean="0"/>
              <a:t>.</a:t>
            </a:r>
          </a:p>
          <a:p>
            <a:r>
              <a:rPr lang="ru-RU" sz="1200" dirty="0"/>
              <a:t> </a:t>
            </a:r>
            <a:r>
              <a:rPr lang="ru-RU" sz="1200" dirty="0" smtClean="0"/>
              <a:t>  </a:t>
            </a:r>
            <a:r>
              <a:rPr lang="ru-RU" sz="1200" b="1" dirty="0">
                <a:solidFill>
                  <a:srgbClr val="0C0C0C"/>
                </a:solidFill>
              </a:rPr>
              <a:t>Особенности космического корабля «Восток-1»</a:t>
            </a:r>
          </a:p>
          <a:p>
            <a:r>
              <a:rPr lang="ru-RU" sz="1200" dirty="0">
                <a:solidFill>
                  <a:srgbClr val="0C0C0C"/>
                </a:solidFill>
              </a:rPr>
              <a:t>Полёт первого человека в космос должен был осуществиться на корабле «Восток-1», состоявший из 2 частей:</a:t>
            </a:r>
          </a:p>
          <a:p>
            <a:pPr>
              <a:buFont typeface="Arial"/>
              <a:buChar char="•"/>
            </a:pPr>
            <a:r>
              <a:rPr lang="ru-RU" sz="1200" dirty="0">
                <a:solidFill>
                  <a:srgbClr val="0C0C0C"/>
                </a:solidFill>
              </a:rPr>
              <a:t>кабины с наличием системы обеспечения жизнедеятельности;</a:t>
            </a:r>
          </a:p>
          <a:p>
            <a:pPr>
              <a:buFont typeface="Arial"/>
              <a:buChar char="•"/>
            </a:pPr>
            <a:r>
              <a:rPr lang="ru-RU" sz="1200" dirty="0">
                <a:solidFill>
                  <a:srgbClr val="0C0C0C"/>
                </a:solidFill>
              </a:rPr>
              <a:t>отсека с тормозным двигателем и приборами</a:t>
            </a:r>
            <a:r>
              <a:rPr lang="ru-RU" sz="1200" dirty="0" smtClean="0">
                <a:solidFill>
                  <a:srgbClr val="0C0C0C"/>
                </a:solidFill>
              </a:rPr>
              <a:t>.</a:t>
            </a:r>
          </a:p>
          <a:p>
            <a:pPr>
              <a:buFont typeface="Arial"/>
              <a:buChar char="•"/>
            </a:pPr>
            <a:endParaRPr lang="ru-RU" sz="1200" dirty="0">
              <a:solidFill>
                <a:srgbClr val="0C0C0C"/>
              </a:solidFill>
            </a:endParaRPr>
          </a:p>
          <a:p>
            <a:r>
              <a:rPr lang="ru-RU" sz="1200" dirty="0" smtClean="0"/>
              <a:t> </a:t>
            </a:r>
            <a:endParaRPr lang="ru-RU" sz="1200" dirty="0"/>
          </a:p>
        </p:txBody>
      </p:sp>
      <p:sp>
        <p:nvSpPr>
          <p:cNvPr id="5" name="TextBox 4"/>
          <p:cNvSpPr txBox="1"/>
          <p:nvPr/>
        </p:nvSpPr>
        <p:spPr>
          <a:xfrm>
            <a:off x="180231" y="3327222"/>
            <a:ext cx="7381031" cy="1384995"/>
          </a:xfrm>
          <a:prstGeom prst="rect">
            <a:avLst/>
          </a:prstGeom>
          <a:noFill/>
        </p:spPr>
        <p:txBody>
          <a:bodyPr wrap="square" rtlCol="0">
            <a:spAutoFit/>
          </a:bodyPr>
          <a:lstStyle/>
          <a:p>
            <a:pPr lvl="0"/>
            <a:r>
              <a:rPr lang="ru-RU" sz="1200" dirty="0" smtClean="0">
                <a:solidFill>
                  <a:srgbClr val="0C0C0C"/>
                </a:solidFill>
              </a:rPr>
              <a:t>    Кресло</a:t>
            </a:r>
            <a:r>
              <a:rPr lang="ru-RU" sz="1200" dirty="0">
                <a:solidFill>
                  <a:srgbClr val="0C0C0C"/>
                </a:solidFill>
              </a:rPr>
              <a:t>, находящееся в кабине было также местом </a:t>
            </a:r>
            <a:endParaRPr lang="ru-RU" sz="1200" dirty="0" smtClean="0">
              <a:solidFill>
                <a:srgbClr val="0C0C0C"/>
              </a:solidFill>
            </a:endParaRPr>
          </a:p>
          <a:p>
            <a:pPr lvl="0"/>
            <a:r>
              <a:rPr lang="ru-RU" sz="1200" dirty="0" smtClean="0">
                <a:solidFill>
                  <a:srgbClr val="0C0C0C"/>
                </a:solidFill>
              </a:rPr>
              <a:t> хранения: рацией; медикаментов; продовольствия; спасательной </a:t>
            </a:r>
            <a:r>
              <a:rPr lang="ru-RU" sz="1200" dirty="0">
                <a:solidFill>
                  <a:srgbClr val="0C0C0C"/>
                </a:solidFill>
              </a:rPr>
              <a:t>лодки (если посадка произойдет на воду).</a:t>
            </a:r>
          </a:p>
          <a:p>
            <a:pPr lvl="0"/>
            <a:r>
              <a:rPr lang="ru-RU" sz="1200" dirty="0" smtClean="0">
                <a:solidFill>
                  <a:srgbClr val="0C0C0C"/>
                </a:solidFill>
              </a:rPr>
              <a:t>   Космический </a:t>
            </a:r>
            <a:r>
              <a:rPr lang="ru-RU" sz="1200" dirty="0">
                <a:solidFill>
                  <a:srgbClr val="0C0C0C"/>
                </a:solidFill>
              </a:rPr>
              <a:t>корабль был снаружи был покрыт специальной тепловой защитой, так как проходя плотность </a:t>
            </a:r>
            <a:r>
              <a:rPr lang="ru-RU" sz="1200" dirty="0" smtClean="0">
                <a:solidFill>
                  <a:srgbClr val="0C0C0C"/>
                </a:solidFill>
              </a:rPr>
              <a:t> </a:t>
            </a:r>
          </a:p>
          <a:p>
            <a:pPr lvl="0"/>
            <a:r>
              <a:rPr lang="ru-RU" sz="1200" dirty="0">
                <a:solidFill>
                  <a:srgbClr val="0C0C0C"/>
                </a:solidFill>
              </a:rPr>
              <a:t> </a:t>
            </a:r>
            <a:r>
              <a:rPr lang="ru-RU" sz="1200" dirty="0" smtClean="0">
                <a:solidFill>
                  <a:srgbClr val="0C0C0C"/>
                </a:solidFill>
              </a:rPr>
              <a:t> слоев </a:t>
            </a:r>
            <a:r>
              <a:rPr lang="ru-RU" sz="1200" dirty="0">
                <a:solidFill>
                  <a:srgbClr val="0C0C0C"/>
                </a:solidFill>
              </a:rPr>
              <a:t>атмосферы, он очень сильно нагревался. Для иллюминаторов использовалось жаропрочное стекло</a:t>
            </a:r>
            <a:r>
              <a:rPr lang="ru-RU" sz="1200" dirty="0" smtClean="0">
                <a:solidFill>
                  <a:srgbClr val="0C0C0C"/>
                </a:solidFill>
              </a:rPr>
              <a:t>.</a:t>
            </a:r>
          </a:p>
          <a:p>
            <a:pPr lvl="0"/>
            <a:endParaRPr lang="ru-RU" sz="1200" dirty="0" smtClean="0">
              <a:solidFill>
                <a:srgbClr val="0C0C0C"/>
              </a:solidFill>
            </a:endParaRPr>
          </a:p>
          <a:p>
            <a:pPr lvl="0"/>
            <a:r>
              <a:rPr lang="ru-RU" sz="1200" dirty="0">
                <a:solidFill>
                  <a:srgbClr val="0C0C0C"/>
                </a:solidFill>
              </a:rPr>
              <a:t/>
            </a:r>
            <a:br>
              <a:rPr lang="ru-RU" sz="1200" dirty="0">
                <a:solidFill>
                  <a:srgbClr val="0C0C0C"/>
                </a:solidFill>
              </a:rPr>
            </a:br>
            <a:endParaRPr lang="ru-RU" sz="1200" dirty="0">
              <a:solidFill>
                <a:srgbClr val="0C0C0C"/>
              </a:solidFill>
            </a:endParaRPr>
          </a:p>
        </p:txBody>
      </p:sp>
      <p:sp>
        <p:nvSpPr>
          <p:cNvPr id="6" name="TextBox 5"/>
          <p:cNvSpPr txBox="1"/>
          <p:nvPr/>
        </p:nvSpPr>
        <p:spPr>
          <a:xfrm>
            <a:off x="288243" y="4046880"/>
            <a:ext cx="6984776" cy="1569660"/>
          </a:xfrm>
          <a:prstGeom prst="rect">
            <a:avLst/>
          </a:prstGeom>
          <a:noFill/>
        </p:spPr>
        <p:txBody>
          <a:bodyPr wrap="square" rtlCol="0">
            <a:spAutoFit/>
          </a:bodyPr>
          <a:lstStyle/>
          <a:p>
            <a:r>
              <a:rPr lang="ru-RU" sz="1200" dirty="0" smtClean="0">
                <a:solidFill>
                  <a:srgbClr val="0C0C0C"/>
                </a:solidFill>
              </a:rPr>
              <a:t>  Сам </a:t>
            </a:r>
            <a:r>
              <a:rPr lang="ru-RU" sz="1200" dirty="0">
                <a:solidFill>
                  <a:srgbClr val="0C0C0C"/>
                </a:solidFill>
              </a:rPr>
              <a:t>процесс управления кораблем был полностью автоматизирован, т. е. космонавт был пассажиром. Но Гагарин получил также и секретный код, позволяющий активизировать ручное управление в случае необходимости. Однако это было возможно лишь в том случае, если космонавт мог решить математическую задачу. Она была записана на листке и запечатана в конверт. Справившись с ней, летчик получал код.</a:t>
            </a:r>
          </a:p>
          <a:p>
            <a:r>
              <a:rPr lang="ru-RU" sz="1200" dirty="0" smtClean="0">
                <a:solidFill>
                  <a:srgbClr val="0C0C0C"/>
                </a:solidFill>
              </a:rPr>
              <a:t>  Все </a:t>
            </a:r>
            <a:r>
              <a:rPr lang="ru-RU" sz="1200" dirty="0">
                <a:solidFill>
                  <a:srgbClr val="0C0C0C"/>
                </a:solidFill>
              </a:rPr>
              <a:t>эти меры предосторожности были связаны с тем, что реакция человеческой психики в космосе еще не была известна. На случай, если космонавт окажется на грани помешательства (предполагался и такой момент), то он не сможет перейти на ручное управление и повредить оборудование.</a:t>
            </a:r>
            <a:endParaRPr lang="ru-RU" sz="1200" dirty="0">
              <a:solidFill>
                <a:srgbClr val="0C0C0C"/>
              </a:solidFill>
              <a:effectLst/>
            </a:endParaRPr>
          </a:p>
        </p:txBody>
      </p:sp>
      <p:sp>
        <p:nvSpPr>
          <p:cNvPr id="9" name="TextBox 8"/>
          <p:cNvSpPr txBox="1"/>
          <p:nvPr/>
        </p:nvSpPr>
        <p:spPr>
          <a:xfrm>
            <a:off x="2549006" y="5549936"/>
            <a:ext cx="4688009" cy="1938992"/>
          </a:xfrm>
          <a:prstGeom prst="rect">
            <a:avLst/>
          </a:prstGeom>
          <a:noFill/>
        </p:spPr>
        <p:txBody>
          <a:bodyPr wrap="square" rtlCol="0">
            <a:spAutoFit/>
          </a:bodyPr>
          <a:lstStyle/>
          <a:p>
            <a:r>
              <a:rPr lang="ru-RU" sz="1200" b="1" dirty="0">
                <a:solidFill>
                  <a:srgbClr val="0C0C0C"/>
                </a:solidFill>
              </a:rPr>
              <a:t>Первый полет в космос</a:t>
            </a:r>
          </a:p>
          <a:p>
            <a:r>
              <a:rPr lang="ru-RU" sz="1200" dirty="0" smtClean="0">
                <a:solidFill>
                  <a:srgbClr val="0C0C0C"/>
                </a:solidFill>
              </a:rPr>
              <a:t>    Сергей </a:t>
            </a:r>
            <a:r>
              <a:rPr lang="ru-RU" sz="1200" dirty="0">
                <a:solidFill>
                  <a:srgbClr val="0C0C0C"/>
                </a:solidFill>
              </a:rPr>
              <a:t>Королёв торопился осуществить первый запуск в космос, поскольку были получены данные свидетельствующие о том, что американцы тоже собираются отправить человека в космос. У них это событие было намечено на 20 апреля 1961 года</a:t>
            </a:r>
            <a:r>
              <a:rPr lang="ru-RU" sz="1200" dirty="0" smtClean="0">
                <a:solidFill>
                  <a:srgbClr val="0C0C0C"/>
                </a:solidFill>
              </a:rPr>
              <a:t>.</a:t>
            </a:r>
          </a:p>
          <a:p>
            <a:r>
              <a:rPr lang="ru-RU" sz="1200" dirty="0">
                <a:solidFill>
                  <a:srgbClr val="0C0C0C"/>
                </a:solidFill>
              </a:rPr>
              <a:t>Перед полетом, за два дня, Юрий Гагарин написал прощальное письмо своей супруге, так как не было гарантии его точного возвращения. Письмо передали жене спустя 7 лет после смерти космонавта, в 1968 году. Он разбился на самолете, выполняя тренировочный полет</a:t>
            </a:r>
            <a:r>
              <a:rPr lang="ru-RU" sz="1200" dirty="0" smtClean="0">
                <a:solidFill>
                  <a:srgbClr val="0C0C0C"/>
                </a:solidFill>
              </a:rPr>
              <a:t>.</a:t>
            </a:r>
            <a:endParaRPr lang="ru-RU" sz="1200" dirty="0">
              <a:solidFill>
                <a:srgbClr val="0C0C0C"/>
              </a:solidFill>
            </a:endParaRPr>
          </a:p>
        </p:txBody>
      </p:sp>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7530" y="5628297"/>
            <a:ext cx="2047693" cy="1842924"/>
          </a:xfrm>
          <a:prstGeom prst="rect">
            <a:avLst/>
          </a:prstGeom>
        </p:spPr>
      </p:pic>
      <p:sp>
        <p:nvSpPr>
          <p:cNvPr id="12" name="TextBox 11"/>
          <p:cNvSpPr txBox="1"/>
          <p:nvPr/>
        </p:nvSpPr>
        <p:spPr>
          <a:xfrm>
            <a:off x="324247" y="7488928"/>
            <a:ext cx="6912768" cy="3231654"/>
          </a:xfrm>
          <a:prstGeom prst="rect">
            <a:avLst/>
          </a:prstGeom>
          <a:noFill/>
        </p:spPr>
        <p:txBody>
          <a:bodyPr wrap="square" rtlCol="0">
            <a:spAutoFit/>
          </a:bodyPr>
          <a:lstStyle/>
          <a:p>
            <a:pPr lvl="0"/>
            <a:r>
              <a:rPr lang="ru-RU" sz="1200" dirty="0" smtClean="0">
                <a:solidFill>
                  <a:srgbClr val="0C0C0C"/>
                </a:solidFill>
              </a:rPr>
              <a:t>   12 </a:t>
            </a:r>
            <a:r>
              <a:rPr lang="ru-RU" sz="1200" dirty="0">
                <a:solidFill>
                  <a:srgbClr val="0C0C0C"/>
                </a:solidFill>
              </a:rPr>
              <a:t>апреля 1961 года в 09:07(московское время) – происходит знаменательное событие, был совершен 1 полет человека в космос. Из динамика прозвучало слово Гагарина ставшее потом знаменитым, «Поехали». До старта выяснилось, что крышка люка неплотно закрылась после того как летчик прошел через нее в кабину. Эта неисправность была ликвидирована оперативными действиями ведущего конструктора «Восток», Ивановским. Он за короткий срок отвернул тридцать гаек с замком, которые запирали люк, поправил прижим крышки и вновь запер люк. Ракета была готова к запуску.</a:t>
            </a:r>
          </a:p>
          <a:p>
            <a:pPr lvl="0"/>
            <a:r>
              <a:rPr lang="ru-RU" sz="1200" dirty="0">
                <a:solidFill>
                  <a:srgbClr val="0C0C0C"/>
                </a:solidFill>
              </a:rPr>
              <a:t>Таким образом, произошел важнейший момент в истории космонавтики, в которой первый полет в космос совершил Юрий Гагарин.</a:t>
            </a:r>
          </a:p>
          <a:p>
            <a:pPr lvl="0"/>
            <a:r>
              <a:rPr lang="ru-RU" sz="1200" dirty="0" smtClean="0">
                <a:solidFill>
                  <a:srgbClr val="0C0C0C"/>
                </a:solidFill>
              </a:rPr>
              <a:t>Когда </a:t>
            </a:r>
            <a:r>
              <a:rPr lang="ru-RU" sz="1200" dirty="0">
                <a:solidFill>
                  <a:srgbClr val="0C0C0C"/>
                </a:solidFill>
              </a:rPr>
              <a:t>корабль прошел через плотные атмосферные слои, Юрий Гагарин увидел Землю. Как потом рассказал сам космонавт, его больше всего впечатлил вид горизонта, отделявший очень черное небо от планеты.</a:t>
            </a:r>
          </a:p>
          <a:p>
            <a:pPr lvl="0"/>
            <a:r>
              <a:rPr lang="ru-RU" sz="1200" dirty="0" smtClean="0">
                <a:solidFill>
                  <a:srgbClr val="0C0C0C"/>
                </a:solidFill>
              </a:rPr>
              <a:t>    За </a:t>
            </a:r>
            <a:r>
              <a:rPr lang="ru-RU" sz="1200" dirty="0">
                <a:solidFill>
                  <a:srgbClr val="0C0C0C"/>
                </a:solidFill>
              </a:rPr>
              <a:t>время полета, который продлился 108 минут, «Восток» успел облететь вокруг земного шара всего один раз. Из них всего лишь 89 минут было проведено на орбите, остальное время ушло на взлет корабля и посадку. Максимальная удаленность орбиты «Востока» от поверхности Земли составляла 327 км.</a:t>
            </a:r>
          </a:p>
          <a:p>
            <a:pPr lvl="0"/>
            <a:endParaRPr lang="ru-RU" sz="1200" dirty="0">
              <a:solidFill>
                <a:srgbClr val="0C0C0C"/>
              </a:solidFill>
            </a:endParaRPr>
          </a:p>
        </p:txBody>
      </p:sp>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56" y="200001"/>
            <a:ext cx="1584175" cy="699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4722" y="217016"/>
            <a:ext cx="1584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9047" y="217016"/>
            <a:ext cx="15843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3339</TotalTime>
  <Words>2258</Words>
  <Application>Microsoft Office PowerPoint</Application>
  <PresentationFormat>Произвольный</PresentationFormat>
  <Paragraphs>193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Секретарь</cp:lastModifiedBy>
  <cp:revision>401</cp:revision>
  <dcterms:created xsi:type="dcterms:W3CDTF">2018-10-19T09:35:07Z</dcterms:created>
  <dcterms:modified xsi:type="dcterms:W3CDTF">2020-12-07T10:39:30Z</dcterms:modified>
</cp:coreProperties>
</file>