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2"/>
  </p:notesMasterIdLst>
  <p:sldIdLst>
    <p:sldId id="257" r:id="rId2"/>
    <p:sldId id="265" r:id="rId3"/>
    <p:sldId id="277" r:id="rId4"/>
    <p:sldId id="283" r:id="rId5"/>
    <p:sldId id="284" r:id="rId6"/>
    <p:sldId id="278" r:id="rId7"/>
    <p:sldId id="282" r:id="rId8"/>
    <p:sldId id="261" r:id="rId9"/>
    <p:sldId id="269" r:id="rId10"/>
    <p:sldId id="280" r:id="rId11"/>
    <p:sldId id="279" r:id="rId12"/>
    <p:sldId id="259" r:id="rId13"/>
    <p:sldId id="281" r:id="rId14"/>
    <p:sldId id="273" r:id="rId15"/>
    <p:sldId id="274" r:id="rId16"/>
    <p:sldId id="286" r:id="rId17"/>
    <p:sldId id="285" r:id="rId18"/>
    <p:sldId id="287" r:id="rId19"/>
    <p:sldId id="288" r:id="rId20"/>
    <p:sldId id="262" r:id="rId21"/>
  </p:sldIdLst>
  <p:sldSz cx="7561263" cy="1062196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FFFF99"/>
    <a:srgbClr val="CCFFFF"/>
    <a:srgbClr val="1FEDC6"/>
    <a:srgbClr val="0FE6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5" autoAdjust="0"/>
    <p:restoredTop sz="95720" autoAdjust="0"/>
  </p:normalViewPr>
  <p:slideViewPr>
    <p:cSldViewPr>
      <p:cViewPr>
        <p:scale>
          <a:sx n="60" d="100"/>
          <a:sy n="60" d="100"/>
        </p:scale>
        <p:origin x="-974" y="230"/>
      </p:cViewPr>
      <p:guideLst>
        <p:guide orient="horz" pos="3346"/>
        <p:guide pos="238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BC04104-9820-4C86-B464-DA1BA382E2CC}" type="datetimeFigureOut">
              <a:rPr lang="ru-RU" smtClean="0"/>
              <a:pPr/>
              <a:t>28.12.2020</a:t>
            </a:fld>
            <a:endParaRPr lang="ru-RU"/>
          </a:p>
        </p:txBody>
      </p:sp>
      <p:sp>
        <p:nvSpPr>
          <p:cNvPr id="4" name="Образ слайда 3"/>
          <p:cNvSpPr>
            <a:spLocks noGrp="1" noRot="1" noChangeAspect="1"/>
          </p:cNvSpPr>
          <p:nvPr>
            <p:ph type="sldImg" idx="2"/>
          </p:nvPr>
        </p:nvSpPr>
        <p:spPr>
          <a:xfrm>
            <a:off x="2074863" y="744538"/>
            <a:ext cx="264795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C5D8C98-A4D8-4DCE-A216-30AEBE1BF72D}" type="slidenum">
              <a:rPr lang="ru-RU" smtClean="0"/>
              <a:pPr/>
              <a:t>‹#›</a:t>
            </a:fld>
            <a:endParaRPr lang="ru-RU"/>
          </a:p>
        </p:txBody>
      </p:sp>
    </p:spTree>
    <p:extLst>
      <p:ext uri="{BB962C8B-B14F-4D97-AF65-F5344CB8AC3E}">
        <p14:creationId xmlns:p14="http://schemas.microsoft.com/office/powerpoint/2010/main" val="2537250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299696"/>
            <a:ext cx="6427074" cy="2276837"/>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019112"/>
            <a:ext cx="5292884" cy="271450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11436" y="567982"/>
            <a:ext cx="1275964" cy="1208248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3549" y="567982"/>
            <a:ext cx="3701869" cy="1208248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825595"/>
            <a:ext cx="6427074" cy="210964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97288" y="4502044"/>
            <a:ext cx="6427074" cy="232355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3549"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898486"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377649"/>
            <a:ext cx="3340871"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78064" y="3368540"/>
            <a:ext cx="3340871"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9" y="2377649"/>
            <a:ext cx="3342183"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841019" y="3368540"/>
            <a:ext cx="3342183"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5" y="422913"/>
            <a:ext cx="2487604" cy="1799833"/>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956245" y="422912"/>
            <a:ext cx="4226957" cy="9065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5" y="2222745"/>
            <a:ext cx="2487604" cy="7265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435375"/>
            <a:ext cx="4536758" cy="87778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482060" y="949092"/>
            <a:ext cx="4536758" cy="63731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482060" y="8313163"/>
            <a:ext cx="4536758" cy="124660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478460"/>
            <a:ext cx="6805137" cy="701000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9844988"/>
            <a:ext cx="1764295" cy="565521"/>
          </a:xfrm>
          <a:prstGeom prst="rect">
            <a:avLst/>
          </a:prstGeom>
        </p:spPr>
        <p:txBody>
          <a:bodyPr vert="horz" lIns="91440" tIns="45720" rIns="91440" bIns="45720" rtlCol="0" anchor="ctr"/>
          <a:lstStyle>
            <a:lvl1pPr algn="l">
              <a:defRPr sz="1200">
                <a:solidFill>
                  <a:schemeClr val="tx1">
                    <a:tint val="75000"/>
                  </a:schemeClr>
                </a:solidFill>
              </a:defRPr>
            </a:lvl1pPr>
          </a:lstStyle>
          <a:p>
            <a:fld id="{869C7E29-C26F-41FC-9283-4B43B3471F8B}" type="datetimeFigureOut">
              <a:rPr lang="ru-RU" smtClean="0"/>
              <a:pPr/>
              <a:t>28.12.2020</a:t>
            </a:fld>
            <a:endParaRPr lang="ru-RU"/>
          </a:p>
        </p:txBody>
      </p:sp>
      <p:sp>
        <p:nvSpPr>
          <p:cNvPr id="5" name="Нижний колонтитул 4"/>
          <p:cNvSpPr>
            <a:spLocks noGrp="1"/>
          </p:cNvSpPr>
          <p:nvPr>
            <p:ph type="ftr" sz="quarter" idx="3"/>
          </p:nvPr>
        </p:nvSpPr>
        <p:spPr>
          <a:xfrm>
            <a:off x="2583432" y="9844988"/>
            <a:ext cx="2394400" cy="56552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9844988"/>
            <a:ext cx="1764295" cy="565521"/>
          </a:xfrm>
          <a:prstGeom prst="rect">
            <a:avLst/>
          </a:prstGeom>
        </p:spPr>
        <p:txBody>
          <a:bodyPr vert="horz" lIns="91440" tIns="45720" rIns="91440" bIns="45720" rtlCol="0" anchor="ctr"/>
          <a:lstStyle>
            <a:lvl1pPr algn="r">
              <a:defRPr sz="1200">
                <a:solidFill>
                  <a:schemeClr val="tx1">
                    <a:tint val="75000"/>
                  </a:schemeClr>
                </a:solidFill>
              </a:defRPr>
            </a:lvl1pPr>
          </a:lstStyle>
          <a:p>
            <a:fld id="{EF5E6B37-D00B-4E39-AE26-CD8749E8263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10" Type="http://schemas.openxmlformats.org/officeDocument/2006/relationships/image" Target="../media/image7.jpeg"/><Relationship Id="rId4" Type="http://schemas.openxmlformats.org/officeDocument/2006/relationships/image" Target="../media/image44.jpeg"/><Relationship Id="rId9" Type="http://schemas.openxmlformats.org/officeDocument/2006/relationships/image" Target="../media/image49.jpeg"/></Relationships>
</file>

<file path=ppt/slides/_rels/slide1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3.jpeg"/><Relationship Id="rId11" Type="http://schemas.openxmlformats.org/officeDocument/2006/relationships/image" Target="../media/image57.jpeg"/><Relationship Id="rId5" Type="http://schemas.openxmlformats.org/officeDocument/2006/relationships/image" Target="../media/image52.png"/><Relationship Id="rId10" Type="http://schemas.openxmlformats.org/officeDocument/2006/relationships/image" Target="../media/image11.jpeg"/><Relationship Id="rId4" Type="http://schemas.openxmlformats.org/officeDocument/2006/relationships/image" Target="../media/image51.jpeg"/><Relationship Id="rId9" Type="http://schemas.openxmlformats.org/officeDocument/2006/relationships/image" Target="../media/image56.jpeg"/></Relationships>
</file>

<file path=ppt/slides/_rels/slide12.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1.jpeg"/><Relationship Id="rId11" Type="http://schemas.openxmlformats.org/officeDocument/2006/relationships/image" Target="../media/image7.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s>
</file>

<file path=ppt/slides/_rels/slide13.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png"/><Relationship Id="rId7" Type="http://schemas.openxmlformats.org/officeDocument/2006/relationships/image" Target="../media/image7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9.jpeg"/><Relationship Id="rId5" Type="http://schemas.openxmlformats.org/officeDocument/2006/relationships/image" Target="../media/image68.jpeg"/><Relationship Id="rId10" Type="http://schemas.openxmlformats.org/officeDocument/2006/relationships/image" Target="../media/image11.jpeg"/><Relationship Id="rId4" Type="http://schemas.openxmlformats.org/officeDocument/2006/relationships/image" Target="../media/image67.jpeg"/><Relationship Id="rId9" Type="http://schemas.openxmlformats.org/officeDocument/2006/relationships/image" Target="../media/image72.jpeg"/></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73.jpeg"/><Relationship Id="rId7" Type="http://schemas.openxmlformats.org/officeDocument/2006/relationships/image" Target="../media/image77.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6.jpeg"/><Relationship Id="rId5" Type="http://schemas.openxmlformats.org/officeDocument/2006/relationships/image" Target="../media/image75.jpg"/><Relationship Id="rId4" Type="http://schemas.openxmlformats.org/officeDocument/2006/relationships/image" Target="../media/image74.jpg"/></Relationships>
</file>

<file path=ppt/slides/_rels/slide1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8.png"/><Relationship Id="rId7" Type="http://schemas.openxmlformats.org/officeDocument/2006/relationships/image" Target="../media/image8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16.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8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18.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9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7.jpe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96.jpg"/><Relationship Id="rId4" Type="http://schemas.openxmlformats.org/officeDocument/2006/relationships/image" Target="../media/image95.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29.jpg"/><Relationship Id="rId4" Type="http://schemas.openxmlformats.org/officeDocument/2006/relationships/image" Target="../media/image28.jp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27.jpeg"/><Relationship Id="rId7"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bg bwMode="gray">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468263" y="208528"/>
            <a:ext cx="6885016" cy="10204909"/>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44327" y="918493"/>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9" name="Прямоугольник 8"/>
          <p:cNvSpPr/>
          <p:nvPr/>
        </p:nvSpPr>
        <p:spPr>
          <a:xfrm>
            <a:off x="4909031" y="1012498"/>
            <a:ext cx="2301501" cy="920115"/>
          </a:xfrm>
          <a:prstGeom prst="rect">
            <a:avLst/>
          </a:prstGeom>
          <a:solidFill>
            <a:schemeClr val="bg1"/>
          </a:solidFill>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r>
              <a:rPr lang="ru-RU" dirty="0" smtClean="0">
                <a:ln w="18415" cmpd="sng">
                  <a:solidFill>
                    <a:srgbClr val="FFFFFF"/>
                  </a:solidFill>
                  <a:prstDash val="solid"/>
                </a:ln>
                <a:solidFill>
                  <a:srgbClr val="FFFFFF"/>
                </a:solidFill>
                <a:effectLst>
                  <a:glow rad="101600">
                    <a:srgbClr val="0FE6FD"/>
                  </a:glow>
                  <a:outerShdw blurRad="63500" dir="3600000" algn="tl" rotWithShape="0">
                    <a:srgbClr val="000000">
                      <a:alpha val="70000"/>
                    </a:srgbClr>
                  </a:outerShdw>
                </a:effectLst>
              </a:rPr>
              <a:t>ШКОЛЬНЫЙ</a:t>
            </a:r>
          </a:p>
          <a:p>
            <a:r>
              <a:rPr lang="ru-RU" dirty="0" smtClean="0">
                <a:ln w="18415" cmpd="sng">
                  <a:solidFill>
                    <a:srgbClr val="FFFFFF"/>
                  </a:solidFill>
                  <a:prstDash val="solid"/>
                </a:ln>
                <a:solidFill>
                  <a:srgbClr val="FFFFFF"/>
                </a:solidFill>
                <a:effectLst>
                  <a:glow rad="101600">
                    <a:srgbClr val="0FE6FD"/>
                  </a:glow>
                  <a:outerShdw blurRad="63500" dir="3600000" algn="tl" rotWithShape="0">
                    <a:srgbClr val="000000">
                      <a:alpha val="70000"/>
                    </a:srgbClr>
                  </a:outerShdw>
                </a:effectLst>
              </a:rPr>
              <a:t>ИНФОРМАЦИОННЫЙ</a:t>
            </a:r>
          </a:p>
          <a:p>
            <a:r>
              <a:rPr lang="ru-RU" dirty="0" smtClean="0">
                <a:ln w="18415" cmpd="sng">
                  <a:solidFill>
                    <a:srgbClr val="FFFFFF"/>
                  </a:solidFill>
                  <a:prstDash val="solid"/>
                </a:ln>
                <a:solidFill>
                  <a:srgbClr val="FFFFFF"/>
                </a:solidFill>
                <a:effectLst>
                  <a:glow rad="101600">
                    <a:srgbClr val="0FE6FD"/>
                  </a:glow>
                  <a:outerShdw blurRad="63500" dir="3600000" algn="tl" rotWithShape="0">
                    <a:srgbClr val="000000">
                      <a:alpha val="70000"/>
                    </a:srgbClr>
                  </a:outerShdw>
                </a:effectLst>
              </a:rPr>
              <a:t>КАЛЕЙДОСКОП</a:t>
            </a:r>
            <a:endParaRPr lang="ru-RU" dirty="0">
              <a:ln w="18415" cmpd="sng">
                <a:solidFill>
                  <a:srgbClr val="FFFFFF"/>
                </a:solidFill>
                <a:prstDash val="solid"/>
              </a:ln>
              <a:solidFill>
                <a:srgbClr val="FFFFFF"/>
              </a:solidFill>
              <a:effectLst>
                <a:glow rad="101600">
                  <a:srgbClr val="0FE6FD"/>
                </a:glow>
                <a:outerShdw blurRad="63500" dir="3600000" algn="tl" rotWithShape="0">
                  <a:srgbClr val="000000">
                    <a:alpha val="70000"/>
                  </a:srgbClr>
                </a:outerShdw>
              </a:effectLst>
            </a:endParaRPr>
          </a:p>
        </p:txBody>
      </p:sp>
      <p:cxnSp>
        <p:nvCxnSpPr>
          <p:cNvPr id="12" name="Прямая соединительная линия 11"/>
          <p:cNvCxnSpPr/>
          <p:nvPr/>
        </p:nvCxnSpPr>
        <p:spPr>
          <a:xfrm>
            <a:off x="1081298" y="2550637"/>
            <a:ext cx="5557451" cy="0"/>
          </a:xfrm>
          <a:prstGeom prst="line">
            <a:avLst/>
          </a:prstGeom>
        </p:spPr>
        <p:style>
          <a:lnRef idx="1">
            <a:schemeClr val="accent5"/>
          </a:lnRef>
          <a:fillRef idx="0">
            <a:schemeClr val="accent5"/>
          </a:fillRef>
          <a:effectRef idx="0">
            <a:schemeClr val="accent5"/>
          </a:effectRef>
          <a:fontRef idx="minor">
            <a:schemeClr val="tx1"/>
          </a:fontRef>
        </p:style>
      </p:cxnSp>
      <p:cxnSp>
        <p:nvCxnSpPr>
          <p:cNvPr id="25" name="Прямая соединительная линия 24"/>
          <p:cNvCxnSpPr/>
          <p:nvPr/>
        </p:nvCxnSpPr>
        <p:spPr>
          <a:xfrm flipH="1">
            <a:off x="697657" y="8047285"/>
            <a:ext cx="6324732" cy="0"/>
          </a:xfrm>
          <a:prstGeom prst="line">
            <a:avLst/>
          </a:prstGeom>
        </p:spPr>
        <p:style>
          <a:lnRef idx="1">
            <a:schemeClr val="accent5"/>
          </a:lnRef>
          <a:fillRef idx="0">
            <a:schemeClr val="accent5"/>
          </a:fillRef>
          <a:effectRef idx="0">
            <a:schemeClr val="accent5"/>
          </a:effectRef>
          <a:fontRef idx="minor">
            <a:schemeClr val="tx1"/>
          </a:fontRef>
        </p:style>
      </p:cxnSp>
      <p:pic>
        <p:nvPicPr>
          <p:cNvPr id="34" name="Рисунок 33"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r="29528" b="11116"/>
          <a:stretch>
            <a:fillRect/>
          </a:stretch>
        </p:blipFill>
        <p:spPr>
          <a:xfrm>
            <a:off x="2415627" y="2072865"/>
            <a:ext cx="4752528" cy="256893"/>
          </a:xfrm>
          <a:prstGeom prst="rect">
            <a:avLst/>
          </a:prstGeom>
        </p:spPr>
      </p:pic>
      <p:pic>
        <p:nvPicPr>
          <p:cNvPr id="35" name="Рисунок 34"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l="70472" b="11116"/>
          <a:stretch>
            <a:fillRect/>
          </a:stretch>
        </p:blipFill>
        <p:spPr>
          <a:xfrm>
            <a:off x="3823052" y="2301936"/>
            <a:ext cx="1800200" cy="232239"/>
          </a:xfrm>
          <a:prstGeom prst="rect">
            <a:avLst/>
          </a:prstGeom>
        </p:spPr>
      </p:pic>
      <p:sp>
        <p:nvSpPr>
          <p:cNvPr id="24" name="Прямоугольник 23"/>
          <p:cNvSpPr/>
          <p:nvPr/>
        </p:nvSpPr>
        <p:spPr>
          <a:xfrm>
            <a:off x="540075" y="2605712"/>
            <a:ext cx="6713100" cy="64807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Print" pitchFamily="2" charset="0"/>
                <a:cs typeface="Arial" pitchFamily="34" charset="0"/>
              </a:rPr>
              <a:t>История Нового года</a:t>
            </a:r>
            <a:endPar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Print" pitchFamily="2" charset="0"/>
              <a:cs typeface="Arial" pitchFamily="34" charset="0"/>
            </a:endParaRPr>
          </a:p>
        </p:txBody>
      </p:sp>
      <p:pic>
        <p:nvPicPr>
          <p:cNvPr id="30" name="Рисунок 29" descr="4nwpbggoue (1).png"/>
          <p:cNvPicPr>
            <a:picLocks noChangeAspect="1"/>
          </p:cNvPicPr>
          <p:nvPr/>
        </p:nvPicPr>
        <p:blipFill>
          <a:blip r:embed="rId4" cstate="print"/>
          <a:stretch>
            <a:fillRect/>
          </a:stretch>
        </p:blipFill>
        <p:spPr>
          <a:xfrm>
            <a:off x="2415627" y="1012498"/>
            <a:ext cx="2502989" cy="968899"/>
          </a:xfrm>
          <a:prstGeom prst="rect">
            <a:avLst/>
          </a:prstGeom>
        </p:spPr>
      </p:pic>
      <p:pic>
        <p:nvPicPr>
          <p:cNvPr id="37" name="Рисунок 36" descr="4nwpbggoue.png"/>
          <p:cNvPicPr>
            <a:picLocks noChangeAspect="1"/>
          </p:cNvPicPr>
          <p:nvPr/>
        </p:nvPicPr>
        <p:blipFill>
          <a:blip r:embed="rId5" cstate="print"/>
          <a:srcRect b="80870"/>
          <a:stretch>
            <a:fillRect/>
          </a:stretch>
        </p:blipFill>
        <p:spPr>
          <a:xfrm>
            <a:off x="2423458" y="1920634"/>
            <a:ext cx="4760532" cy="147780"/>
          </a:xfrm>
          <a:prstGeom prst="rect">
            <a:avLst/>
          </a:prstGeom>
        </p:spPr>
      </p:pic>
      <p:pic>
        <p:nvPicPr>
          <p:cNvPr id="38" name="Рисунок 37" descr="4nwpbggoue.png"/>
          <p:cNvPicPr>
            <a:picLocks noChangeAspect="1"/>
          </p:cNvPicPr>
          <p:nvPr/>
        </p:nvPicPr>
        <p:blipFill>
          <a:blip r:embed="rId5" cstate="print"/>
          <a:srcRect b="80870"/>
          <a:stretch>
            <a:fillRect/>
          </a:stretch>
        </p:blipFill>
        <p:spPr>
          <a:xfrm>
            <a:off x="2407623" y="958748"/>
            <a:ext cx="4716655" cy="168827"/>
          </a:xfrm>
          <a:prstGeom prst="rect">
            <a:avLst/>
          </a:prstGeom>
        </p:spPr>
      </p:pic>
      <p:pic>
        <p:nvPicPr>
          <p:cNvPr id="8" name="Рисунок 7" descr="hello_html_66af48a6.png"/>
          <p:cNvPicPr>
            <a:picLocks noChangeAspect="1"/>
          </p:cNvPicPr>
          <p:nvPr/>
        </p:nvPicPr>
        <p:blipFill>
          <a:blip r:embed="rId6" cstate="print"/>
          <a:stretch>
            <a:fillRect/>
          </a:stretch>
        </p:blipFill>
        <p:spPr>
          <a:xfrm>
            <a:off x="708131" y="958748"/>
            <a:ext cx="1550909" cy="1488128"/>
          </a:xfrm>
          <a:prstGeom prst="rect">
            <a:avLst/>
          </a:prstGeom>
        </p:spPr>
      </p:pic>
      <p:sp>
        <p:nvSpPr>
          <p:cNvPr id="28" name="Скругленный прямоугольник 27"/>
          <p:cNvSpPr/>
          <p:nvPr/>
        </p:nvSpPr>
        <p:spPr>
          <a:xfrm>
            <a:off x="570545" y="8922870"/>
            <a:ext cx="2040926" cy="576064"/>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ru-RU" sz="1400" dirty="0" smtClean="0"/>
              <a:t>Новости…………………….1</a:t>
            </a:r>
            <a:endParaRPr lang="ru-RU" sz="1400" dirty="0"/>
          </a:p>
        </p:txBody>
      </p:sp>
      <p:sp>
        <p:nvSpPr>
          <p:cNvPr id="29" name="Скругленный прямоугольник 28"/>
          <p:cNvSpPr/>
          <p:nvPr/>
        </p:nvSpPr>
        <p:spPr>
          <a:xfrm>
            <a:off x="2868525" y="8145715"/>
            <a:ext cx="2040506" cy="57606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r>
              <a:rPr lang="ru-RU" sz="1400" dirty="0" smtClean="0"/>
              <a:t>Мои увлечения………..5</a:t>
            </a:r>
            <a:endParaRPr lang="ru-RU" sz="1400" dirty="0"/>
          </a:p>
        </p:txBody>
      </p:sp>
      <p:sp>
        <p:nvSpPr>
          <p:cNvPr id="31" name="Скругленный прямоугольник 30"/>
          <p:cNvSpPr/>
          <p:nvPr/>
        </p:nvSpPr>
        <p:spPr>
          <a:xfrm>
            <a:off x="2816694" y="8899328"/>
            <a:ext cx="2040926" cy="57606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r>
              <a:rPr lang="ru-RU" sz="1400" dirty="0" smtClean="0"/>
              <a:t>Творческая страничка………………....7</a:t>
            </a:r>
            <a:endParaRPr lang="ru-RU" sz="1400" dirty="0"/>
          </a:p>
        </p:txBody>
      </p:sp>
      <p:sp>
        <p:nvSpPr>
          <p:cNvPr id="36" name="Скругленный прямоугольник 35"/>
          <p:cNvSpPr/>
          <p:nvPr/>
        </p:nvSpPr>
        <p:spPr>
          <a:xfrm>
            <a:off x="5112609" y="8151657"/>
            <a:ext cx="2068717"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r>
              <a:rPr lang="ru-RU" sz="1400" dirty="0" smtClean="0"/>
              <a:t>Библ. полка…………...10</a:t>
            </a:r>
            <a:endParaRPr lang="ru-RU" sz="1400" dirty="0"/>
          </a:p>
        </p:txBody>
      </p:sp>
      <p:sp>
        <p:nvSpPr>
          <p:cNvPr id="39" name="Скругленный прямоугольник 38"/>
          <p:cNvSpPr/>
          <p:nvPr/>
        </p:nvSpPr>
        <p:spPr>
          <a:xfrm>
            <a:off x="5083772" y="9653777"/>
            <a:ext cx="2040506" cy="576064"/>
          </a:xfrm>
          <a:prstGeom prst="roundRect">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r>
              <a:rPr lang="ru-RU" sz="1400" dirty="0" smtClean="0">
                <a:solidFill>
                  <a:srgbClr val="FF0000"/>
                </a:solidFill>
              </a:rPr>
              <a:t>Поздравляем…………..</a:t>
            </a:r>
            <a:r>
              <a:rPr lang="ru-RU" sz="1400" dirty="0" smtClean="0">
                <a:solidFill>
                  <a:srgbClr val="FF0000"/>
                </a:solidFill>
              </a:rPr>
              <a:t>19</a:t>
            </a:r>
            <a:endParaRPr lang="ru-RU" sz="1400" dirty="0">
              <a:solidFill>
                <a:srgbClr val="FF0000"/>
              </a:solidFill>
            </a:endParaRPr>
          </a:p>
        </p:txBody>
      </p:sp>
      <p:sp>
        <p:nvSpPr>
          <p:cNvPr id="40" name="Скругленный прямоугольник 39"/>
          <p:cNvSpPr/>
          <p:nvPr/>
        </p:nvSpPr>
        <p:spPr>
          <a:xfrm>
            <a:off x="5079906" y="8899328"/>
            <a:ext cx="2040506" cy="576064"/>
          </a:xfrm>
          <a:prstGeom prst="roundRect">
            <a:avLst/>
          </a:prstGeom>
          <a:solidFill>
            <a:schemeClr val="accent3">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r>
              <a:rPr lang="ru-RU" sz="1400" dirty="0" smtClean="0"/>
              <a:t>Тема номера……..……11</a:t>
            </a:r>
            <a:endParaRPr lang="ru-RU" sz="1400" dirty="0"/>
          </a:p>
        </p:txBody>
      </p:sp>
      <p:sp>
        <p:nvSpPr>
          <p:cNvPr id="41" name="Скругленный прямоугольник 40"/>
          <p:cNvSpPr/>
          <p:nvPr/>
        </p:nvSpPr>
        <p:spPr>
          <a:xfrm>
            <a:off x="2813219" y="9653777"/>
            <a:ext cx="2040507" cy="576064"/>
          </a:xfrm>
          <a:prstGeom prst="roundRect">
            <a:avLst/>
          </a:prstGeom>
          <a:solidFill>
            <a:schemeClr val="tx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r>
              <a:rPr lang="ru-RU" sz="1400" dirty="0" smtClean="0"/>
              <a:t>СПОРТ………………………..9</a:t>
            </a:r>
            <a:endParaRPr lang="ru-RU" sz="1400" dirty="0"/>
          </a:p>
        </p:txBody>
      </p:sp>
      <p:sp>
        <p:nvSpPr>
          <p:cNvPr id="33" name="TextBox 32"/>
          <p:cNvSpPr txBox="1"/>
          <p:nvPr/>
        </p:nvSpPr>
        <p:spPr>
          <a:xfrm>
            <a:off x="708131" y="8233692"/>
            <a:ext cx="1656184"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ru-RU" sz="2000" dirty="0" smtClean="0">
                <a:latin typeface="Segoe Print" pitchFamily="2" charset="0"/>
                <a:cs typeface="Arial" pitchFamily="34" charset="0"/>
              </a:rPr>
              <a:t>В номере: </a:t>
            </a:r>
            <a:endParaRPr lang="ru-RU" sz="2000" dirty="0">
              <a:latin typeface="Segoe Print" pitchFamily="2" charset="0"/>
              <a:cs typeface="Arial" pitchFamily="34" charset="0"/>
            </a:endParaRPr>
          </a:p>
        </p:txBody>
      </p:sp>
      <p:sp>
        <p:nvSpPr>
          <p:cNvPr id="11" name="Прямоугольник 10"/>
          <p:cNvSpPr/>
          <p:nvPr/>
        </p:nvSpPr>
        <p:spPr>
          <a:xfrm>
            <a:off x="5293096" y="396536"/>
            <a:ext cx="2064196" cy="41823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6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Январь, 2020</a:t>
            </a:r>
            <a:endPar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endParaRPr>
          </a:p>
        </p:txBody>
      </p:sp>
      <p:sp>
        <p:nvSpPr>
          <p:cNvPr id="26" name="Скругленный прямоугольник 25"/>
          <p:cNvSpPr/>
          <p:nvPr/>
        </p:nvSpPr>
        <p:spPr>
          <a:xfrm>
            <a:off x="589315" y="9653777"/>
            <a:ext cx="2040926" cy="576064"/>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r>
              <a:rPr lang="ru-RU" sz="1400" dirty="0" smtClean="0"/>
              <a:t>С места событий……….3</a:t>
            </a:r>
            <a:endParaRPr lang="ru-RU" sz="1400" dirty="0"/>
          </a:p>
        </p:txBody>
      </p:sp>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233" y="3438773"/>
            <a:ext cx="6696942" cy="4608512"/>
          </a:xfrm>
          <a:prstGeom prst="rect">
            <a:avLst/>
          </a:prstGeom>
        </p:spPr>
      </p:pic>
      <p:pic>
        <p:nvPicPr>
          <p:cNvPr id="27" name="Рисунок 26" descr="mota_ru_1102622.jpg"/>
          <p:cNvPicPr>
            <a:picLocks noChangeAspect="1"/>
          </p:cNvPicPr>
          <p:nvPr/>
        </p:nvPicPr>
        <p:blipFill>
          <a:blip r:embed="rId8" cstate="print"/>
          <a:srcRect t="16478" b="24097"/>
          <a:stretch>
            <a:fillRect/>
          </a:stretch>
        </p:blipFill>
        <p:spPr>
          <a:xfrm>
            <a:off x="536135" y="208824"/>
            <a:ext cx="2088232" cy="632798"/>
          </a:xfrm>
          <a:prstGeom prst="rect">
            <a:avLst/>
          </a:prstGeom>
        </p:spPr>
      </p:pic>
      <p:pic>
        <p:nvPicPr>
          <p:cNvPr id="32" name="Рисунок 31" descr="mota_ru_1102622.jpg"/>
          <p:cNvPicPr>
            <a:picLocks noChangeAspect="1"/>
          </p:cNvPicPr>
          <p:nvPr/>
        </p:nvPicPr>
        <p:blipFill>
          <a:blip r:embed="rId8" cstate="print"/>
          <a:srcRect t="16478" b="24097"/>
          <a:stretch>
            <a:fillRect/>
          </a:stretch>
        </p:blipFill>
        <p:spPr>
          <a:xfrm>
            <a:off x="2624367" y="208824"/>
            <a:ext cx="1944403" cy="627227"/>
          </a:xfrm>
          <a:prstGeom prst="rect">
            <a:avLst/>
          </a:prstGeom>
        </p:spPr>
      </p:pic>
      <p:sp>
        <p:nvSpPr>
          <p:cNvPr id="3" name="TextBox 2"/>
          <p:cNvSpPr txBox="1"/>
          <p:nvPr/>
        </p:nvSpPr>
        <p:spPr>
          <a:xfrm>
            <a:off x="1744493" y="4518893"/>
            <a:ext cx="3204186" cy="1077218"/>
          </a:xfrm>
          <a:prstGeom prst="rect">
            <a:avLst/>
          </a:prstGeom>
          <a:noFill/>
        </p:spPr>
        <p:txBody>
          <a:bodyPr wrap="square" rtlCol="0">
            <a:spAutoFit/>
          </a:bodyPr>
          <a:lstStyle/>
          <a:p>
            <a:r>
              <a:rPr lang="ru-RU" sz="1600" b="1" dirty="0" smtClean="0">
                <a:solidFill>
                  <a:schemeClr val="bg1"/>
                </a:solidFill>
                <a:latin typeface="Segoe Print" pitchFamily="2" charset="0"/>
              </a:rPr>
              <a:t>Говорят под новый год, </a:t>
            </a:r>
          </a:p>
          <a:p>
            <a:r>
              <a:rPr lang="ru-RU" sz="1600" b="1" dirty="0" smtClean="0">
                <a:solidFill>
                  <a:schemeClr val="bg1"/>
                </a:solidFill>
                <a:latin typeface="Segoe Print" pitchFamily="2" charset="0"/>
              </a:rPr>
              <a:t>Что ни пожелается</a:t>
            </a:r>
          </a:p>
          <a:p>
            <a:r>
              <a:rPr lang="ru-RU" sz="1600" b="1" dirty="0" smtClean="0">
                <a:solidFill>
                  <a:schemeClr val="bg1"/>
                </a:solidFill>
                <a:latin typeface="Segoe Print" pitchFamily="2" charset="0"/>
              </a:rPr>
              <a:t>Всё всегда произойдет</a:t>
            </a:r>
          </a:p>
          <a:p>
            <a:r>
              <a:rPr lang="ru-RU" sz="1600" b="1" dirty="0" smtClean="0">
                <a:solidFill>
                  <a:schemeClr val="bg1"/>
                </a:solidFill>
                <a:latin typeface="Segoe Print" pitchFamily="2" charset="0"/>
              </a:rPr>
              <a:t>Всё всегда сбывается.</a:t>
            </a:r>
            <a:endParaRPr lang="ru-RU" sz="1600" b="1" dirty="0">
              <a:solidFill>
                <a:schemeClr val="bg1"/>
              </a:solidFill>
              <a:latin typeface="Segoe Print"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87590" y="183793"/>
            <a:ext cx="6957024" cy="1020490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ru-RU" sz="1400" dirty="0" smtClean="0"/>
          </a:p>
          <a:p>
            <a:endParaRPr lang="ru-RU" sz="1400" dirty="0" smtClean="0"/>
          </a:p>
        </p:txBody>
      </p:sp>
      <p:cxnSp>
        <p:nvCxnSpPr>
          <p:cNvPr id="7" name="Прямая соединительная линия 6"/>
          <p:cNvCxnSpPr/>
          <p:nvPr/>
        </p:nvCxnSpPr>
        <p:spPr>
          <a:xfrm>
            <a:off x="1081298" y="877701"/>
            <a:ext cx="5557451"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Скругленный прямоугольник 7"/>
          <p:cNvSpPr/>
          <p:nvPr/>
        </p:nvSpPr>
        <p:spPr>
          <a:xfrm>
            <a:off x="837051" y="431562"/>
            <a:ext cx="2430692" cy="360040"/>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Творческая страничка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080" name="Picture 8" descr="C:\Users\6A4B~1\AppData\Local\Temp\Rar$DR00.019\20201225_1029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358" y="2892454"/>
            <a:ext cx="3118282" cy="2338711"/>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6A4B~1\AppData\Local\Temp\Rar$DR03.866\20201225_10295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6655" y="5728123"/>
            <a:ext cx="2844525" cy="213339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sers\6A4B~1\AppData\Local\Temp\Rar$DR06.157\20201225_1030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134" y="5715686"/>
            <a:ext cx="2844526" cy="2133394"/>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C:\Users\6A4B~1\AppData\Local\Temp\Rar$DR08.955\20201225_10301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6654" y="8014148"/>
            <a:ext cx="2844525" cy="2133394"/>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Users\6A4B~1\AppData\Local\Temp\Rar$DR10.468\20201225_10302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134" y="8014148"/>
            <a:ext cx="2844526" cy="21333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20437" y="1398856"/>
            <a:ext cx="6572562" cy="923330"/>
          </a:xfrm>
          <a:prstGeom prst="rect">
            <a:avLst/>
          </a:prstGeom>
          <a:noFill/>
        </p:spPr>
        <p:txBody>
          <a:bodyPr wrap="square" rtlCol="0">
            <a:spAutoFit/>
          </a:bodyPr>
          <a:lstStyle/>
          <a:p>
            <a:pPr algn="just"/>
            <a:r>
              <a:rPr lang="ru-RU" dirty="0" smtClean="0"/>
              <a:t>      Учащиеся начальных классов решили украсить школу своими самодельными елками. Как же много оригинальных елок получилось!</a:t>
            </a:r>
            <a:endParaRPr lang="ru-RU" dirty="0"/>
          </a:p>
        </p:txBody>
      </p:sp>
      <p:sp>
        <p:nvSpPr>
          <p:cNvPr id="3" name="TextBox 2"/>
          <p:cNvSpPr txBox="1"/>
          <p:nvPr/>
        </p:nvSpPr>
        <p:spPr>
          <a:xfrm>
            <a:off x="2484487" y="1029524"/>
            <a:ext cx="3672408" cy="369332"/>
          </a:xfrm>
          <a:prstGeom prst="rect">
            <a:avLst/>
          </a:prstGeom>
          <a:noFill/>
        </p:spPr>
        <p:txBody>
          <a:bodyPr wrap="square" rtlCol="0">
            <a:spAutoFit/>
          </a:bodyPr>
          <a:lstStyle/>
          <a:p>
            <a:r>
              <a:rPr lang="ru-R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Самые красивые елочки</a:t>
            </a:r>
            <a:endParaRPr lang="ru-RU"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3087" name="Picture 15" descr="C:\Users\6A4B~1\AppData\Local\Temp\Rar$DR68.730\20201225_103234.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9080" b="10204"/>
          <a:stretch/>
        </p:blipFill>
        <p:spPr bwMode="auto">
          <a:xfrm rot="5400000">
            <a:off x="2228779" y="3202025"/>
            <a:ext cx="3074646" cy="163068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6A4B~1\AppData\Local\Temp\Rar$DR70.236\20201225_103209.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4344702" y="2908324"/>
            <a:ext cx="3140910" cy="2355683"/>
          </a:xfrm>
          <a:prstGeom prst="rect">
            <a:avLst/>
          </a:prstGeom>
          <a:noFill/>
          <a:extLst>
            <a:ext uri="{909E8E84-426E-40DD-AFC4-6F175D3DCCD1}">
              <a14:hiddenFill xmlns:a14="http://schemas.microsoft.com/office/drawing/2010/main">
                <a:solidFill>
                  <a:srgbClr val="FFFFFF"/>
                </a:solidFill>
              </a14:hiddenFill>
            </a:ext>
          </a:extLst>
        </p:spPr>
      </p:pic>
      <p:pic>
        <p:nvPicPr>
          <p:cNvPr id="26" name="Рисунок 25" descr="mota_ru_1102622.jpg"/>
          <p:cNvPicPr>
            <a:picLocks noChangeAspect="1"/>
          </p:cNvPicPr>
          <p:nvPr/>
        </p:nvPicPr>
        <p:blipFill rotWithShape="1">
          <a:blip r:embed="rId10" cstate="print"/>
          <a:srcRect l="19831" t="16478" b="24097"/>
          <a:stretch/>
        </p:blipFill>
        <p:spPr>
          <a:xfrm>
            <a:off x="3474659" y="198413"/>
            <a:ext cx="1674123" cy="632798"/>
          </a:xfrm>
          <a:prstGeom prst="rect">
            <a:avLst/>
          </a:prstGeom>
        </p:spPr>
      </p:pic>
      <p:pic>
        <p:nvPicPr>
          <p:cNvPr id="27" name="Рисунок 26" descr="mota_ru_1102622.jpg"/>
          <p:cNvPicPr>
            <a:picLocks noChangeAspect="1"/>
          </p:cNvPicPr>
          <p:nvPr/>
        </p:nvPicPr>
        <p:blipFill>
          <a:blip r:embed="rId10" cstate="print"/>
          <a:srcRect t="16478" b="24097"/>
          <a:stretch>
            <a:fillRect/>
          </a:stretch>
        </p:blipFill>
        <p:spPr>
          <a:xfrm>
            <a:off x="5148783" y="198413"/>
            <a:ext cx="1944403" cy="627227"/>
          </a:xfrm>
          <a:prstGeom prst="rect">
            <a:avLst/>
          </a:prstGeom>
        </p:spPr>
      </p:pic>
      <p:sp>
        <p:nvSpPr>
          <p:cNvPr id="18" name="Блок-схема: узел 17"/>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a:t>9</a:t>
            </a:r>
            <a:endParaRPr lang="ru-RU" dirty="0"/>
          </a:p>
        </p:txBody>
      </p:sp>
    </p:spTree>
    <p:extLst>
      <p:ext uri="{BB962C8B-B14F-4D97-AF65-F5344CB8AC3E}">
        <p14:creationId xmlns:p14="http://schemas.microsoft.com/office/powerpoint/2010/main" val="6769018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9069" y="139781"/>
            <a:ext cx="6984776" cy="10204909"/>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3" name="Прямоугольник 12"/>
          <p:cNvSpPr/>
          <p:nvPr/>
        </p:nvSpPr>
        <p:spPr>
          <a:xfrm>
            <a:off x="5240088"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sz="16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egoe Print" pitchFamily="2" charset="0"/>
              <a:cs typeface="Arial" pitchFamily="34" charset="0"/>
            </a:endParaRPr>
          </a:p>
        </p:txBody>
      </p:sp>
      <p:sp>
        <p:nvSpPr>
          <p:cNvPr id="23" name="Прямоугольник 22"/>
          <p:cNvSpPr/>
          <p:nvPr/>
        </p:nvSpPr>
        <p:spPr>
          <a:xfrm>
            <a:off x="5240088" y="342429"/>
            <a:ext cx="2112323"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Январь</a:t>
            </a:r>
            <a:r>
              <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 2020</a:t>
            </a:r>
          </a:p>
        </p:txBody>
      </p:sp>
      <p:pic>
        <p:nvPicPr>
          <p:cNvPr id="4098" name="Picture 2" descr="C:\Users\6A4B~1\AppData\Local\Temp\Rar$DR89.228\20201225_1030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882" y="990501"/>
            <a:ext cx="3276575" cy="2457431"/>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6A4B~1\AppData\Local\Temp\Rar$DR90.307\20201225_10303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8431" y="990501"/>
            <a:ext cx="3276575" cy="245743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0124" y="3654797"/>
            <a:ext cx="5559425" cy="1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descr="C:\Users\6A4B~1\AppData\Local\Temp\Rar$DR07.587\20201225_11250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184933" y="8234648"/>
            <a:ext cx="1743195" cy="130739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C:\Users\6A4B~1\AppData\Local\Temp\Rar$DR26.360\20201225_11251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2125"/>
          <a:stretch/>
        </p:blipFill>
        <p:spPr bwMode="auto">
          <a:xfrm rot="5400000">
            <a:off x="-327353" y="4420201"/>
            <a:ext cx="2682462" cy="1164354"/>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C:\Users\6A4B~1\AppData\Local\Temp\Rar$DR63.714\20201225_112524.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990" t="66641" r="50000"/>
          <a:stretch/>
        </p:blipFill>
        <p:spPr bwMode="auto">
          <a:xfrm rot="5400000">
            <a:off x="5827940" y="4112846"/>
            <a:ext cx="1800684" cy="109855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C:\Users\6A4B~1\AppData\Local\Temp\Rar$DR67.625\20201225_112530.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9782" t="45265" r="69650" b="37420"/>
          <a:stretch/>
        </p:blipFill>
        <p:spPr bwMode="auto">
          <a:xfrm rot="5400000">
            <a:off x="5871464" y="8889546"/>
            <a:ext cx="1668583" cy="1053500"/>
          </a:xfrm>
          <a:prstGeom prst="rect">
            <a:avLst/>
          </a:prstGeom>
          <a:noFill/>
          <a:extLst>
            <a:ext uri="{909E8E84-426E-40DD-AFC4-6F175D3DCCD1}">
              <a14:hiddenFill xmlns:a14="http://schemas.microsoft.com/office/drawing/2010/main">
                <a:solidFill>
                  <a:srgbClr val="FFFFFF"/>
                </a:solidFill>
              </a14:hiddenFill>
            </a:ext>
          </a:extLst>
        </p:spPr>
      </p:pic>
      <p:pic>
        <p:nvPicPr>
          <p:cNvPr id="21" name="Рисунок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22" name="Рисунок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24" name="Рисунок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6" name="Рисунок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7" name="Рисунок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pic>
        <p:nvPicPr>
          <p:cNvPr id="28" name="Рисунок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24054" y="239501"/>
            <a:ext cx="638200" cy="638200"/>
          </a:xfrm>
          <a:prstGeom prst="rect">
            <a:avLst/>
          </a:prstGeom>
        </p:spPr>
      </p:pic>
      <p:pic>
        <p:nvPicPr>
          <p:cNvPr id="29" name="Рисунок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9297" y="239501"/>
            <a:ext cx="638200" cy="638200"/>
          </a:xfrm>
          <a:prstGeom prst="rect">
            <a:avLst/>
          </a:prstGeom>
        </p:spPr>
      </p:pic>
      <p:pic>
        <p:nvPicPr>
          <p:cNvPr id="30" name="Рисунок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80905" y="239501"/>
            <a:ext cx="638200" cy="638200"/>
          </a:xfrm>
          <a:prstGeom prst="rect">
            <a:avLst/>
          </a:prstGeom>
        </p:spPr>
      </p:pic>
      <p:sp>
        <p:nvSpPr>
          <p:cNvPr id="31" name="Блок-схема: узел 30"/>
          <p:cNvSpPr/>
          <p:nvPr/>
        </p:nvSpPr>
        <p:spPr>
          <a:xfrm>
            <a:off x="7106156" y="10137471"/>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10</a:t>
            </a:r>
            <a:endParaRPr lang="ru-RU" sz="800" dirty="0"/>
          </a:p>
        </p:txBody>
      </p:sp>
      <p:sp>
        <p:nvSpPr>
          <p:cNvPr id="3" name="TextBox 2"/>
          <p:cNvSpPr txBox="1"/>
          <p:nvPr/>
        </p:nvSpPr>
        <p:spPr>
          <a:xfrm>
            <a:off x="1762469" y="3748097"/>
            <a:ext cx="4422173" cy="5632311"/>
          </a:xfrm>
          <a:prstGeom prst="rect">
            <a:avLst/>
          </a:prstGeom>
          <a:solidFill>
            <a:srgbClr val="92D050"/>
          </a:solidFill>
        </p:spPr>
        <p:txBody>
          <a:bodyPr wrap="none" rtlCol="0">
            <a:spAutoFit/>
          </a:bodyPr>
          <a:lstStyle/>
          <a:p>
            <a:pPr algn="ctr"/>
            <a:r>
              <a:rPr lang="ru-RU" sz="1400" b="1" dirty="0" smtClean="0">
                <a:latin typeface="Segoe Print" pitchFamily="2" charset="0"/>
              </a:rPr>
              <a:t>Зимушка-зима</a:t>
            </a:r>
          </a:p>
          <a:p>
            <a:r>
              <a:rPr lang="ru-RU" sz="1000" dirty="0" smtClean="0">
                <a:latin typeface="Segoe Print" pitchFamily="2" charset="0"/>
              </a:rPr>
              <a:t>Стихотворение Антиповой Виктории, ученицы 3В класса</a:t>
            </a:r>
          </a:p>
          <a:p>
            <a:endParaRPr lang="ru-RU" sz="1400" dirty="0">
              <a:latin typeface="Segoe Print" pitchFamily="2" charset="0"/>
            </a:endParaRPr>
          </a:p>
          <a:p>
            <a:pPr algn="ctr"/>
            <a:r>
              <a:rPr lang="ru-RU" sz="1400" dirty="0" smtClean="0">
                <a:latin typeface="Segoe Print" pitchFamily="2" charset="0"/>
              </a:rPr>
              <a:t>Снег пушистый, серебристый</a:t>
            </a:r>
          </a:p>
          <a:p>
            <a:pPr algn="ctr"/>
            <a:r>
              <a:rPr lang="ru-RU" sz="1400" dirty="0" smtClean="0">
                <a:latin typeface="Segoe Print" pitchFamily="2" charset="0"/>
              </a:rPr>
              <a:t>Падает с утра</a:t>
            </a:r>
          </a:p>
          <a:p>
            <a:pPr algn="ctr"/>
            <a:r>
              <a:rPr lang="ru-RU" sz="1400" dirty="0" smtClean="0">
                <a:latin typeface="Segoe Print" pitchFamily="2" charset="0"/>
              </a:rPr>
              <a:t>Это значит к нам пришла зимушка-зима.</a:t>
            </a:r>
          </a:p>
          <a:p>
            <a:pPr algn="ctr"/>
            <a:r>
              <a:rPr lang="ru-RU" sz="1400" dirty="0" smtClean="0">
                <a:latin typeface="Segoe Print" pitchFamily="2" charset="0"/>
              </a:rPr>
              <a:t>Дома мы сидеть не будем</a:t>
            </a:r>
          </a:p>
          <a:p>
            <a:pPr algn="ctr"/>
            <a:r>
              <a:rPr lang="ru-RU" sz="1400" dirty="0" smtClean="0">
                <a:latin typeface="Segoe Print" pitchFamily="2" charset="0"/>
              </a:rPr>
              <a:t>Ждут нас санки и катки</a:t>
            </a:r>
          </a:p>
          <a:p>
            <a:pPr algn="ctr"/>
            <a:r>
              <a:rPr lang="ru-RU" sz="1400" dirty="0" smtClean="0">
                <a:latin typeface="Segoe Print" pitchFamily="2" charset="0"/>
              </a:rPr>
              <a:t>И лыжню проложить сможем</a:t>
            </a:r>
          </a:p>
          <a:p>
            <a:pPr algn="ctr"/>
            <a:r>
              <a:rPr lang="ru-RU" sz="1400" dirty="0" smtClean="0">
                <a:latin typeface="Segoe Print" pitchFamily="2" charset="0"/>
              </a:rPr>
              <a:t>Слепим мы снеговика</a:t>
            </a:r>
          </a:p>
          <a:p>
            <a:pPr algn="ctr"/>
            <a:r>
              <a:rPr lang="ru-RU" sz="1400" dirty="0" smtClean="0">
                <a:latin typeface="Segoe Print" pitchFamily="2" charset="0"/>
              </a:rPr>
              <a:t>Соберем для птиц кормушки</a:t>
            </a:r>
          </a:p>
          <a:p>
            <a:pPr algn="ctr"/>
            <a:r>
              <a:rPr lang="ru-RU" sz="1400" dirty="0" smtClean="0">
                <a:latin typeface="Segoe Print" pitchFamily="2" charset="0"/>
              </a:rPr>
              <a:t>И скворечники прибьем</a:t>
            </a:r>
          </a:p>
          <a:p>
            <a:pPr algn="ctr"/>
            <a:r>
              <a:rPr lang="ru-RU" sz="1400" dirty="0" smtClean="0">
                <a:latin typeface="Segoe Print" pitchFamily="2" charset="0"/>
              </a:rPr>
              <a:t>Для зимовки птицам нужно, </a:t>
            </a:r>
          </a:p>
          <a:p>
            <a:pPr algn="ctr"/>
            <a:r>
              <a:rPr lang="ru-RU" sz="1400" dirty="0" smtClean="0">
                <a:latin typeface="Segoe Print" pitchFamily="2" charset="0"/>
              </a:rPr>
              <a:t>Чтоб у каждой был свой дом. </a:t>
            </a:r>
          </a:p>
          <a:p>
            <a:pPr algn="ctr"/>
            <a:r>
              <a:rPr lang="ru-RU" sz="1400" dirty="0" smtClean="0">
                <a:latin typeface="Segoe Print" pitchFamily="2" charset="0"/>
              </a:rPr>
              <a:t>Снег сверкает огоньками</a:t>
            </a:r>
          </a:p>
          <a:p>
            <a:pPr algn="ctr"/>
            <a:r>
              <a:rPr lang="ru-RU" sz="1400" dirty="0" smtClean="0">
                <a:latin typeface="Segoe Print" pitchFamily="2" charset="0"/>
              </a:rPr>
              <a:t>Ярко солнце светит</a:t>
            </a:r>
          </a:p>
          <a:p>
            <a:pPr algn="ctr"/>
            <a:r>
              <a:rPr lang="ru-RU" sz="1400" dirty="0" smtClean="0">
                <a:latin typeface="Segoe Print" pitchFamily="2" charset="0"/>
              </a:rPr>
              <a:t>С горки мчат нас санки сами, </a:t>
            </a:r>
          </a:p>
          <a:p>
            <a:pPr algn="ctr"/>
            <a:r>
              <a:rPr lang="ru-RU" sz="1400" dirty="0" smtClean="0">
                <a:latin typeface="Segoe Print" pitchFamily="2" charset="0"/>
              </a:rPr>
              <a:t>Радуются дети.</a:t>
            </a:r>
          </a:p>
          <a:p>
            <a:pPr algn="ctr"/>
            <a:r>
              <a:rPr lang="ru-RU" sz="1400" dirty="0" smtClean="0">
                <a:latin typeface="Segoe Print" pitchFamily="2" charset="0"/>
              </a:rPr>
              <a:t>А деревья, как невесты </a:t>
            </a:r>
          </a:p>
          <a:p>
            <a:pPr algn="ctr"/>
            <a:r>
              <a:rPr lang="ru-RU" sz="1400" dirty="0" smtClean="0">
                <a:latin typeface="Segoe Print" pitchFamily="2" charset="0"/>
              </a:rPr>
              <a:t>В белых платьях в ряд стоят.</a:t>
            </a:r>
          </a:p>
          <a:p>
            <a:pPr algn="ctr"/>
            <a:r>
              <a:rPr lang="ru-RU" sz="1400" dirty="0" smtClean="0">
                <a:latin typeface="Segoe Print" pitchFamily="2" charset="0"/>
              </a:rPr>
              <a:t>И красивый и блестящий </a:t>
            </a:r>
          </a:p>
          <a:p>
            <a:pPr algn="ctr"/>
            <a:r>
              <a:rPr lang="ru-RU" sz="1400" dirty="0" smtClean="0">
                <a:latin typeface="Segoe Print" pitchFamily="2" charset="0"/>
              </a:rPr>
              <a:t>Зимний снеговой наряд.</a:t>
            </a:r>
          </a:p>
          <a:p>
            <a:pPr algn="ctr"/>
            <a:r>
              <a:rPr lang="ru-RU" sz="1400" dirty="0" smtClean="0">
                <a:latin typeface="Segoe Print" pitchFamily="2" charset="0"/>
              </a:rPr>
              <a:t>Ветер, вьюга и морозы</a:t>
            </a:r>
          </a:p>
          <a:p>
            <a:pPr algn="ctr"/>
            <a:r>
              <a:rPr lang="ru-RU" sz="1400" dirty="0" smtClean="0">
                <a:latin typeface="Segoe Print" pitchFamily="2" charset="0"/>
              </a:rPr>
              <a:t>Наступают холода.</a:t>
            </a:r>
          </a:p>
          <a:p>
            <a:pPr algn="ctr"/>
            <a:r>
              <a:rPr lang="ru-RU" sz="1400" dirty="0" smtClean="0">
                <a:latin typeface="Segoe Print" pitchFamily="2" charset="0"/>
              </a:rPr>
              <a:t>Эх, лихое время года</a:t>
            </a:r>
          </a:p>
          <a:p>
            <a:pPr algn="ctr"/>
            <a:r>
              <a:rPr lang="ru-RU" sz="1400" dirty="0" smtClean="0">
                <a:latin typeface="Segoe Print" pitchFamily="2" charset="0"/>
              </a:rPr>
              <a:t>Зимушка-зима!</a:t>
            </a:r>
          </a:p>
        </p:txBody>
      </p:sp>
      <p:pic>
        <p:nvPicPr>
          <p:cNvPr id="32" name="Picture 11" descr="C:\Users\6A4B~1\AppData\Local\Temp\Rar$DR63.714\20201225_112524.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990" t="946" r="50000" b="61982"/>
          <a:stretch/>
        </p:blipFill>
        <p:spPr bwMode="auto">
          <a:xfrm rot="5400000">
            <a:off x="113536" y="6505998"/>
            <a:ext cx="1800682" cy="122081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9" descr="C:\Users\6A4B~1\AppData\Local\Temp\Rar$DR07.587\20201225_112503.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42379" r="50000" b="7694"/>
          <a:stretch/>
        </p:blipFill>
        <p:spPr bwMode="auto">
          <a:xfrm rot="5400000">
            <a:off x="5809906" y="5931562"/>
            <a:ext cx="1836748" cy="109855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9" descr="C:\Users\6A4B~1\AppData\Local\Temp\Rar$DR07.587\20201225_112503.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46836" t="55633" r="30258" b="4043"/>
          <a:stretch/>
        </p:blipFill>
        <p:spPr bwMode="auto">
          <a:xfrm rot="5400000">
            <a:off x="535918" y="9062120"/>
            <a:ext cx="1020187" cy="134697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9" descr="C:\Users\6A4B~1\AppData\Local\Temp\Rar$DR07.587\20201225_112503.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7388" t="5637" r="30392" b="40792"/>
          <a:stretch/>
        </p:blipFill>
        <p:spPr bwMode="auto">
          <a:xfrm rot="5400000">
            <a:off x="6111575" y="7430813"/>
            <a:ext cx="1218617" cy="108376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2" descr="C:\Users\6A4B~1\AppData\Local\Temp\Rar$DR67.625\20201225_112530.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75772"/>
          <a:stretch/>
        </p:blipFill>
        <p:spPr bwMode="auto">
          <a:xfrm rot="5400000">
            <a:off x="4377043" y="8610369"/>
            <a:ext cx="829647" cy="256829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C:\Users\6A4B~1\AppData\Local\Temp\Rar$DR67.625\20201225_112530.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5713" t="68995" r="41491"/>
          <a:stretch/>
        </p:blipFill>
        <p:spPr bwMode="auto">
          <a:xfrm rot="5400000">
            <a:off x="1882100" y="9421252"/>
            <a:ext cx="780621" cy="87805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2" descr="C:\Users\6A4B~1\AppData\Local\Temp\Rar$DR67.625\20201225_112530.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9782" t="68995" r="65855"/>
          <a:stretch/>
        </p:blipFill>
        <p:spPr bwMode="auto">
          <a:xfrm rot="5400000">
            <a:off x="2692432" y="9488972"/>
            <a:ext cx="834294" cy="79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5788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6984776" cy="10204909"/>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Рисунок 15" descr="hello_html_m52b8b5f1.png"/>
          <p:cNvPicPr>
            <a:picLocks noChangeAspect="1"/>
          </p:cNvPicPr>
          <p:nvPr/>
        </p:nvPicPr>
        <p:blipFill>
          <a:blip r:embed="rId3" cstate="print"/>
          <a:stretch>
            <a:fillRect/>
          </a:stretch>
        </p:blipFill>
        <p:spPr>
          <a:xfrm>
            <a:off x="180231" y="253946"/>
            <a:ext cx="673020" cy="648072"/>
          </a:xfrm>
          <a:prstGeom prst="rect">
            <a:avLst/>
          </a:prstGeom>
        </p:spPr>
      </p:pic>
      <p:sp>
        <p:nvSpPr>
          <p:cNvPr id="18" name="Скругленный прямоугольник 17"/>
          <p:cNvSpPr/>
          <p:nvPr/>
        </p:nvSpPr>
        <p:spPr>
          <a:xfrm>
            <a:off x="1037138" y="397962"/>
            <a:ext cx="1663373" cy="360040"/>
          </a:xfrm>
          <a:prstGeom prst="round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СПОРТ</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TextBox 11"/>
          <p:cNvSpPr txBox="1"/>
          <p:nvPr/>
        </p:nvSpPr>
        <p:spPr>
          <a:xfrm>
            <a:off x="2045050" y="1053620"/>
            <a:ext cx="3629946" cy="369332"/>
          </a:xfrm>
          <a:prstGeom prst="rect">
            <a:avLst/>
          </a:prstGeom>
          <a:noFill/>
        </p:spPr>
        <p:txBody>
          <a:bodyPr wrap="square" rtlCol="0">
            <a:spAutoFit/>
          </a:bodyPr>
          <a:lstStyle/>
          <a:p>
            <a:pPr algn="ctr"/>
            <a:r>
              <a:rPr lang="ru-RU" b="1" dirty="0" smtClean="0">
                <a:ln w="1905"/>
                <a:solidFill>
                  <a:srgbClr val="7030A0"/>
                </a:solidFill>
                <a:effectLst>
                  <a:innerShdw blurRad="69850" dist="43180" dir="5400000">
                    <a:srgbClr val="000000">
                      <a:alpha val="65000"/>
                    </a:srgbClr>
                  </a:innerShdw>
                </a:effectLst>
              </a:rPr>
              <a:t>Веселые старты. Встречаем зиму!</a:t>
            </a:r>
          </a:p>
        </p:txBody>
      </p:sp>
      <p:sp>
        <p:nvSpPr>
          <p:cNvPr id="17" name="TextBox 16"/>
          <p:cNvSpPr txBox="1"/>
          <p:nvPr/>
        </p:nvSpPr>
        <p:spPr>
          <a:xfrm>
            <a:off x="2131831" y="4350714"/>
            <a:ext cx="3456384" cy="369332"/>
          </a:xfrm>
          <a:prstGeom prst="rect">
            <a:avLst/>
          </a:prstGeom>
          <a:noFill/>
        </p:spPr>
        <p:txBody>
          <a:bodyPr wrap="square" rtlCol="0">
            <a:spAutoFit/>
          </a:bodyPr>
          <a:lstStyle/>
          <a:p>
            <a:pPr algn="ctr"/>
            <a:r>
              <a:rPr lang="ru-RU" b="1" dirty="0" smtClean="0">
                <a:ln w="1905"/>
                <a:solidFill>
                  <a:srgbClr val="7030A0"/>
                </a:solidFill>
                <a:effectLst>
                  <a:innerShdw blurRad="69850" dist="43180" dir="5400000">
                    <a:srgbClr val="000000">
                      <a:alpha val="65000"/>
                    </a:srgbClr>
                  </a:innerShdw>
                </a:effectLst>
              </a:rPr>
              <a:t>Спортивные мероприятия</a:t>
            </a:r>
            <a:endParaRPr lang="ru-RU" b="1" dirty="0">
              <a:ln w="1905"/>
              <a:solidFill>
                <a:srgbClr val="7030A0"/>
              </a:solidFill>
              <a:effectLst>
                <a:innerShdw blurRad="69850" dist="43180" dir="5400000">
                  <a:srgbClr val="000000">
                    <a:alpha val="65000"/>
                  </a:srgbClr>
                </a:innerShdw>
              </a:effectLst>
            </a:endParaRPr>
          </a:p>
        </p:txBody>
      </p:sp>
      <p:sp>
        <p:nvSpPr>
          <p:cNvPr id="2" name="TextBox 1"/>
          <p:cNvSpPr txBox="1"/>
          <p:nvPr/>
        </p:nvSpPr>
        <p:spPr>
          <a:xfrm>
            <a:off x="3492599" y="1422882"/>
            <a:ext cx="3492388" cy="3447098"/>
          </a:xfrm>
          <a:prstGeom prst="rect">
            <a:avLst/>
          </a:prstGeom>
          <a:noFill/>
        </p:spPr>
        <p:txBody>
          <a:bodyPr wrap="square" rtlCol="0">
            <a:spAutoFit/>
          </a:bodyPr>
          <a:lstStyle/>
          <a:p>
            <a:pPr algn="just"/>
            <a:r>
              <a:rPr lang="ru-RU" sz="1400" dirty="0" smtClean="0"/>
              <a:t>    Спорт </a:t>
            </a:r>
            <a:r>
              <a:rPr lang="ru-RU" sz="1400" dirty="0"/>
              <a:t>в любое время года — залог здоровья! 3 декабря учащиеся 1-х классов приняли участие в спортивном мероприятии «Веселые старты. Встречаем зиму!». В это время года особенно важно заботиться о здоровье и укреплять организм, и занятия спортом играют ведущую роль. Участники мероприятия приняли участие в эстафете и командных играх. Проигравших не было: все отлично проявили себя, получили заряд хорошего настроения, энергии и дружно встретили зиму!</a:t>
            </a:r>
          </a:p>
          <a:p>
            <a:r>
              <a:rPr lang="ru-RU" dirty="0"/>
              <a:t/>
            </a:r>
            <a:br>
              <a:rPr lang="ru-RU" dirty="0"/>
            </a:br>
            <a:endParaRPr lang="ru-RU" dirty="0"/>
          </a:p>
        </p:txBody>
      </p:sp>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t="17286" b="18094"/>
          <a:stretch/>
        </p:blipFill>
        <p:spPr>
          <a:xfrm>
            <a:off x="233626" y="1452157"/>
            <a:ext cx="3258973" cy="2807979"/>
          </a:xfrm>
          <a:prstGeom prst="rect">
            <a:avLst/>
          </a:prstGeom>
        </p:spPr>
      </p:pic>
      <p:sp>
        <p:nvSpPr>
          <p:cNvPr id="4" name="TextBox 3"/>
          <p:cNvSpPr txBox="1"/>
          <p:nvPr/>
        </p:nvSpPr>
        <p:spPr>
          <a:xfrm>
            <a:off x="357158" y="4732633"/>
            <a:ext cx="6630922" cy="523220"/>
          </a:xfrm>
          <a:prstGeom prst="rect">
            <a:avLst/>
          </a:prstGeom>
          <a:noFill/>
        </p:spPr>
        <p:txBody>
          <a:bodyPr wrap="square" rtlCol="0">
            <a:spAutoFit/>
          </a:bodyPr>
          <a:lstStyle/>
          <a:p>
            <a:r>
              <a:rPr lang="ru-RU" sz="1400" dirty="0" smtClean="0"/>
              <a:t>    В декабре было проведено </a:t>
            </a:r>
            <a:r>
              <a:rPr lang="ru-RU" sz="1400" dirty="0"/>
              <a:t>спортивные </a:t>
            </a:r>
            <a:r>
              <a:rPr lang="ru-RU" sz="1400" dirty="0" smtClean="0"/>
              <a:t>мероприятие "Новогодняя </a:t>
            </a:r>
            <a:r>
              <a:rPr lang="ru-RU" sz="1400" dirty="0"/>
              <a:t>перестрелка", среди 4-х классов. Были вручены медали и грамоты, которые вручал дед Мороз.</a:t>
            </a:r>
          </a:p>
        </p:txBody>
      </p:sp>
      <p:pic>
        <p:nvPicPr>
          <p:cNvPr id="5122" name="Picture 2" descr="C:\Users\6A4B~1\AppData\Local\Temp\Rar$DR00.867\IMG-76e04a0cc80596b9aad4c0dfdc73639b-V.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2046" y="5476859"/>
            <a:ext cx="1620391" cy="216052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6A4B~1\AppData\Local\Temp\Rar$DR02.254\IMG-dc1523c8b4bbaef24858d5a9e15ea8aa-V.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15467" y="7735134"/>
            <a:ext cx="3348584" cy="2511438"/>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6A4B~1\AppData\Local\Temp\Rar$DR03.125\IMG-aeedb69e508b5303884ac20cb110ffbe-V.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943"/>
          <a:stretch/>
        </p:blipFill>
        <p:spPr bwMode="auto">
          <a:xfrm>
            <a:off x="648216" y="9064729"/>
            <a:ext cx="2844383" cy="1167016"/>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6A4B~1\AppData\Local\Temp\Rar$DR07.897\IMG-15472230919018ff4f3e867b70cacd77-V.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1499"/>
          <a:stretch/>
        </p:blipFill>
        <p:spPr bwMode="auto">
          <a:xfrm>
            <a:off x="648216" y="7399213"/>
            <a:ext cx="2837754" cy="125571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6A4B~1\AppData\Local\Temp\Rar$DR10.492\IMG-0081216fe3008f53e3260c40d1b5bbd7-V.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2051" b="22314"/>
          <a:stretch/>
        </p:blipFill>
        <p:spPr bwMode="auto">
          <a:xfrm>
            <a:off x="3607802" y="5452219"/>
            <a:ext cx="1683383" cy="2209800"/>
          </a:xfrm>
          <a:prstGeom prst="rect">
            <a:avLst/>
          </a:prstGeom>
          <a:noFill/>
          <a:extLst>
            <a:ext uri="{909E8E84-426E-40DD-AFC4-6F175D3DCCD1}">
              <a14:hiddenFill xmlns:a14="http://schemas.microsoft.com/office/drawing/2010/main">
                <a:solidFill>
                  <a:srgbClr val="FFFFFF"/>
                </a:solidFill>
              </a14:hiddenFill>
            </a:ext>
          </a:extLst>
        </p:spPr>
      </p:pic>
      <p:pic>
        <p:nvPicPr>
          <p:cNvPr id="5131" name="Picture 11" descr="C:\Users\6A4B~1\AppData\Local\Temp\Rar$DR15.288\IMG-63a6c59e2783db30c77a09ab1a8d744b-V.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8216" y="5671021"/>
            <a:ext cx="2832394" cy="1377688"/>
          </a:xfrm>
          <a:prstGeom prst="rect">
            <a:avLst/>
          </a:prstGeom>
          <a:noFill/>
          <a:extLst>
            <a:ext uri="{909E8E84-426E-40DD-AFC4-6F175D3DCCD1}">
              <a14:hiddenFill xmlns:a14="http://schemas.microsoft.com/office/drawing/2010/main">
                <a:solidFill>
                  <a:srgbClr val="FFFFFF"/>
                </a:solidFill>
              </a14:hiddenFill>
            </a:ext>
          </a:extLst>
        </p:spPr>
      </p:pic>
      <p:pic>
        <p:nvPicPr>
          <p:cNvPr id="22" name="Рисунок 21" descr="mota_ru_1102622.jpg"/>
          <p:cNvPicPr>
            <a:picLocks noChangeAspect="1"/>
          </p:cNvPicPr>
          <p:nvPr/>
        </p:nvPicPr>
        <p:blipFill>
          <a:blip r:embed="rId11" cstate="print"/>
          <a:srcRect t="16478" b="24097"/>
          <a:stretch>
            <a:fillRect/>
          </a:stretch>
        </p:blipFill>
        <p:spPr>
          <a:xfrm>
            <a:off x="3060551" y="198413"/>
            <a:ext cx="2088232" cy="632798"/>
          </a:xfrm>
          <a:prstGeom prst="rect">
            <a:avLst/>
          </a:prstGeom>
        </p:spPr>
      </p:pic>
      <p:pic>
        <p:nvPicPr>
          <p:cNvPr id="23" name="Рисунок 22" descr="mota_ru_1102622.jpg"/>
          <p:cNvPicPr>
            <a:picLocks noChangeAspect="1"/>
          </p:cNvPicPr>
          <p:nvPr/>
        </p:nvPicPr>
        <p:blipFill>
          <a:blip r:embed="rId11" cstate="print"/>
          <a:srcRect t="16478" b="24097"/>
          <a:stretch>
            <a:fillRect/>
          </a:stretch>
        </p:blipFill>
        <p:spPr>
          <a:xfrm>
            <a:off x="5148783" y="198413"/>
            <a:ext cx="1944403" cy="627227"/>
          </a:xfrm>
          <a:prstGeom prst="rect">
            <a:avLst/>
          </a:prstGeom>
        </p:spPr>
      </p:pic>
      <p:sp>
        <p:nvSpPr>
          <p:cNvPr id="20" name="Блок-схема: узел 19"/>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11</a:t>
            </a:r>
            <a:endParaRPr lang="ru-RU" sz="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06493" y="217761"/>
            <a:ext cx="6984776" cy="10204909"/>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Рисунок 21" descr="50638ed1f93c.png"/>
          <p:cNvPicPr>
            <a:picLocks noChangeAspect="1"/>
          </p:cNvPicPr>
          <p:nvPr/>
        </p:nvPicPr>
        <p:blipFill>
          <a:blip r:embed="rId3" cstate="print"/>
          <a:stretch>
            <a:fillRect/>
          </a:stretch>
        </p:blipFill>
        <p:spPr>
          <a:xfrm>
            <a:off x="6355015" y="241595"/>
            <a:ext cx="585598" cy="627116"/>
          </a:xfrm>
          <a:prstGeom prst="rect">
            <a:avLst/>
          </a:prstGeom>
        </p:spPr>
      </p:pic>
      <p:sp>
        <p:nvSpPr>
          <p:cNvPr id="25" name="Скругленный прямоугольник 24"/>
          <p:cNvSpPr/>
          <p:nvPr/>
        </p:nvSpPr>
        <p:spPr>
          <a:xfrm>
            <a:off x="3630609" y="375133"/>
            <a:ext cx="266429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Библиотечная полка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TextBox 10"/>
          <p:cNvSpPr txBox="1"/>
          <p:nvPr/>
        </p:nvSpPr>
        <p:spPr>
          <a:xfrm>
            <a:off x="2555293" y="868711"/>
            <a:ext cx="4608512"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spc="50" dirty="0" smtClean="0">
                <a:ln w="11430"/>
                <a:solidFill>
                  <a:srgbClr val="0FE6FD"/>
                </a:solidFill>
                <a:effectLst>
                  <a:outerShdw blurRad="76200" dist="50800" dir="5400000" algn="tl" rotWithShape="0">
                    <a:srgbClr val="000000">
                      <a:alpha val="65000"/>
                    </a:srgbClr>
                  </a:outerShdw>
                </a:effectLst>
              </a:rPr>
              <a:t>«Путешествие в книгу»</a:t>
            </a:r>
            <a:endParaRPr lang="ru-RU" b="1" spc="50" dirty="0">
              <a:ln w="11430"/>
              <a:solidFill>
                <a:srgbClr val="0FE6FD"/>
              </a:solidFill>
              <a:effectLst>
                <a:outerShdw blurRad="76200" dist="50800" dir="5400000" algn="tl" rotWithShape="0">
                  <a:srgbClr val="000000">
                    <a:alpha val="65000"/>
                  </a:srgbClr>
                </a:outerShdw>
              </a:effectLst>
            </a:endParaRPr>
          </a:p>
        </p:txBody>
      </p:sp>
      <p:sp>
        <p:nvSpPr>
          <p:cNvPr id="14" name="TextBox 13"/>
          <p:cNvSpPr txBox="1"/>
          <p:nvPr/>
        </p:nvSpPr>
        <p:spPr>
          <a:xfrm>
            <a:off x="396255" y="1238043"/>
            <a:ext cx="6544358" cy="7201972"/>
          </a:xfrm>
          <a:prstGeom prst="rect">
            <a:avLst/>
          </a:prstGeom>
          <a:noFill/>
        </p:spPr>
        <p:txBody>
          <a:bodyPr wrap="square" rtlCol="0">
            <a:spAutoFit/>
          </a:bodyPr>
          <a:lstStyle/>
          <a:p>
            <a:r>
              <a:rPr lang="ru-RU" sz="1600" dirty="0" smtClean="0"/>
              <a:t>    16 </a:t>
            </a:r>
            <a:r>
              <a:rPr lang="ru-RU" sz="1600" dirty="0"/>
              <a:t>декабря завершился фотоконкурс «Мой портрет с любимой книгой», который был организован школьной библиотекой. Конкурс проходил под девизом «Я прочитал, советую и тебе</a:t>
            </a:r>
            <a:r>
              <a:rPr lang="ru-RU" sz="1600" dirty="0" smtClean="0"/>
              <a:t>!»</a:t>
            </a:r>
          </a:p>
          <a:p>
            <a:endParaRPr lang="ru-RU" dirty="0"/>
          </a:p>
          <a:p>
            <a:endParaRPr lang="ru-RU" dirty="0" smtClean="0"/>
          </a:p>
          <a:p>
            <a:endParaRPr lang="ru-RU" dirty="0"/>
          </a:p>
          <a:p>
            <a:endParaRPr lang="ru-RU" dirty="0" smtClean="0"/>
          </a:p>
          <a:p>
            <a:endParaRPr lang="ru-RU" dirty="0"/>
          </a:p>
          <a:p>
            <a:endParaRPr lang="ru-RU" dirty="0"/>
          </a:p>
          <a:p>
            <a:r>
              <a:rPr lang="ru-RU" dirty="0" smtClean="0"/>
              <a:t>   </a:t>
            </a:r>
          </a:p>
          <a:p>
            <a:r>
              <a:rPr lang="ru-RU" sz="1600" dirty="0" smtClean="0"/>
              <a:t> </a:t>
            </a:r>
          </a:p>
          <a:p>
            <a:pPr algn="just"/>
            <a:r>
              <a:rPr lang="ru-RU" sz="1600" dirty="0"/>
              <a:t> </a:t>
            </a:r>
            <a:r>
              <a:rPr lang="ru-RU" sz="1600" dirty="0" smtClean="0"/>
              <a:t>   Детям </a:t>
            </a:r>
            <a:r>
              <a:rPr lang="ru-RU" sz="1600" dirty="0"/>
              <a:t>предлагалось сфотографироваться со своей любимой книгой, той, которую время от времени хотелось прочитать, или той, которая научила чему-нибудь важному. И написать свой отзыв о ней.</a:t>
            </a:r>
          </a:p>
          <a:p>
            <a:pPr algn="just"/>
            <a:r>
              <a:rPr lang="ru-RU" sz="1600" dirty="0"/>
              <a:t>В конкурсе приняли участие 35 учащихся, из которых жюри было выбрано 3 победителя и один участник получил «Приз зрительских симпатий».</a:t>
            </a:r>
          </a:p>
          <a:p>
            <a:pPr algn="just"/>
            <a:r>
              <a:rPr lang="ru-RU" sz="1600" dirty="0"/>
              <a:t>Итоги конкурса:</a:t>
            </a:r>
          </a:p>
          <a:p>
            <a:pPr algn="just"/>
            <a:r>
              <a:rPr lang="ru-RU" sz="1600" dirty="0"/>
              <a:t>3 место — </a:t>
            </a:r>
            <a:r>
              <a:rPr lang="ru-RU" sz="1600" dirty="0" err="1"/>
              <a:t>Дульнев</a:t>
            </a:r>
            <a:r>
              <a:rPr lang="ru-RU" sz="1600" dirty="0"/>
              <a:t> Матвей, ученик 2Г класса;</a:t>
            </a:r>
          </a:p>
          <a:p>
            <a:pPr algn="just"/>
            <a:r>
              <a:rPr lang="ru-RU" sz="1600" dirty="0"/>
              <a:t>2 место — </a:t>
            </a:r>
            <a:r>
              <a:rPr lang="ru-RU" sz="1600" dirty="0" err="1"/>
              <a:t>Гасымова</a:t>
            </a:r>
            <a:r>
              <a:rPr lang="ru-RU" sz="1600" dirty="0"/>
              <a:t> Милана, ученица 5В класса;</a:t>
            </a:r>
          </a:p>
          <a:p>
            <a:pPr algn="just"/>
            <a:r>
              <a:rPr lang="ru-RU" sz="1600" dirty="0"/>
              <a:t>1 место — Сергеева Варвара, ученица 1В класса.</a:t>
            </a:r>
          </a:p>
          <a:p>
            <a:pPr algn="just"/>
            <a:r>
              <a:rPr lang="ru-RU" sz="1600" dirty="0"/>
              <a:t>«Приз зрительских симпатий» достался </a:t>
            </a:r>
            <a:r>
              <a:rPr lang="ru-RU" sz="1600" dirty="0" err="1"/>
              <a:t>Трохиной</a:t>
            </a:r>
            <a:r>
              <a:rPr lang="ru-RU" sz="1600" dirty="0"/>
              <a:t> Алене, ученице 2В класса.</a:t>
            </a:r>
          </a:p>
          <a:p>
            <a:pPr algn="just"/>
            <a:r>
              <a:rPr lang="ru-RU" sz="1600" dirty="0" smtClean="0"/>
              <a:t>     Все </a:t>
            </a:r>
            <a:r>
              <a:rPr lang="ru-RU" sz="1600" dirty="0"/>
              <a:t>участники награждены именными сертификатами участия в конкурсе, призеры конкурса получили в подарок также настольные игры.</a:t>
            </a:r>
          </a:p>
          <a:p>
            <a:r>
              <a:rPr lang="ru-RU" sz="1600" dirty="0"/>
              <a:t/>
            </a:r>
            <a:br>
              <a:rPr lang="ru-RU" sz="1600" dirty="0"/>
            </a:br>
            <a:endParaRPr lang="ru-RU" sz="1600" dirty="0"/>
          </a:p>
        </p:txBody>
      </p:sp>
      <p:pic>
        <p:nvPicPr>
          <p:cNvPr id="17" name="Рисунок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54" y="2070621"/>
            <a:ext cx="2519075" cy="1857262"/>
          </a:xfrm>
          <a:prstGeom prst="rect">
            <a:avLst/>
          </a:prstGeom>
        </p:spPr>
      </p:pic>
      <p:pic>
        <p:nvPicPr>
          <p:cNvPr id="1026" name="Picture 2" descr="C:\Users\Секретарь\Мои документы\Фотоконкурс 2020\Гасымова Милана, 5В.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5650" y="2070621"/>
            <a:ext cx="2476350" cy="1857262"/>
          </a:xfrm>
          <a:prstGeom prst="rect">
            <a:avLst/>
          </a:prstGeom>
          <a:noFill/>
          <a:extLst>
            <a:ext uri="{909E8E84-426E-40DD-AFC4-6F175D3DCCD1}">
              <a14:hiddenFill xmlns:a14="http://schemas.microsoft.com/office/drawing/2010/main">
                <a:solidFill>
                  <a:srgbClr val="FFFFFF"/>
                </a:solidFill>
              </a14:hiddenFill>
            </a:ext>
          </a:extLst>
        </p:spPr>
      </p:pic>
      <p:pic>
        <p:nvPicPr>
          <p:cNvPr id="20" name="Рисунок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2393" y="8040601"/>
            <a:ext cx="2926177" cy="1951737"/>
          </a:xfrm>
          <a:prstGeom prst="rect">
            <a:avLst/>
          </a:prstGeom>
        </p:spPr>
      </p:pic>
      <p:pic>
        <p:nvPicPr>
          <p:cNvPr id="21" name="Рисунок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775" y="8047285"/>
            <a:ext cx="1713319" cy="1945054"/>
          </a:xfrm>
          <a:prstGeom prst="rect">
            <a:avLst/>
          </a:prstGeom>
        </p:spPr>
      </p:pic>
      <p:pic>
        <p:nvPicPr>
          <p:cNvPr id="1027" name="Picture 3" descr="C:\Users\Секретарь\Мои документы\IMG_9011-683x1024.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3890" b="6480"/>
          <a:stretch/>
        </p:blipFill>
        <p:spPr bwMode="auto">
          <a:xfrm>
            <a:off x="5060461" y="8047285"/>
            <a:ext cx="1863215" cy="19450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Секретарь\Мои документы\Фотоконкурс 2020\Дульнев Матвей, 2Г (2).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22037"/>
          <a:stretch/>
        </p:blipFill>
        <p:spPr bwMode="auto">
          <a:xfrm>
            <a:off x="5241187" y="2037113"/>
            <a:ext cx="1922618" cy="1857262"/>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18" name="Рисунок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19" name="Рисунок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3" name="Рисунок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4" name="Рисунок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sp>
        <p:nvSpPr>
          <p:cNvPr id="26" name="Блок-схема: узел 25"/>
          <p:cNvSpPr/>
          <p:nvPr/>
        </p:nvSpPr>
        <p:spPr>
          <a:xfrm>
            <a:off x="6965677" y="10086021"/>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12</a:t>
            </a:r>
            <a:endParaRPr lang="ru-RU" sz="800" dirty="0"/>
          </a:p>
        </p:txBody>
      </p:sp>
    </p:spTree>
    <p:extLst>
      <p:ext uri="{BB962C8B-B14F-4D97-AF65-F5344CB8AC3E}">
        <p14:creationId xmlns:p14="http://schemas.microsoft.com/office/powerpoint/2010/main" val="1111212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7056784" cy="10225136"/>
          </a:xfrm>
          <a:prstGeom prst="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TextBox 8"/>
          <p:cNvSpPr txBox="1"/>
          <p:nvPr/>
        </p:nvSpPr>
        <p:spPr>
          <a:xfrm>
            <a:off x="2045050" y="1001864"/>
            <a:ext cx="3629946" cy="400110"/>
          </a:xfrm>
          <a:prstGeom prst="rect">
            <a:avLst/>
          </a:prstGeom>
          <a:noFill/>
        </p:spPr>
        <p:txBody>
          <a:bodyPr wrap="square" rtlCol="0">
            <a:spAutoFit/>
          </a:bodyPr>
          <a:lstStyle/>
          <a:p>
            <a:pPr algn="ctr"/>
            <a:r>
              <a:rPr lang="ru-RU" sz="2000" b="1" dirty="0" smtClean="0">
                <a:ln w="1905"/>
                <a:solidFill>
                  <a:srgbClr val="92D050"/>
                </a:solidFill>
                <a:effectLst>
                  <a:innerShdw blurRad="69850" dist="43180" dir="5400000">
                    <a:srgbClr val="000000">
                      <a:alpha val="65000"/>
                    </a:srgbClr>
                  </a:innerShdw>
                </a:effectLst>
              </a:rPr>
              <a:t>Новый год</a:t>
            </a:r>
            <a:endParaRPr lang="ru-RU" sz="2000" b="1" dirty="0">
              <a:ln w="1905"/>
              <a:solidFill>
                <a:srgbClr val="92D050"/>
              </a:solidFill>
              <a:effectLst>
                <a:innerShdw blurRad="69850" dist="43180" dir="5400000">
                  <a:srgbClr val="000000">
                    <a:alpha val="65000"/>
                  </a:srgbClr>
                </a:innerShdw>
              </a:effectLst>
            </a:endParaRPr>
          </a:p>
        </p:txBody>
      </p:sp>
      <p:sp>
        <p:nvSpPr>
          <p:cNvPr id="2" name="TextBox 1"/>
          <p:cNvSpPr txBox="1"/>
          <p:nvPr/>
        </p:nvSpPr>
        <p:spPr>
          <a:xfrm>
            <a:off x="3060551" y="1414059"/>
            <a:ext cx="4176464" cy="1600438"/>
          </a:xfrm>
          <a:prstGeom prst="rect">
            <a:avLst/>
          </a:prstGeom>
          <a:noFill/>
        </p:spPr>
        <p:txBody>
          <a:bodyPr wrap="square" rtlCol="0">
            <a:spAutoFit/>
          </a:bodyPr>
          <a:lstStyle/>
          <a:p>
            <a:pPr algn="just"/>
            <a:r>
              <a:rPr lang="ru-RU" sz="1400" dirty="0" smtClean="0"/>
              <a:t>    Новый </a:t>
            </a:r>
            <a:r>
              <a:rPr lang="ru-RU" sz="1400" dirty="0"/>
              <a:t>год - самый любимый праздник для миллионов людей из самых разных стран. Это один из тех немногих дней в году, когда почти весь мир занят одним и тем же: все следят за часами и радуются Новому году так, будто бы существовала реальная возможность того, что он по каким-то неведомым причинам не наступит</a:t>
            </a:r>
            <a:r>
              <a:rPr lang="ru-RU" sz="1400" dirty="0" smtClean="0"/>
              <a:t>.</a:t>
            </a:r>
            <a:endParaRPr lang="ru-RU" sz="1400" dirty="0"/>
          </a:p>
        </p:txBody>
      </p:sp>
      <p:sp>
        <p:nvSpPr>
          <p:cNvPr id="3" name="TextBox 2"/>
          <p:cNvSpPr txBox="1"/>
          <p:nvPr/>
        </p:nvSpPr>
        <p:spPr>
          <a:xfrm>
            <a:off x="260598" y="2963016"/>
            <a:ext cx="4240113" cy="2862322"/>
          </a:xfrm>
          <a:prstGeom prst="rect">
            <a:avLst/>
          </a:prstGeom>
          <a:noFill/>
        </p:spPr>
        <p:txBody>
          <a:bodyPr wrap="square" rtlCol="0">
            <a:spAutoFit/>
          </a:bodyPr>
          <a:lstStyle/>
          <a:p>
            <a:pPr algn="just"/>
            <a:r>
              <a:rPr lang="ru-RU" sz="1400" dirty="0" smtClean="0"/>
              <a:t>    Секрет </a:t>
            </a:r>
            <a:r>
              <a:rPr lang="ru-RU" sz="1400" dirty="0"/>
              <a:t>такой популярности очень прост: новогодняя полночь - то время, когда даже взрослым позволительно верить в чудеса. Это «разрешение» идет из такой глубины веков, которую нам, и представить сложно. Считается, что Новый год - один из самых первых праздников всего человечества. Самые ранние документальные свидетельства восходят к третьему тысячелетию до нашей эры. Точно известно, что Новый год отмечали, например, в Месопотамии. Но историки полагают, что праздник еще древнее, а значит, нашим новогодним традициям, по крайней мере, 5 000 лет. </a:t>
            </a:r>
            <a:endParaRPr lang="ru-RU" sz="1200" dirty="0"/>
          </a:p>
          <a:p>
            <a:endParaRPr lang="ru-RU" sz="1200" dirty="0"/>
          </a:p>
        </p:txBody>
      </p:sp>
      <p:sp>
        <p:nvSpPr>
          <p:cNvPr id="5" name="TextBox 4"/>
          <p:cNvSpPr txBox="1"/>
          <p:nvPr/>
        </p:nvSpPr>
        <p:spPr>
          <a:xfrm>
            <a:off x="2844527" y="5638209"/>
            <a:ext cx="4392488" cy="3108543"/>
          </a:xfrm>
          <a:prstGeom prst="rect">
            <a:avLst/>
          </a:prstGeom>
          <a:noFill/>
        </p:spPr>
        <p:txBody>
          <a:bodyPr wrap="square" rtlCol="0">
            <a:spAutoFit/>
          </a:bodyPr>
          <a:lstStyle/>
          <a:p>
            <a:pPr algn="just"/>
            <a:r>
              <a:rPr lang="ru-RU" sz="1400" dirty="0" smtClean="0"/>
              <a:t>    Новый </a:t>
            </a:r>
            <a:r>
              <a:rPr lang="ru-RU" sz="1400" dirty="0"/>
              <a:t>год, в том виде, в каком он нам известен, родом из Древнего Египта. На протяжении веков египтяне отмечали сентябрьский разлив реки Нил, который знаменовал собой начало нового посевного сезона и был крайне важным, событием. Уже тогда было принято устраивать ночные празднования с танцами и музыкой, дарить друг другу подарки. </a:t>
            </a:r>
          </a:p>
          <a:p>
            <a:pPr algn="just"/>
            <a:r>
              <a:rPr lang="ru-RU" sz="1400" dirty="0" smtClean="0"/>
              <a:t>    1 </a:t>
            </a:r>
            <a:r>
              <a:rPr lang="ru-RU" sz="1400" dirty="0"/>
              <a:t>января стал первым днем Нового года при Юлии Цезаре: в нововведенном календаре этот месяц был назван в честь двуликого бога Януса, одна голова которого смотрит в прошлое, а другая - в будущее. Считается, что именно тогда появился обычай украшать дома. </a:t>
            </a:r>
          </a:p>
          <a:p>
            <a:endParaRPr lang="ru-RU" sz="1400" dirty="0"/>
          </a:p>
        </p:txBody>
      </p:sp>
      <p:sp>
        <p:nvSpPr>
          <p:cNvPr id="6" name="TextBox 5"/>
          <p:cNvSpPr txBox="1"/>
          <p:nvPr/>
        </p:nvSpPr>
        <p:spPr>
          <a:xfrm>
            <a:off x="260598" y="8407325"/>
            <a:ext cx="4600153" cy="2031325"/>
          </a:xfrm>
          <a:prstGeom prst="rect">
            <a:avLst/>
          </a:prstGeom>
          <a:noFill/>
        </p:spPr>
        <p:txBody>
          <a:bodyPr wrap="square" rtlCol="0">
            <a:spAutoFit/>
          </a:bodyPr>
          <a:lstStyle/>
          <a:p>
            <a:pPr algn="just"/>
            <a:r>
              <a:rPr lang="ru-RU" sz="1400" dirty="0"/>
              <a:t> Однако, во всем мире Новый год еще много столетий отмечали либо в начале весны, либо в конце осени - в соответствии с сельскохозяйственными циклами. На Руси, например, до XV века начало года праздновали 1 марта. </a:t>
            </a:r>
          </a:p>
          <a:p>
            <a:pPr algn="just"/>
            <a:r>
              <a:rPr lang="ru-RU" sz="1400" dirty="0"/>
              <a:t>В 1600 году праздник перенесли на осень, а еще через сто лет, приблизительно в то же время, что и по всей Европе, Петр I выпустил указ о всеобщем праздновании Нового года 1 января. Он же повелел устраивать в этот день фейерверки и народные гулянья.</a:t>
            </a:r>
          </a:p>
        </p:txBody>
      </p:sp>
      <p:pic>
        <p:nvPicPr>
          <p:cNvPr id="8" name="Рисунок 7"/>
          <p:cNvPicPr>
            <a:picLocks noChangeAspect="1"/>
          </p:cNvPicPr>
          <p:nvPr/>
        </p:nvPicPr>
        <p:blipFill rotWithShape="1">
          <a:blip r:embed="rId4">
            <a:extLst>
              <a:ext uri="{28A0092B-C50C-407E-A947-70E740481C1C}">
                <a14:useLocalDpi xmlns:a14="http://schemas.microsoft.com/office/drawing/2010/main" val="0"/>
              </a:ext>
            </a:extLst>
          </a:blip>
          <a:srcRect r="4411"/>
          <a:stretch/>
        </p:blipFill>
        <p:spPr>
          <a:xfrm>
            <a:off x="306868" y="1308844"/>
            <a:ext cx="2753683" cy="1622809"/>
          </a:xfrm>
          <a:prstGeom prst="rect">
            <a:avLst/>
          </a:prstGeom>
        </p:spPr>
      </p:pic>
      <p:pic>
        <p:nvPicPr>
          <p:cNvPr id="11" name="Рисунок 10"/>
          <p:cNvPicPr>
            <a:picLocks noChangeAspect="1"/>
          </p:cNvPicPr>
          <p:nvPr/>
        </p:nvPicPr>
        <p:blipFill rotWithShape="1">
          <a:blip r:embed="rId5">
            <a:extLst>
              <a:ext uri="{28A0092B-C50C-407E-A947-70E740481C1C}">
                <a14:useLocalDpi xmlns:a14="http://schemas.microsoft.com/office/drawing/2010/main" val="0"/>
              </a:ext>
            </a:extLst>
          </a:blip>
          <a:srcRect l="9483" r="8765"/>
          <a:stretch/>
        </p:blipFill>
        <p:spPr>
          <a:xfrm>
            <a:off x="4500711" y="3294756"/>
            <a:ext cx="2663714" cy="2160241"/>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246" y="5553897"/>
            <a:ext cx="2520281" cy="2853427"/>
          </a:xfrm>
          <a:prstGeom prst="rect">
            <a:avLst/>
          </a:prstGeom>
        </p:spPr>
      </p:pic>
      <p:pic>
        <p:nvPicPr>
          <p:cNvPr id="13" name="Рисунок 12"/>
          <p:cNvPicPr>
            <a:picLocks noChangeAspect="1"/>
          </p:cNvPicPr>
          <p:nvPr/>
        </p:nvPicPr>
        <p:blipFill rotWithShape="1">
          <a:blip r:embed="rId7" cstate="print">
            <a:extLst>
              <a:ext uri="{28A0092B-C50C-407E-A947-70E740481C1C}">
                <a14:useLocalDpi xmlns:a14="http://schemas.microsoft.com/office/drawing/2010/main" val="0"/>
              </a:ext>
            </a:extLst>
          </a:blip>
          <a:srcRect t="19491"/>
          <a:stretch/>
        </p:blipFill>
        <p:spPr>
          <a:xfrm>
            <a:off x="4840495" y="8340358"/>
            <a:ext cx="2323929" cy="1939176"/>
          </a:xfrm>
          <a:prstGeom prst="rect">
            <a:avLst/>
          </a:prstGeom>
        </p:spPr>
      </p:pic>
      <p:pic>
        <p:nvPicPr>
          <p:cNvPr id="16" name="Рисунок 15" descr="mota_ru_1102622.jpg"/>
          <p:cNvPicPr>
            <a:picLocks noChangeAspect="1"/>
          </p:cNvPicPr>
          <p:nvPr/>
        </p:nvPicPr>
        <p:blipFill rotWithShape="1">
          <a:blip r:embed="rId8" cstate="print"/>
          <a:srcRect l="31034" t="16479" b="24620"/>
          <a:stretch/>
        </p:blipFill>
        <p:spPr>
          <a:xfrm>
            <a:off x="3708623" y="198413"/>
            <a:ext cx="1440160" cy="627227"/>
          </a:xfrm>
          <a:prstGeom prst="rect">
            <a:avLst/>
          </a:prstGeom>
        </p:spPr>
      </p:pic>
      <p:pic>
        <p:nvPicPr>
          <p:cNvPr id="17" name="Рисунок 16" descr="mota_ru_1102622.jpg"/>
          <p:cNvPicPr>
            <a:picLocks noChangeAspect="1"/>
          </p:cNvPicPr>
          <p:nvPr/>
        </p:nvPicPr>
        <p:blipFill>
          <a:blip r:embed="rId8" cstate="print"/>
          <a:srcRect t="16478" b="24097"/>
          <a:stretch>
            <a:fillRect/>
          </a:stretch>
        </p:blipFill>
        <p:spPr>
          <a:xfrm>
            <a:off x="5148783" y="198413"/>
            <a:ext cx="1944403" cy="627227"/>
          </a:xfrm>
          <a:prstGeom prst="rect">
            <a:avLst/>
          </a:prstGeom>
        </p:spPr>
      </p:pic>
    </p:spTree>
    <p:extLst>
      <p:ext uri="{BB962C8B-B14F-4D97-AF65-F5344CB8AC3E}">
        <p14:creationId xmlns:p14="http://schemas.microsoft.com/office/powerpoint/2010/main" val="9382841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sp>
        <p:nvSpPr>
          <p:cNvPr id="3" name="TextBox 2"/>
          <p:cNvSpPr txBox="1"/>
          <p:nvPr/>
        </p:nvSpPr>
        <p:spPr>
          <a:xfrm>
            <a:off x="604333" y="1062509"/>
            <a:ext cx="6752662" cy="369332"/>
          </a:xfrm>
          <a:prstGeom prst="rect">
            <a:avLst/>
          </a:prstGeom>
          <a:noFill/>
        </p:spPr>
        <p:txBody>
          <a:bodyPr wrap="square" rtlCol="0">
            <a:spAutoFit/>
          </a:bodyPr>
          <a:lstStyle/>
          <a:p>
            <a:endParaRPr lang="ru-RU" dirty="0"/>
          </a:p>
        </p:txBody>
      </p:sp>
      <p:sp>
        <p:nvSpPr>
          <p:cNvPr id="16" name="Прямоугольник 15"/>
          <p:cNvSpPr/>
          <p:nvPr/>
        </p:nvSpPr>
        <p:spPr>
          <a:xfrm>
            <a:off x="5288215"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Декабрь, 2020</a:t>
            </a:r>
          </a:p>
        </p:txBody>
      </p:sp>
      <p:sp>
        <p:nvSpPr>
          <p:cNvPr id="11" name="TextBox 10"/>
          <p:cNvSpPr txBox="1"/>
          <p:nvPr/>
        </p:nvSpPr>
        <p:spPr>
          <a:xfrm>
            <a:off x="2037666" y="4360161"/>
            <a:ext cx="3629946" cy="400110"/>
          </a:xfrm>
          <a:prstGeom prst="rect">
            <a:avLst/>
          </a:prstGeom>
          <a:noFill/>
        </p:spPr>
        <p:txBody>
          <a:bodyPr wrap="square" rtlCol="0">
            <a:spAutoFit/>
          </a:bodyPr>
          <a:lstStyle/>
          <a:p>
            <a:pPr algn="ctr"/>
            <a:r>
              <a:rPr lang="ru-RU" sz="2000" b="1" dirty="0" smtClean="0">
                <a:ln w="1905"/>
                <a:solidFill>
                  <a:srgbClr val="92D050"/>
                </a:solidFill>
                <a:effectLst>
                  <a:innerShdw blurRad="69850" dist="43180" dir="5400000">
                    <a:srgbClr val="000000">
                      <a:alpha val="65000"/>
                    </a:srgbClr>
                  </a:innerShdw>
                </a:effectLst>
              </a:rPr>
              <a:t>Старый новый год</a:t>
            </a:r>
            <a:endParaRPr lang="ru-RU" sz="2000" b="1" dirty="0">
              <a:ln w="1905"/>
              <a:solidFill>
                <a:srgbClr val="92D050"/>
              </a:solidFill>
              <a:effectLst>
                <a:innerShdw blurRad="69850" dist="43180" dir="5400000">
                  <a:srgbClr val="000000">
                    <a:alpha val="65000"/>
                  </a:srgbClr>
                </a:innerShdw>
              </a:effectLst>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848" y="4950941"/>
            <a:ext cx="2810530" cy="1760984"/>
          </a:xfrm>
          <a:prstGeom prst="rect">
            <a:avLst/>
          </a:prstGeom>
        </p:spPr>
      </p:pic>
      <p:sp>
        <p:nvSpPr>
          <p:cNvPr id="4" name="TextBox 3"/>
          <p:cNvSpPr txBox="1"/>
          <p:nvPr/>
        </p:nvSpPr>
        <p:spPr>
          <a:xfrm>
            <a:off x="324247" y="877701"/>
            <a:ext cx="4572508" cy="1815882"/>
          </a:xfrm>
          <a:prstGeom prst="rect">
            <a:avLst/>
          </a:prstGeom>
          <a:noFill/>
        </p:spPr>
        <p:txBody>
          <a:bodyPr wrap="square" rtlCol="0">
            <a:spAutoFit/>
          </a:bodyPr>
          <a:lstStyle/>
          <a:p>
            <a:pPr algn="just"/>
            <a:r>
              <a:rPr lang="ru-RU" sz="1400" dirty="0" smtClean="0"/>
              <a:t>    В </a:t>
            </a:r>
            <a:r>
              <a:rPr lang="ru-RU" sz="1400" dirty="0"/>
              <a:t>1929 году произошла отмена Рождества. С ней отменялась и елка, которая называлась «поповским» обычаем. Был отменен Новый год. Однако, в конце 1935 года в газете "Правда" появилась статья Павла Петровича </a:t>
            </a:r>
            <a:r>
              <a:rPr lang="ru-RU" sz="1400" dirty="0" err="1"/>
              <a:t>Постышева</a:t>
            </a:r>
            <a:r>
              <a:rPr lang="ru-RU" sz="1400" dirty="0"/>
              <a:t> "Давайте организуем к новому году детям хорошую елку!". Общество, еще не забывшее красивый и светлый праздник, отреагировало достаточно быстро, - в продаже появились елки и елочные украшения. </a:t>
            </a:r>
            <a:endParaRPr lang="ru-RU" dirty="0"/>
          </a:p>
        </p:txBody>
      </p:sp>
      <p:sp>
        <p:nvSpPr>
          <p:cNvPr id="5" name="TextBox 4"/>
          <p:cNvSpPr txBox="1"/>
          <p:nvPr/>
        </p:nvSpPr>
        <p:spPr>
          <a:xfrm>
            <a:off x="3246378" y="4709191"/>
            <a:ext cx="4134654" cy="2523768"/>
          </a:xfrm>
          <a:prstGeom prst="rect">
            <a:avLst/>
          </a:prstGeom>
          <a:noFill/>
        </p:spPr>
        <p:txBody>
          <a:bodyPr wrap="square" rtlCol="0">
            <a:spAutoFit/>
          </a:bodyPr>
          <a:lstStyle/>
          <a:p>
            <a:pPr algn="just"/>
            <a:r>
              <a:rPr lang="ru-RU" sz="1400" dirty="0" smtClean="0"/>
              <a:t>    Хотелось </a:t>
            </a:r>
            <a:r>
              <a:rPr lang="ru-RU" sz="1400" dirty="0"/>
              <a:t>бы еще </a:t>
            </a:r>
            <a:r>
              <a:rPr lang="ru-RU" sz="1400" dirty="0" smtClean="0"/>
              <a:t>рассказать о </a:t>
            </a:r>
            <a:r>
              <a:rPr lang="ru-RU" sz="1400" dirty="0"/>
              <a:t>смене календарей и объяснить феномен Старого Нового года в нашей стране.</a:t>
            </a:r>
          </a:p>
          <a:p>
            <a:pPr algn="just"/>
            <a:r>
              <a:rPr lang="ru-RU" sz="1400" dirty="0"/>
              <a:t>Само название этого праздника указывает на его связь со старым стилем календаря, по которому Россия жила до 1918 года, и перешла на новый стиль указом В.И. Ленина. Так называемый Старый стиль – это календарь, введенный в действие еще римским императором Юлием Цезарем (юлианский календарь). </a:t>
            </a:r>
            <a:endParaRPr lang="ru-RU" sz="1400" dirty="0" smtClean="0"/>
          </a:p>
          <a:p>
            <a:endParaRPr lang="ru-RU" dirty="0"/>
          </a:p>
        </p:txBody>
      </p:sp>
      <p:sp>
        <p:nvSpPr>
          <p:cNvPr id="6" name="TextBox 5"/>
          <p:cNvSpPr txBox="1"/>
          <p:nvPr/>
        </p:nvSpPr>
        <p:spPr>
          <a:xfrm>
            <a:off x="324247" y="6901834"/>
            <a:ext cx="4877857" cy="1815882"/>
          </a:xfrm>
          <a:prstGeom prst="rect">
            <a:avLst/>
          </a:prstGeom>
          <a:noFill/>
        </p:spPr>
        <p:txBody>
          <a:bodyPr wrap="square" rtlCol="0">
            <a:spAutoFit/>
          </a:bodyPr>
          <a:lstStyle/>
          <a:p>
            <a:pPr algn="just"/>
            <a:r>
              <a:rPr lang="ru-RU" sz="1400" dirty="0"/>
              <a:t> </a:t>
            </a:r>
            <a:r>
              <a:rPr lang="ru-RU" sz="1400" dirty="0" smtClean="0"/>
              <a:t>    Новый </a:t>
            </a:r>
            <a:r>
              <a:rPr lang="ru-RU" sz="1400" dirty="0"/>
              <a:t>стиль – это реформа юлианского календаря, предпринятая по инициативе Папы Римского Григория XIII (григорианский, или новый стиль). Юлианский календарь с точки зрения астрономии был не точным и допускал ошибку, которая с годами накапливалась, что в результате выливалось в серьезные отклонения календаря от истинного движения Солнца. Поэтому григорианская реформа в какой-то степени была необходима</a:t>
            </a:r>
            <a:r>
              <a:rPr lang="ru-RU" sz="1400" dirty="0" smtClean="0"/>
              <a:t>.</a:t>
            </a:r>
            <a:endParaRPr lang="ru-RU" sz="1400" dirty="0"/>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6696" y="877701"/>
            <a:ext cx="2340864" cy="1661160"/>
          </a:xfrm>
          <a:prstGeom prst="rect">
            <a:avLst/>
          </a:prstGeom>
        </p:spPr>
      </p:pic>
      <p:sp>
        <p:nvSpPr>
          <p:cNvPr id="9" name="TextBox 8"/>
          <p:cNvSpPr txBox="1"/>
          <p:nvPr/>
        </p:nvSpPr>
        <p:spPr>
          <a:xfrm>
            <a:off x="2763174" y="2645152"/>
            <a:ext cx="4464385" cy="1815882"/>
          </a:xfrm>
          <a:prstGeom prst="rect">
            <a:avLst/>
          </a:prstGeom>
          <a:noFill/>
        </p:spPr>
        <p:txBody>
          <a:bodyPr wrap="square" rtlCol="0">
            <a:spAutoFit/>
          </a:bodyPr>
          <a:lstStyle/>
          <a:p>
            <a:pPr algn="just"/>
            <a:r>
              <a:rPr lang="ru-RU" sz="1400" dirty="0" smtClean="0"/>
              <a:t>    Пионеры </a:t>
            </a:r>
            <a:r>
              <a:rPr lang="ru-RU" sz="1400" dirty="0"/>
              <a:t>и комсомольцы взяли на себя организацию и проведение новогодних елок в школах, детских домах и клубах. 31 декабря 1935 года елка вновь вошла в дома наших соотечественников и стала праздником "радостного и счастливого детства в нашей стране", - прекрасным новогодним праздником, который продолжает радовать нас и сегодня.</a:t>
            </a:r>
          </a:p>
          <a:p>
            <a:pPr algn="just"/>
            <a:r>
              <a:rPr lang="ru-RU" sz="1400" dirty="0"/>
              <a:t>В 1949 году 1 января стал нерабочим днем.</a:t>
            </a:r>
          </a:p>
        </p:txBody>
      </p:sp>
      <p:pic>
        <p:nvPicPr>
          <p:cNvPr id="12" name="Рисунок 11"/>
          <p:cNvPicPr>
            <a:picLocks noChangeAspect="1"/>
          </p:cNvPicPr>
          <p:nvPr/>
        </p:nvPicPr>
        <p:blipFill rotWithShape="1">
          <a:blip r:embed="rId5" cstate="print">
            <a:extLst>
              <a:ext uri="{28A0092B-C50C-407E-A947-70E740481C1C}">
                <a14:useLocalDpi xmlns:a14="http://schemas.microsoft.com/office/drawing/2010/main" val="0"/>
              </a:ext>
            </a:extLst>
          </a:blip>
          <a:srcRect l="9112"/>
          <a:stretch/>
        </p:blipFill>
        <p:spPr>
          <a:xfrm>
            <a:off x="435847" y="2723695"/>
            <a:ext cx="2327327" cy="1590715"/>
          </a:xfrm>
          <a:prstGeom prst="rect">
            <a:avLst/>
          </a:prstGeom>
        </p:spPr>
      </p:pic>
      <p:sp>
        <p:nvSpPr>
          <p:cNvPr id="14" name="TextBox 13"/>
          <p:cNvSpPr txBox="1"/>
          <p:nvPr/>
        </p:nvSpPr>
        <p:spPr>
          <a:xfrm>
            <a:off x="2763172" y="8647294"/>
            <a:ext cx="4464385" cy="1600438"/>
          </a:xfrm>
          <a:prstGeom prst="rect">
            <a:avLst/>
          </a:prstGeom>
          <a:noFill/>
        </p:spPr>
        <p:txBody>
          <a:bodyPr wrap="square" rtlCol="0">
            <a:spAutoFit/>
          </a:bodyPr>
          <a:lstStyle/>
          <a:p>
            <a:pPr algn="just"/>
            <a:r>
              <a:rPr lang="ru-RU" sz="1400" dirty="0"/>
              <a:t> Разница между старым и новым стилем в XX веке составляла уже плюс 13 дней! Соответственно, день, бывший по старому стилю 1 января, в новом календаре стал 14 января. И современная ночь с 13 на 14 января в дореволюционные времена была новогодней ночью. Таким образом, отмечая Старый Новый год, мы как бы приобщаемся к истории и совершаем дань времени.</a:t>
            </a:r>
          </a:p>
        </p:txBody>
      </p:sp>
      <p:pic>
        <p:nvPicPr>
          <p:cNvPr id="19" name="Рисунок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6519" y="8665451"/>
            <a:ext cx="2373422" cy="1582281"/>
          </a:xfrm>
          <a:prstGeom prst="rect">
            <a:avLst/>
          </a:prstGeom>
        </p:spPr>
      </p:pic>
      <p:pic>
        <p:nvPicPr>
          <p:cNvPr id="20" name="Рисунок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02104" y="7013119"/>
            <a:ext cx="2106919" cy="1322863"/>
          </a:xfrm>
          <a:prstGeom prst="rect">
            <a:avLst/>
          </a:prstGeom>
        </p:spPr>
      </p:pic>
      <p:pic>
        <p:nvPicPr>
          <p:cNvPr id="21" name="Рисунок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22" name="Рисунок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23" name="Рисунок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4" name="Рисунок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5" name="Рисунок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pic>
        <p:nvPicPr>
          <p:cNvPr id="26" name="Рисунок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24054" y="239501"/>
            <a:ext cx="638200" cy="638200"/>
          </a:xfrm>
          <a:prstGeom prst="rect">
            <a:avLst/>
          </a:prstGeom>
        </p:spPr>
      </p:pic>
      <p:pic>
        <p:nvPicPr>
          <p:cNvPr id="27" name="Рисунок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09297" y="239501"/>
            <a:ext cx="638200" cy="638200"/>
          </a:xfrm>
          <a:prstGeom prst="rect">
            <a:avLst/>
          </a:prstGeom>
        </p:spPr>
      </p:pic>
      <p:pic>
        <p:nvPicPr>
          <p:cNvPr id="28" name="Рисунок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80905" y="239501"/>
            <a:ext cx="638200" cy="638200"/>
          </a:xfrm>
          <a:prstGeom prst="rect">
            <a:avLst/>
          </a:prstGeom>
        </p:spPr>
      </p:pic>
      <p:sp>
        <p:nvSpPr>
          <p:cNvPr id="29" name="Блок-схема: узел 28"/>
          <p:cNvSpPr/>
          <p:nvPr/>
        </p:nvSpPr>
        <p:spPr>
          <a:xfrm>
            <a:off x="7029432"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14</a:t>
            </a:r>
            <a:endParaRPr lang="ru-RU" sz="800" dirty="0"/>
          </a:p>
        </p:txBody>
      </p:sp>
    </p:spTree>
    <p:extLst>
      <p:ext uri="{BB962C8B-B14F-4D97-AF65-F5344CB8AC3E}">
        <p14:creationId xmlns:p14="http://schemas.microsoft.com/office/powerpoint/2010/main" val="1530474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7056784" cy="10225136"/>
          </a:xfrm>
          <a:prstGeom prst="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TextBox 8"/>
          <p:cNvSpPr txBox="1"/>
          <p:nvPr/>
        </p:nvSpPr>
        <p:spPr>
          <a:xfrm>
            <a:off x="2045050" y="873725"/>
            <a:ext cx="3629946" cy="400110"/>
          </a:xfrm>
          <a:prstGeom prst="rect">
            <a:avLst/>
          </a:prstGeom>
          <a:noFill/>
        </p:spPr>
        <p:txBody>
          <a:bodyPr wrap="square" rtlCol="0">
            <a:spAutoFit/>
          </a:bodyPr>
          <a:lstStyle/>
          <a:p>
            <a:pPr algn="ctr"/>
            <a:r>
              <a:rPr lang="ru-RU" sz="2000" b="1" dirty="0" smtClean="0">
                <a:ln w="1905"/>
                <a:solidFill>
                  <a:srgbClr val="92D050"/>
                </a:solidFill>
                <a:effectLst>
                  <a:innerShdw blurRad="69850" dist="43180" dir="5400000">
                    <a:srgbClr val="000000">
                      <a:alpha val="65000"/>
                    </a:srgbClr>
                  </a:innerShdw>
                </a:effectLst>
              </a:rPr>
              <a:t>Новый </a:t>
            </a:r>
            <a:r>
              <a:rPr lang="ru-RU" sz="2000" b="1" dirty="0" smtClean="0">
                <a:ln w="1905"/>
                <a:solidFill>
                  <a:srgbClr val="92D050"/>
                </a:solidFill>
                <a:effectLst>
                  <a:innerShdw blurRad="69850" dist="43180" dir="5400000">
                    <a:srgbClr val="000000">
                      <a:alpha val="65000"/>
                    </a:srgbClr>
                  </a:innerShdw>
                </a:effectLst>
              </a:rPr>
              <a:t>год глазами детей</a:t>
            </a:r>
            <a:endParaRPr lang="ru-RU" sz="2000" b="1" dirty="0">
              <a:ln w="1905"/>
              <a:solidFill>
                <a:srgbClr val="92D050"/>
              </a:solidFill>
              <a:effectLst>
                <a:innerShdw blurRad="69850" dist="43180" dir="5400000">
                  <a:srgbClr val="000000">
                    <a:alpha val="65000"/>
                  </a:srgbClr>
                </a:innerShdw>
              </a:effectLst>
            </a:endParaRPr>
          </a:p>
        </p:txBody>
      </p:sp>
      <p:pic>
        <p:nvPicPr>
          <p:cNvPr id="16" name="Рисунок 15" descr="mota_ru_1102622.jpg"/>
          <p:cNvPicPr>
            <a:picLocks noChangeAspect="1"/>
          </p:cNvPicPr>
          <p:nvPr/>
        </p:nvPicPr>
        <p:blipFill rotWithShape="1">
          <a:blip r:embed="rId4" cstate="print"/>
          <a:srcRect l="31034" t="16479" b="24620"/>
          <a:stretch/>
        </p:blipFill>
        <p:spPr>
          <a:xfrm>
            <a:off x="3708623" y="198413"/>
            <a:ext cx="1440160" cy="627227"/>
          </a:xfrm>
          <a:prstGeom prst="rect">
            <a:avLst/>
          </a:prstGeom>
        </p:spPr>
      </p:pic>
      <p:pic>
        <p:nvPicPr>
          <p:cNvPr id="17" name="Рисунок 16" descr="mota_ru_1102622.jpg"/>
          <p:cNvPicPr>
            <a:picLocks noChangeAspect="1"/>
          </p:cNvPicPr>
          <p:nvPr/>
        </p:nvPicPr>
        <p:blipFill>
          <a:blip r:embed="rId4" cstate="print"/>
          <a:srcRect t="16478" b="24097"/>
          <a:stretch>
            <a:fillRect/>
          </a:stretch>
        </p:blipFill>
        <p:spPr>
          <a:xfrm>
            <a:off x="5148783" y="198413"/>
            <a:ext cx="1944403" cy="627227"/>
          </a:xfrm>
          <a:prstGeom prst="rect">
            <a:avLst/>
          </a:prstGeom>
        </p:spPr>
      </p:pic>
      <p:sp>
        <p:nvSpPr>
          <p:cNvPr id="26" name="Прямоугольник 25"/>
          <p:cNvSpPr/>
          <p:nvPr/>
        </p:nvSpPr>
        <p:spPr>
          <a:xfrm>
            <a:off x="3204754" y="1328774"/>
            <a:ext cx="3888432" cy="3447098"/>
          </a:xfrm>
          <a:prstGeom prst="rect">
            <a:avLst/>
          </a:prstGeom>
        </p:spPr>
        <p:txBody>
          <a:bodyPr wrap="square">
            <a:spAutoFit/>
          </a:bodyPr>
          <a:lstStyle/>
          <a:p>
            <a:pPr algn="just"/>
            <a:r>
              <a:rPr lang="ru-RU" sz="1400" dirty="0" smtClean="0">
                <a:latin typeface="Segoe Print" pitchFamily="2" charset="0"/>
              </a:rPr>
              <a:t>    Один </a:t>
            </a:r>
            <a:r>
              <a:rPr lang="ru-RU" sz="1400" dirty="0">
                <a:latin typeface="Segoe Print" pitchFamily="2" charset="0"/>
              </a:rPr>
              <a:t>из моих любимых праздников является Новый год. Этот праздник мы встречаем традиционно в кругу семьи. Ощущения на душе всегда великолепные. В новогоднюю ночь всегда ждет много подарков, поздравлений и вкусных угощений.</a:t>
            </a:r>
          </a:p>
          <a:p>
            <a:pPr algn="just"/>
            <a:r>
              <a:rPr lang="ru-RU" sz="1400" dirty="0">
                <a:latin typeface="Segoe Print" pitchFamily="2" charset="0"/>
              </a:rPr>
              <a:t>    Мне нравится что мы собираемся за столом, слушаем президента и едим вкусные салаты.</a:t>
            </a:r>
          </a:p>
          <a:p>
            <a:pPr algn="just"/>
            <a:r>
              <a:rPr lang="ru-RU" sz="1400" dirty="0">
                <a:latin typeface="Segoe Print" pitchFamily="2" charset="0"/>
              </a:rPr>
              <a:t>   </a:t>
            </a:r>
            <a:r>
              <a:rPr lang="ru-RU" sz="1400" dirty="0" smtClean="0">
                <a:latin typeface="Segoe Print" pitchFamily="2" charset="0"/>
              </a:rPr>
              <a:t>Я хочу </a:t>
            </a:r>
            <a:r>
              <a:rPr lang="ru-RU" sz="1400" dirty="0">
                <a:latin typeface="Segoe Print" pitchFamily="2" charset="0"/>
              </a:rPr>
              <a:t>чтобы каждый Новый год был </a:t>
            </a:r>
            <a:r>
              <a:rPr lang="ru-RU" sz="1400" dirty="0" smtClean="0">
                <a:latin typeface="Segoe Print" pitchFamily="2" charset="0"/>
              </a:rPr>
              <a:t>самым </a:t>
            </a:r>
            <a:r>
              <a:rPr lang="ru-RU" sz="1400" dirty="0">
                <a:latin typeface="Segoe Print" pitchFamily="2" charset="0"/>
              </a:rPr>
              <a:t>необыкновенным и ярким</a:t>
            </a:r>
            <a:r>
              <a:rPr lang="ru-RU" sz="1400" dirty="0" smtClean="0">
                <a:latin typeface="Segoe Print" pitchFamily="2" charset="0"/>
              </a:rPr>
              <a:t>!</a:t>
            </a:r>
          </a:p>
          <a:p>
            <a:pPr algn="r"/>
            <a:r>
              <a:rPr lang="ru-RU" sz="1400" dirty="0" err="1" smtClean="0">
                <a:latin typeface="Segoe Print" pitchFamily="2" charset="0"/>
              </a:rPr>
              <a:t>Щергина</a:t>
            </a:r>
            <a:r>
              <a:rPr lang="ru-RU" sz="1400" dirty="0" smtClean="0">
                <a:latin typeface="Segoe Print" pitchFamily="2" charset="0"/>
              </a:rPr>
              <a:t> Ирина, 4в</a:t>
            </a:r>
            <a:endParaRPr lang="ru-RU" sz="1400" dirty="0">
              <a:latin typeface="Segoe Print" pitchFamily="2" charset="0"/>
            </a:endParaRPr>
          </a:p>
          <a:p>
            <a:endParaRPr lang="ru-RU" dirty="0">
              <a:solidFill>
                <a:srgbClr val="FF0000"/>
              </a:solidFill>
              <a:latin typeface="Segoe Print" pitchFamily="2" charset="0"/>
            </a:endParaRPr>
          </a:p>
          <a:p>
            <a:r>
              <a:rPr lang="ru-RU" dirty="0">
                <a:solidFill>
                  <a:srgbClr val="FF0000"/>
                </a:solidFill>
                <a:latin typeface="Segoe Print" pitchFamily="2" charset="0"/>
              </a:rPr>
              <a:t>                               </a:t>
            </a:r>
            <a:endParaRPr lang="ru-RU" dirty="0">
              <a:solidFill>
                <a:srgbClr val="FF0000"/>
              </a:solidFill>
            </a:endParaRPr>
          </a:p>
        </p:txBody>
      </p:sp>
      <p:pic>
        <p:nvPicPr>
          <p:cNvPr id="2052" name="Picture 4" descr="C:\Users\Секретарь\Downloads\20201228_102734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44338" y="1704723"/>
            <a:ext cx="3447100" cy="2585325"/>
          </a:xfrm>
          <a:prstGeom prst="rect">
            <a:avLst/>
          </a:prstGeom>
          <a:noFill/>
          <a:extLst>
            <a:ext uri="{909E8E84-426E-40DD-AFC4-6F175D3DCCD1}">
              <a14:hiddenFill xmlns:a14="http://schemas.microsoft.com/office/drawing/2010/main">
                <a:solidFill>
                  <a:srgbClr val="FFFFFF"/>
                </a:solidFill>
              </a14:hiddenFill>
            </a:ext>
          </a:extLst>
        </p:spPr>
      </p:pic>
      <p:sp>
        <p:nvSpPr>
          <p:cNvPr id="27" name="Прямоугольник 26"/>
          <p:cNvSpPr/>
          <p:nvPr/>
        </p:nvSpPr>
        <p:spPr>
          <a:xfrm>
            <a:off x="307705" y="4878933"/>
            <a:ext cx="3778250" cy="2554545"/>
          </a:xfrm>
          <a:prstGeom prst="rect">
            <a:avLst/>
          </a:prstGeom>
        </p:spPr>
        <p:txBody>
          <a:bodyPr>
            <a:spAutoFit/>
          </a:bodyPr>
          <a:lstStyle/>
          <a:p>
            <a:pPr algn="just"/>
            <a:r>
              <a:rPr lang="ru-RU" sz="1600" dirty="0" smtClean="0">
                <a:latin typeface="Segoe Print" pitchFamily="2" charset="0"/>
              </a:rPr>
              <a:t>    Я </a:t>
            </a:r>
            <a:r>
              <a:rPr lang="ru-RU" sz="1600" dirty="0">
                <a:latin typeface="Segoe Print" pitchFamily="2" charset="0"/>
              </a:rPr>
              <a:t>очень люблю праздник Новый год! В этот праздник можно пригласить своих друзей и устроить карнавал. </a:t>
            </a:r>
            <a:endParaRPr lang="ru-RU" sz="1600" dirty="0" smtClean="0">
              <a:latin typeface="Segoe Print" pitchFamily="2" charset="0"/>
            </a:endParaRPr>
          </a:p>
          <a:p>
            <a:pPr algn="just"/>
            <a:r>
              <a:rPr lang="ru-RU" sz="1600" dirty="0">
                <a:latin typeface="Segoe Print" pitchFamily="2" charset="0"/>
              </a:rPr>
              <a:t> </a:t>
            </a:r>
            <a:r>
              <a:rPr lang="ru-RU" sz="1600" dirty="0" smtClean="0">
                <a:latin typeface="Segoe Print" pitchFamily="2" charset="0"/>
              </a:rPr>
              <a:t>   Мои </a:t>
            </a:r>
            <a:r>
              <a:rPr lang="ru-RU" sz="1600" dirty="0">
                <a:latin typeface="Segoe Print" pitchFamily="2" charset="0"/>
              </a:rPr>
              <a:t>родители и Дед Мороз дарят красивые и необычные подарки. Вот почему я люблю Новый год!</a:t>
            </a:r>
          </a:p>
          <a:p>
            <a:pPr algn="r"/>
            <a:endParaRPr lang="ru-RU" sz="1600" dirty="0">
              <a:latin typeface="Segoe Print" pitchFamily="2" charset="0"/>
            </a:endParaRPr>
          </a:p>
          <a:p>
            <a:pPr algn="r"/>
            <a:r>
              <a:rPr lang="ru-RU" sz="1600" dirty="0">
                <a:latin typeface="Segoe Print" pitchFamily="2" charset="0"/>
              </a:rPr>
              <a:t>Шипулин Леня, 2В </a:t>
            </a:r>
            <a:endParaRPr lang="ru-RU" sz="1600" dirty="0">
              <a:latin typeface="Segoe Print" pitchFamily="2" charset="0"/>
            </a:endParaRPr>
          </a:p>
        </p:txBody>
      </p:sp>
      <p:pic>
        <p:nvPicPr>
          <p:cNvPr id="28" name="Picture 2" descr="C:\Users\Секретарь\Downloads\20201228_10265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847"/>
          <a:stretch/>
        </p:blipFill>
        <p:spPr bwMode="auto">
          <a:xfrm rot="5400000">
            <a:off x="4053361" y="4632738"/>
            <a:ext cx="3243266" cy="258352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2628503" y="7759253"/>
            <a:ext cx="4464683" cy="2677656"/>
          </a:xfrm>
          <a:prstGeom prst="rect">
            <a:avLst/>
          </a:prstGeom>
          <a:noFill/>
        </p:spPr>
        <p:txBody>
          <a:bodyPr wrap="square" rtlCol="0">
            <a:spAutoFit/>
          </a:bodyPr>
          <a:lstStyle/>
          <a:p>
            <a:pPr algn="just"/>
            <a:r>
              <a:rPr lang="ru-RU" sz="1400" dirty="0">
                <a:latin typeface="Segoe Print" pitchFamily="2" charset="0"/>
              </a:rPr>
              <a:t> Новый год – это самый волшебный, самый красивый, самый таинственный и веселый праздник!</a:t>
            </a:r>
          </a:p>
          <a:p>
            <a:pPr algn="just"/>
            <a:r>
              <a:rPr lang="ru-RU" sz="1400" dirty="0">
                <a:latin typeface="Segoe Print" pitchFamily="2" charset="0"/>
              </a:rPr>
              <a:t>    С начала декабря город начинает готовиться к торжеству. Улицы украшены разноцветными огнями. На площадях города выросли величавые елки, в витринах магазинов мерцают новогодние гирлянды. Создается ощущение сказки. В это время даже воздух пропитан волшебством.</a:t>
            </a:r>
          </a:p>
          <a:p>
            <a:endParaRPr lang="ru-RU" sz="1400" dirty="0">
              <a:latin typeface="Segoe Print" pitchFamily="2" charset="0"/>
            </a:endParaRPr>
          </a:p>
          <a:p>
            <a:r>
              <a:rPr lang="ru-RU" sz="1400" dirty="0">
                <a:latin typeface="Segoe Print" pitchFamily="2" charset="0"/>
              </a:rPr>
              <a:t>Серков Тигран, 2В класс</a:t>
            </a:r>
            <a:endParaRPr lang="ru-RU" sz="1400" dirty="0"/>
          </a:p>
        </p:txBody>
      </p:sp>
      <p:pic>
        <p:nvPicPr>
          <p:cNvPr id="2053" name="Picture 5" descr="C:\Users\Секретарь\Downloads\20201228_10272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35795" y="7867465"/>
            <a:ext cx="2880322" cy="2160241"/>
          </a:xfrm>
          <a:prstGeom prst="rect">
            <a:avLst/>
          </a:prstGeom>
          <a:noFill/>
          <a:extLst>
            <a:ext uri="{909E8E84-426E-40DD-AFC4-6F175D3DCCD1}">
              <a14:hiddenFill xmlns:a14="http://schemas.microsoft.com/office/drawing/2010/main">
                <a:solidFill>
                  <a:srgbClr val="FFFFFF"/>
                </a:solidFill>
              </a14:hiddenFill>
            </a:ext>
          </a:extLst>
        </p:spPr>
      </p:pic>
      <p:sp>
        <p:nvSpPr>
          <p:cNvPr id="34" name="Блок-схема: узел 33"/>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15</a:t>
            </a:r>
            <a:endParaRPr lang="ru-RU" sz="800" dirty="0"/>
          </a:p>
        </p:txBody>
      </p:sp>
    </p:spTree>
    <p:extLst>
      <p:ext uri="{BB962C8B-B14F-4D97-AF65-F5344CB8AC3E}">
        <p14:creationId xmlns:p14="http://schemas.microsoft.com/office/powerpoint/2010/main" val="28686989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sp>
        <p:nvSpPr>
          <p:cNvPr id="3" name="TextBox 2"/>
          <p:cNvSpPr txBox="1"/>
          <p:nvPr/>
        </p:nvSpPr>
        <p:spPr>
          <a:xfrm>
            <a:off x="604333" y="1062509"/>
            <a:ext cx="6752662" cy="369332"/>
          </a:xfrm>
          <a:prstGeom prst="rect">
            <a:avLst/>
          </a:prstGeom>
          <a:noFill/>
        </p:spPr>
        <p:txBody>
          <a:bodyPr wrap="square" rtlCol="0">
            <a:spAutoFit/>
          </a:bodyPr>
          <a:lstStyle/>
          <a:p>
            <a:endParaRPr lang="ru-RU" dirty="0"/>
          </a:p>
        </p:txBody>
      </p:sp>
      <p:sp>
        <p:nvSpPr>
          <p:cNvPr id="16" name="Прямоугольник 15"/>
          <p:cNvSpPr/>
          <p:nvPr/>
        </p:nvSpPr>
        <p:spPr>
          <a:xfrm>
            <a:off x="5288215"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Декабрь, 2020</a:t>
            </a:r>
          </a:p>
        </p:txBody>
      </p:sp>
      <p:pic>
        <p:nvPicPr>
          <p:cNvPr id="21"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pic>
        <p:nvPicPr>
          <p:cNvPr id="26" name="Рисунок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4054" y="239501"/>
            <a:ext cx="638200" cy="638200"/>
          </a:xfrm>
          <a:prstGeom prst="rect">
            <a:avLst/>
          </a:prstGeom>
        </p:spPr>
      </p:pic>
      <p:pic>
        <p:nvPicPr>
          <p:cNvPr id="27" name="Рисунок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9297" y="239501"/>
            <a:ext cx="638200" cy="638200"/>
          </a:xfrm>
          <a:prstGeom prst="rect">
            <a:avLst/>
          </a:prstGeom>
        </p:spPr>
      </p:pic>
      <p:pic>
        <p:nvPicPr>
          <p:cNvPr id="28" name="Рисунок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0905" y="239501"/>
            <a:ext cx="638200" cy="638200"/>
          </a:xfrm>
          <a:prstGeom prst="rect">
            <a:avLst/>
          </a:prstGeom>
        </p:spPr>
      </p:pic>
      <p:sp>
        <p:nvSpPr>
          <p:cNvPr id="18" name="TextBox 17"/>
          <p:cNvSpPr txBox="1"/>
          <p:nvPr/>
        </p:nvSpPr>
        <p:spPr>
          <a:xfrm>
            <a:off x="925423" y="2701270"/>
            <a:ext cx="3427562" cy="246221"/>
          </a:xfrm>
          <a:prstGeom prst="rect">
            <a:avLst/>
          </a:prstGeom>
          <a:noFill/>
        </p:spPr>
        <p:txBody>
          <a:bodyPr wrap="square" rtlCol="0">
            <a:spAutoFit/>
          </a:bodyPr>
          <a:lstStyle/>
          <a:p>
            <a:pPr algn="just"/>
            <a:r>
              <a:rPr lang="ru-RU" sz="1000" dirty="0" smtClean="0">
                <a:latin typeface="Segoe Print" pitchFamily="2" charset="0"/>
              </a:rPr>
              <a:t>    </a:t>
            </a:r>
            <a:endParaRPr lang="ru-RU" sz="1000" dirty="0">
              <a:latin typeface="Segoe Print" pitchFamily="2" charset="0"/>
            </a:endParaRPr>
          </a:p>
        </p:txBody>
      </p:sp>
      <p:sp>
        <p:nvSpPr>
          <p:cNvPr id="30" name="TextBox 29"/>
          <p:cNvSpPr txBox="1"/>
          <p:nvPr/>
        </p:nvSpPr>
        <p:spPr>
          <a:xfrm>
            <a:off x="324247" y="4212283"/>
            <a:ext cx="4218907" cy="3539430"/>
          </a:xfrm>
          <a:prstGeom prst="rect">
            <a:avLst/>
          </a:prstGeom>
          <a:noFill/>
        </p:spPr>
        <p:txBody>
          <a:bodyPr wrap="square" rtlCol="0">
            <a:spAutoFit/>
          </a:bodyPr>
          <a:lstStyle/>
          <a:p>
            <a:pPr algn="just"/>
            <a:r>
              <a:rPr lang="ru-RU" sz="1400" dirty="0" smtClean="0">
                <a:latin typeface="Segoe Print" pitchFamily="2" charset="0"/>
              </a:rPr>
              <a:t>    Мой любимы праздник – Новый год. В новый год Дед Мороз всем дарит подарки. Но я заранее пишу письмо. Чтобы Дедушка Мороз подарил мне то, о чем я долго мечтала.</a:t>
            </a:r>
          </a:p>
          <a:p>
            <a:pPr algn="just"/>
            <a:r>
              <a:rPr lang="ru-RU" sz="1400" dirty="0">
                <a:latin typeface="Segoe Print" pitchFamily="2" charset="0"/>
              </a:rPr>
              <a:t> </a:t>
            </a:r>
            <a:r>
              <a:rPr lang="ru-RU" sz="1400" dirty="0" smtClean="0">
                <a:latin typeface="Segoe Print" pitchFamily="2" charset="0"/>
              </a:rPr>
              <a:t>   Про родителей  я тоже не забыла: я делаю им подарки своими руками. Это открытки и маленькие сувениры.</a:t>
            </a:r>
          </a:p>
          <a:p>
            <a:pPr algn="just"/>
            <a:r>
              <a:rPr lang="ru-RU" sz="1400" dirty="0">
                <a:latin typeface="Segoe Print" pitchFamily="2" charset="0"/>
              </a:rPr>
              <a:t> </a:t>
            </a:r>
            <a:r>
              <a:rPr lang="ru-RU" sz="1400" dirty="0" smtClean="0">
                <a:latin typeface="Segoe Print" pitchFamily="2" charset="0"/>
              </a:rPr>
              <a:t>   Мы вместе наряжаем елку. В Новый год мы хлопаем хлопушки. Еще к нам приходят бабушка и </a:t>
            </a:r>
            <a:r>
              <a:rPr lang="ru-RU" sz="1400" dirty="0" err="1" smtClean="0">
                <a:latin typeface="Segoe Print" pitchFamily="2" charset="0"/>
              </a:rPr>
              <a:t>дедушкаи</a:t>
            </a:r>
            <a:r>
              <a:rPr lang="ru-RU" sz="1400" dirty="0" smtClean="0">
                <a:latin typeface="Segoe Print" pitchFamily="2" charset="0"/>
              </a:rPr>
              <a:t> мы отмечаем праздник вместе за большим столом. Бабушке и дедушке мы тоже делаем подарки. Я очень рада новому году.</a:t>
            </a:r>
          </a:p>
          <a:p>
            <a:pPr algn="just"/>
            <a:endParaRPr lang="ru-RU" sz="1400" dirty="0">
              <a:latin typeface="Segoe Print" pitchFamily="2" charset="0"/>
            </a:endParaRPr>
          </a:p>
          <a:p>
            <a:pPr algn="just"/>
            <a:r>
              <a:rPr lang="ru-RU" sz="1400" dirty="0" err="1" smtClean="0">
                <a:latin typeface="Segoe Print" pitchFamily="2" charset="0"/>
              </a:rPr>
              <a:t>Гуцуль</a:t>
            </a:r>
            <a:r>
              <a:rPr lang="ru-RU" sz="1400" dirty="0" smtClean="0">
                <a:latin typeface="Segoe Print" pitchFamily="2" charset="0"/>
              </a:rPr>
              <a:t> Анастасия, 4В класс</a:t>
            </a:r>
            <a:endParaRPr lang="ru-RU" sz="1400" dirty="0">
              <a:latin typeface="Segoe Print" pitchFamily="2" charset="0"/>
            </a:endParaRPr>
          </a:p>
        </p:txBody>
      </p:sp>
      <p:pic>
        <p:nvPicPr>
          <p:cNvPr id="34" name="Picture 2" descr="C:\Users\Секретарь\Downloads\20201228_10265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H="1">
            <a:off x="196884" y="1325423"/>
            <a:ext cx="3155911" cy="2366932"/>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3132559" y="1134517"/>
            <a:ext cx="3788862" cy="3077766"/>
          </a:xfrm>
          <a:prstGeom prst="rect">
            <a:avLst/>
          </a:prstGeom>
          <a:noFill/>
        </p:spPr>
        <p:txBody>
          <a:bodyPr wrap="square" rtlCol="0">
            <a:spAutoFit/>
          </a:bodyPr>
          <a:lstStyle/>
          <a:p>
            <a:pPr algn="just"/>
            <a:r>
              <a:rPr lang="ru-RU" sz="1600" dirty="0" smtClean="0">
                <a:latin typeface="Segoe Print" pitchFamily="2" charset="0"/>
              </a:rPr>
              <a:t>    Наступила </a:t>
            </a:r>
            <a:r>
              <a:rPr lang="ru-RU" sz="1600" dirty="0">
                <a:latin typeface="Segoe Print" pitchFamily="2" charset="0"/>
              </a:rPr>
              <a:t>зима. Выпал пушистый снег. Скоро Новый год. Новый год –веселый праздник, красивая елка и много подарков. </a:t>
            </a:r>
            <a:r>
              <a:rPr lang="ru-RU" sz="1600" dirty="0" smtClean="0">
                <a:latin typeface="Segoe Print" pitchFamily="2" charset="0"/>
              </a:rPr>
              <a:t>    </a:t>
            </a:r>
          </a:p>
          <a:p>
            <a:pPr algn="just"/>
            <a:r>
              <a:rPr lang="ru-RU" sz="1600" dirty="0">
                <a:latin typeface="Segoe Print" pitchFamily="2" charset="0"/>
              </a:rPr>
              <a:t> </a:t>
            </a:r>
            <a:r>
              <a:rPr lang="ru-RU" sz="1600" dirty="0" smtClean="0">
                <a:latin typeface="Segoe Print" pitchFamily="2" charset="0"/>
              </a:rPr>
              <a:t>  Дед </a:t>
            </a:r>
            <a:r>
              <a:rPr lang="ru-RU" sz="1600" dirty="0">
                <a:latin typeface="Segoe Print" pitchFamily="2" charset="0"/>
              </a:rPr>
              <a:t>Мороз исполняет все-все желания в волшебную новогоднюю ночь. Я очень люблю этот праздник. Он приносит много радости и веселья.</a:t>
            </a:r>
          </a:p>
          <a:p>
            <a:endParaRPr lang="ru-RU" sz="1600" dirty="0">
              <a:latin typeface="Segoe Print" pitchFamily="2" charset="0"/>
              <a:cs typeface="Times New Roman" pitchFamily="18" charset="0"/>
            </a:endParaRPr>
          </a:p>
          <a:p>
            <a:pPr algn="r"/>
            <a:r>
              <a:rPr lang="ru-RU" sz="1600" dirty="0" err="1">
                <a:latin typeface="Segoe Print" pitchFamily="2" charset="0"/>
                <a:cs typeface="Times New Roman" pitchFamily="18" charset="0"/>
              </a:rPr>
              <a:t>Кармацких</a:t>
            </a:r>
            <a:r>
              <a:rPr lang="ru-RU" sz="1600" dirty="0">
                <a:latin typeface="Segoe Print" pitchFamily="2" charset="0"/>
                <a:cs typeface="Times New Roman" pitchFamily="18" charset="0"/>
              </a:rPr>
              <a:t> К., 2В класс </a:t>
            </a:r>
            <a:endParaRPr lang="ru-RU" sz="1600" dirty="0"/>
          </a:p>
          <a:p>
            <a:endParaRPr lang="ru-RU" dirty="0"/>
          </a:p>
        </p:txBody>
      </p:sp>
      <p:pic>
        <p:nvPicPr>
          <p:cNvPr id="3075" name="Picture 3" descr="C:\Users\Секретарь\Downloads\20201228_10245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4153704" y="4524812"/>
            <a:ext cx="3503743" cy="2627807"/>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2443547" y="7751713"/>
            <a:ext cx="4477874" cy="2677656"/>
          </a:xfrm>
          <a:prstGeom prst="rect">
            <a:avLst/>
          </a:prstGeom>
          <a:noFill/>
        </p:spPr>
        <p:txBody>
          <a:bodyPr wrap="square" rtlCol="0">
            <a:spAutoFit/>
          </a:bodyPr>
          <a:lstStyle/>
          <a:p>
            <a:r>
              <a:rPr lang="ru-RU" sz="1400" dirty="0" smtClean="0">
                <a:latin typeface="Segoe Print" pitchFamily="2" charset="0"/>
              </a:rPr>
              <a:t>    Где-то за одну неделю до Нового года у меня был выходной и у мамы. Мы с мамой поставили елку и я начала ее украшать.</a:t>
            </a:r>
          </a:p>
          <a:p>
            <a:r>
              <a:rPr lang="ru-RU" sz="1400" dirty="0">
                <a:latin typeface="Segoe Print" pitchFamily="2" charset="0"/>
              </a:rPr>
              <a:t> </a:t>
            </a:r>
            <a:r>
              <a:rPr lang="ru-RU" sz="1400" dirty="0" smtClean="0">
                <a:latin typeface="Segoe Print" pitchFamily="2" charset="0"/>
              </a:rPr>
              <a:t>  Когда украсила елку, позвала Алису к себе в гости. Когда пришла </a:t>
            </a:r>
            <a:r>
              <a:rPr lang="ru-RU" sz="1400" dirty="0" err="1" smtClean="0">
                <a:latin typeface="Segoe Print" pitchFamily="2" charset="0"/>
              </a:rPr>
              <a:t>алиса</a:t>
            </a:r>
            <a:r>
              <a:rPr lang="ru-RU" sz="1400" dirty="0" smtClean="0">
                <a:latin typeface="Segoe Print" pitchFamily="2" charset="0"/>
              </a:rPr>
              <a:t>, мама дала нам по шоколадке. Мы попили чай и пошли гулять. Потом мне мама позвонила и сказала идти домой. Мы разошлись и начали играть в игры. С мамой включили гирлянды и легли спать. Я очень люблю зиму.</a:t>
            </a:r>
          </a:p>
          <a:p>
            <a:endParaRPr lang="ru-RU" sz="1400" dirty="0">
              <a:latin typeface="Segoe Print" pitchFamily="2" charset="0"/>
            </a:endParaRPr>
          </a:p>
          <a:p>
            <a:r>
              <a:rPr lang="ru-RU" sz="1400" dirty="0" err="1" smtClean="0">
                <a:latin typeface="Segoe Print" pitchFamily="2" charset="0"/>
              </a:rPr>
              <a:t>Липская</a:t>
            </a:r>
            <a:r>
              <a:rPr lang="ru-RU" sz="1400" dirty="0" smtClean="0">
                <a:latin typeface="Segoe Print" pitchFamily="2" charset="0"/>
              </a:rPr>
              <a:t> </a:t>
            </a:r>
            <a:r>
              <a:rPr lang="ru-RU" sz="1400" dirty="0">
                <a:latin typeface="Segoe Print" pitchFamily="2" charset="0"/>
              </a:rPr>
              <a:t>А</a:t>
            </a:r>
            <a:r>
              <a:rPr lang="ru-RU" sz="1400" dirty="0" smtClean="0">
                <a:latin typeface="Segoe Print" pitchFamily="2" charset="0"/>
              </a:rPr>
              <a:t>настасия, 4В</a:t>
            </a:r>
            <a:endParaRPr lang="ru-RU" sz="1400" dirty="0">
              <a:latin typeface="Segoe Print" pitchFamily="2" charset="0"/>
            </a:endParaRPr>
          </a:p>
        </p:txBody>
      </p:sp>
      <p:pic>
        <p:nvPicPr>
          <p:cNvPr id="3077" name="Picture 5" descr="C:\Users\Секретарь\Downloads\20201228_102753 (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96518" y="8016677"/>
            <a:ext cx="2671066" cy="2003299"/>
          </a:xfrm>
          <a:prstGeom prst="rect">
            <a:avLst/>
          </a:prstGeom>
          <a:noFill/>
          <a:extLst>
            <a:ext uri="{909E8E84-426E-40DD-AFC4-6F175D3DCCD1}">
              <a14:hiddenFill xmlns:a14="http://schemas.microsoft.com/office/drawing/2010/main">
                <a:solidFill>
                  <a:srgbClr val="FFFFFF"/>
                </a:solidFill>
              </a14:hiddenFill>
            </a:ext>
          </a:extLst>
        </p:spPr>
      </p:pic>
      <p:sp>
        <p:nvSpPr>
          <p:cNvPr id="45" name="Блок-схема: узел 44"/>
          <p:cNvSpPr/>
          <p:nvPr/>
        </p:nvSpPr>
        <p:spPr>
          <a:xfrm>
            <a:off x="7021352" y="10146641"/>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16</a:t>
            </a:r>
            <a:endParaRPr lang="ru-RU" sz="800" dirty="0"/>
          </a:p>
        </p:txBody>
      </p:sp>
    </p:spTree>
    <p:extLst>
      <p:ext uri="{BB962C8B-B14F-4D97-AF65-F5344CB8AC3E}">
        <p14:creationId xmlns:p14="http://schemas.microsoft.com/office/powerpoint/2010/main" val="16203170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89548"/>
            <a:ext cx="7056784" cy="10225136"/>
          </a:xfrm>
          <a:prstGeom prst="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6" name="Рисунок 15" descr="mota_ru_1102622.jpg"/>
          <p:cNvPicPr>
            <a:picLocks noChangeAspect="1"/>
          </p:cNvPicPr>
          <p:nvPr/>
        </p:nvPicPr>
        <p:blipFill rotWithShape="1">
          <a:blip r:embed="rId4" cstate="print"/>
          <a:srcRect l="31034" t="16479" b="24620"/>
          <a:stretch/>
        </p:blipFill>
        <p:spPr>
          <a:xfrm>
            <a:off x="3708623" y="198413"/>
            <a:ext cx="1440160" cy="627227"/>
          </a:xfrm>
          <a:prstGeom prst="rect">
            <a:avLst/>
          </a:prstGeom>
        </p:spPr>
      </p:pic>
      <p:pic>
        <p:nvPicPr>
          <p:cNvPr id="17" name="Рисунок 16" descr="mota_ru_1102622.jpg"/>
          <p:cNvPicPr>
            <a:picLocks noChangeAspect="1"/>
          </p:cNvPicPr>
          <p:nvPr/>
        </p:nvPicPr>
        <p:blipFill>
          <a:blip r:embed="rId4" cstate="print"/>
          <a:srcRect t="16478" b="24097"/>
          <a:stretch>
            <a:fillRect/>
          </a:stretch>
        </p:blipFill>
        <p:spPr>
          <a:xfrm>
            <a:off x="5148783" y="198413"/>
            <a:ext cx="1944403" cy="627227"/>
          </a:xfrm>
          <a:prstGeom prst="rect">
            <a:avLst/>
          </a:prstGeom>
        </p:spPr>
      </p:pic>
      <p:sp>
        <p:nvSpPr>
          <p:cNvPr id="4" name="TextBox 3"/>
          <p:cNvSpPr txBox="1"/>
          <p:nvPr/>
        </p:nvSpPr>
        <p:spPr>
          <a:xfrm>
            <a:off x="2556496" y="1401974"/>
            <a:ext cx="4536690" cy="246221"/>
          </a:xfrm>
          <a:prstGeom prst="rect">
            <a:avLst/>
          </a:prstGeom>
          <a:noFill/>
        </p:spPr>
        <p:txBody>
          <a:bodyPr wrap="square" rtlCol="0">
            <a:spAutoFit/>
          </a:bodyPr>
          <a:lstStyle/>
          <a:p>
            <a:pPr algn="just"/>
            <a:r>
              <a:rPr lang="ru-RU" sz="1000" dirty="0" smtClean="0">
                <a:latin typeface="Segoe Print" pitchFamily="2" charset="0"/>
              </a:rPr>
              <a:t>    </a:t>
            </a:r>
            <a:endParaRPr lang="ru-RU" sz="1000" dirty="0">
              <a:latin typeface="Segoe Print" pitchFamily="2" charset="0"/>
            </a:endParaRPr>
          </a:p>
        </p:txBody>
      </p:sp>
      <p:sp>
        <p:nvSpPr>
          <p:cNvPr id="15" name="TextBox 14"/>
          <p:cNvSpPr txBox="1"/>
          <p:nvPr/>
        </p:nvSpPr>
        <p:spPr>
          <a:xfrm>
            <a:off x="3095178" y="1030062"/>
            <a:ext cx="4176464" cy="3754874"/>
          </a:xfrm>
          <a:prstGeom prst="rect">
            <a:avLst/>
          </a:prstGeom>
          <a:solidFill>
            <a:schemeClr val="accent2">
              <a:lumMod val="20000"/>
              <a:lumOff val="80000"/>
            </a:schemeClr>
          </a:solidFill>
        </p:spPr>
        <p:txBody>
          <a:bodyPr wrap="square" rtlCol="0">
            <a:spAutoFit/>
          </a:bodyPr>
          <a:lstStyle/>
          <a:p>
            <a:pPr algn="just"/>
            <a:r>
              <a:rPr lang="ru-RU" sz="1400" dirty="0" smtClean="0">
                <a:latin typeface="Segoe Print" pitchFamily="2" charset="0"/>
              </a:rPr>
              <a:t>    Я жду с огромным нетерпением Новый год! На улице будет много снега, в нашем парке зальют горки, и мы пойдем кататься. А на площади сделают ледяные скульптуры сказочных героев и лабиринт, по которому мы любим бегать. Мы с братом выбираем новогодние стихотворения и учим их.</a:t>
            </a:r>
          </a:p>
          <a:p>
            <a:pPr algn="just"/>
            <a:r>
              <a:rPr lang="ru-RU" sz="1400" dirty="0">
                <a:latin typeface="Segoe Print" pitchFamily="2" charset="0"/>
              </a:rPr>
              <a:t> </a:t>
            </a:r>
            <a:r>
              <a:rPr lang="ru-RU" sz="1400" dirty="0" smtClean="0">
                <a:latin typeface="Segoe Print" pitchFamily="2" charset="0"/>
              </a:rPr>
              <a:t>   Перед новым годом у меня день рождения. К этому дню мы наряжаем елку и украшаем квартиру.</a:t>
            </a:r>
          </a:p>
          <a:p>
            <a:pPr algn="just"/>
            <a:r>
              <a:rPr lang="ru-RU" sz="1400" dirty="0">
                <a:latin typeface="Segoe Print" pitchFamily="2" charset="0"/>
              </a:rPr>
              <a:t> </a:t>
            </a:r>
            <a:r>
              <a:rPr lang="ru-RU" sz="1400" dirty="0" smtClean="0">
                <a:latin typeface="Segoe Print" pitchFamily="2" charset="0"/>
              </a:rPr>
              <a:t>   Эти праздники мы отмечаем всей семьей, приезжают бабушки и дедушки, поэтому на новый год всегда много подарков.</a:t>
            </a:r>
          </a:p>
          <a:p>
            <a:endParaRPr lang="ru-RU" sz="1400" dirty="0">
              <a:latin typeface="Segoe Print" pitchFamily="2" charset="0"/>
            </a:endParaRPr>
          </a:p>
          <a:p>
            <a:r>
              <a:rPr lang="ru-RU" sz="1400" dirty="0" smtClean="0">
                <a:latin typeface="Segoe Print" pitchFamily="2" charset="0"/>
              </a:rPr>
              <a:t>Игнатов Ярослав, 4В</a:t>
            </a:r>
            <a:endParaRPr lang="ru-RU" sz="1400" dirty="0">
              <a:latin typeface="Segoe Print" pitchFamily="2" charset="0"/>
            </a:endParaRPr>
          </a:p>
        </p:txBody>
      </p:sp>
      <p:sp>
        <p:nvSpPr>
          <p:cNvPr id="20" name="TextBox 19"/>
          <p:cNvSpPr txBox="1"/>
          <p:nvPr/>
        </p:nvSpPr>
        <p:spPr>
          <a:xfrm>
            <a:off x="3556286" y="8201256"/>
            <a:ext cx="3703400" cy="2062103"/>
          </a:xfrm>
          <a:prstGeom prst="rect">
            <a:avLst/>
          </a:prstGeom>
          <a:solidFill>
            <a:schemeClr val="accent4">
              <a:lumMod val="40000"/>
              <a:lumOff val="60000"/>
            </a:schemeClr>
          </a:solidFill>
        </p:spPr>
        <p:txBody>
          <a:bodyPr wrap="square" rtlCol="0">
            <a:spAutoFit/>
          </a:bodyPr>
          <a:lstStyle/>
          <a:p>
            <a:pPr algn="just"/>
            <a:r>
              <a:rPr lang="ru-RU" sz="1600" dirty="0" smtClean="0">
                <a:latin typeface="Segoe Print" pitchFamily="2" charset="0"/>
              </a:rPr>
              <a:t>   Скоро новый год! Самый волшебный праздник. Его любят все. </a:t>
            </a:r>
          </a:p>
          <a:p>
            <a:pPr algn="just"/>
            <a:r>
              <a:rPr lang="ru-RU" sz="1600" dirty="0">
                <a:latin typeface="Segoe Print" pitchFamily="2" charset="0"/>
              </a:rPr>
              <a:t> </a:t>
            </a:r>
            <a:r>
              <a:rPr lang="ru-RU" sz="1600" dirty="0" smtClean="0">
                <a:latin typeface="Segoe Print" pitchFamily="2" charset="0"/>
              </a:rPr>
              <a:t>   Ровно в 12 часов бьют куранты. Все загадывают желание. Под елкой можно найти подарки от Деда Мороза.</a:t>
            </a:r>
            <a:endParaRPr lang="ru-RU" sz="1600" dirty="0">
              <a:latin typeface="Segoe Print" pitchFamily="2" charset="0"/>
            </a:endParaRPr>
          </a:p>
        </p:txBody>
      </p:sp>
      <p:pic>
        <p:nvPicPr>
          <p:cNvPr id="4098" name="Picture 2" descr="C:\Users\Секретарь\Downloads\20201228_10271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30233" y="1475638"/>
            <a:ext cx="3564607" cy="267345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21247" y="4784936"/>
            <a:ext cx="3638776" cy="3416320"/>
          </a:xfrm>
          <a:prstGeom prst="rect">
            <a:avLst/>
          </a:prstGeom>
          <a:solidFill>
            <a:srgbClr val="CCFFFF"/>
          </a:solidFill>
        </p:spPr>
        <p:txBody>
          <a:bodyPr wrap="square" rtlCol="0">
            <a:spAutoFit/>
          </a:bodyPr>
          <a:lstStyle/>
          <a:p>
            <a:pPr algn="just"/>
            <a:r>
              <a:rPr lang="ru-RU" sz="1200" dirty="0" smtClean="0">
                <a:latin typeface="Segoe Print" pitchFamily="2" charset="0"/>
              </a:rPr>
              <a:t>    Я обожаю Новый год! Это праздник чудес и волшебства. Каждый год я пишу Деду Морозу письмо со своими желаниями. Примерно за неделю до праздника в выходной день, мы всей семьей наряжаем елку. А у мамы на работе наряжают две елки. И в канун Нового года они становятся волшебными. Под елками по очереди появляются подарки. А я так люблю подарки!</a:t>
            </a:r>
          </a:p>
          <a:p>
            <a:pPr algn="just"/>
            <a:r>
              <a:rPr lang="ru-RU" sz="1200" dirty="0">
                <a:latin typeface="Segoe Print" pitchFamily="2" charset="0"/>
              </a:rPr>
              <a:t> </a:t>
            </a:r>
            <a:r>
              <a:rPr lang="ru-RU" sz="1200" dirty="0" smtClean="0">
                <a:latin typeface="Segoe Print" pitchFamily="2" charset="0"/>
              </a:rPr>
              <a:t>   А в новогоднюю ночь, когда бьют куранты, мы выходим на улицу, запускаем салюты и зажигаем бенгальские огни. Со всех дворов льются салюты. Небо освещается разноцветными огнями. Все соседи поздравляют друг друга и радуются наступившему Новому году!</a:t>
            </a:r>
            <a:endParaRPr lang="ru-RU" sz="1200" dirty="0">
              <a:latin typeface="Segoe Print" pitchFamily="2" charset="0"/>
            </a:endParaRPr>
          </a:p>
        </p:txBody>
      </p:sp>
      <p:pic>
        <p:nvPicPr>
          <p:cNvPr id="27" name="Picture 4" descr="C:\Users\Секретарь\Downloads\20201228_10254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755" t="10991" r="6063" b="14210"/>
          <a:stretch/>
        </p:blipFill>
        <p:spPr bwMode="auto">
          <a:xfrm>
            <a:off x="3793460" y="5094957"/>
            <a:ext cx="3478182" cy="2595329"/>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Секретарь\Downloads\20201228_102705 (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744791" y="8495802"/>
            <a:ext cx="2142456" cy="1606842"/>
          </a:xfrm>
          <a:prstGeom prst="rect">
            <a:avLst/>
          </a:prstGeom>
          <a:noFill/>
          <a:extLst>
            <a:ext uri="{909E8E84-426E-40DD-AFC4-6F175D3DCCD1}">
              <a14:hiddenFill xmlns:a14="http://schemas.microsoft.com/office/drawing/2010/main">
                <a:solidFill>
                  <a:srgbClr val="FFFFFF"/>
                </a:solidFill>
              </a14:hiddenFill>
            </a:ext>
          </a:extLst>
        </p:spPr>
      </p:pic>
      <p:sp>
        <p:nvSpPr>
          <p:cNvPr id="28" name="Блок-схема: узел 27"/>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17</a:t>
            </a:r>
            <a:endParaRPr lang="ru-RU" sz="800" dirty="0"/>
          </a:p>
        </p:txBody>
      </p:sp>
    </p:spTree>
    <p:extLst>
      <p:ext uri="{BB962C8B-B14F-4D97-AF65-F5344CB8AC3E}">
        <p14:creationId xmlns:p14="http://schemas.microsoft.com/office/powerpoint/2010/main" val="2943951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sp>
        <p:nvSpPr>
          <p:cNvPr id="3" name="TextBox 2"/>
          <p:cNvSpPr txBox="1"/>
          <p:nvPr/>
        </p:nvSpPr>
        <p:spPr>
          <a:xfrm>
            <a:off x="604333" y="1062509"/>
            <a:ext cx="6752662" cy="369332"/>
          </a:xfrm>
          <a:prstGeom prst="rect">
            <a:avLst/>
          </a:prstGeom>
          <a:noFill/>
        </p:spPr>
        <p:txBody>
          <a:bodyPr wrap="square" rtlCol="0">
            <a:spAutoFit/>
          </a:bodyPr>
          <a:lstStyle/>
          <a:p>
            <a:endParaRPr lang="ru-RU" dirty="0"/>
          </a:p>
        </p:txBody>
      </p:sp>
      <p:sp>
        <p:nvSpPr>
          <p:cNvPr id="16" name="Прямоугольник 15"/>
          <p:cNvSpPr/>
          <p:nvPr/>
        </p:nvSpPr>
        <p:spPr>
          <a:xfrm>
            <a:off x="5288215"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Декабрь, 2020</a:t>
            </a:r>
          </a:p>
        </p:txBody>
      </p:sp>
      <p:pic>
        <p:nvPicPr>
          <p:cNvPr id="21"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pic>
        <p:nvPicPr>
          <p:cNvPr id="26" name="Рисунок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4054" y="239501"/>
            <a:ext cx="638200" cy="638200"/>
          </a:xfrm>
          <a:prstGeom prst="rect">
            <a:avLst/>
          </a:prstGeom>
        </p:spPr>
      </p:pic>
      <p:pic>
        <p:nvPicPr>
          <p:cNvPr id="27" name="Рисунок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9297" y="239501"/>
            <a:ext cx="638200" cy="638200"/>
          </a:xfrm>
          <a:prstGeom prst="rect">
            <a:avLst/>
          </a:prstGeom>
        </p:spPr>
      </p:pic>
      <p:pic>
        <p:nvPicPr>
          <p:cNvPr id="28" name="Рисунок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0905" y="239501"/>
            <a:ext cx="638200" cy="638200"/>
          </a:xfrm>
          <a:prstGeom prst="rect">
            <a:avLst/>
          </a:prstGeom>
        </p:spPr>
      </p:pic>
      <p:sp>
        <p:nvSpPr>
          <p:cNvPr id="18" name="TextBox 17"/>
          <p:cNvSpPr txBox="1"/>
          <p:nvPr/>
        </p:nvSpPr>
        <p:spPr>
          <a:xfrm>
            <a:off x="925423" y="2701270"/>
            <a:ext cx="3427562" cy="246221"/>
          </a:xfrm>
          <a:prstGeom prst="rect">
            <a:avLst/>
          </a:prstGeom>
          <a:noFill/>
        </p:spPr>
        <p:txBody>
          <a:bodyPr wrap="square" rtlCol="0">
            <a:spAutoFit/>
          </a:bodyPr>
          <a:lstStyle/>
          <a:p>
            <a:pPr algn="just"/>
            <a:r>
              <a:rPr lang="ru-RU" sz="1000" dirty="0" smtClean="0">
                <a:latin typeface="Segoe Print" pitchFamily="2" charset="0"/>
              </a:rPr>
              <a:t>    </a:t>
            </a:r>
            <a:endParaRPr lang="ru-RU" sz="1000" dirty="0">
              <a:latin typeface="Segoe Print" pitchFamily="2" charset="0"/>
            </a:endParaRPr>
          </a:p>
        </p:txBody>
      </p:sp>
      <p:sp>
        <p:nvSpPr>
          <p:cNvPr id="29" name="TextBox 28"/>
          <p:cNvSpPr txBox="1"/>
          <p:nvPr/>
        </p:nvSpPr>
        <p:spPr>
          <a:xfrm>
            <a:off x="3551687" y="1062509"/>
            <a:ext cx="3195665" cy="3293209"/>
          </a:xfrm>
          <a:prstGeom prst="rect">
            <a:avLst/>
          </a:prstGeom>
          <a:solidFill>
            <a:srgbClr val="FF99FF"/>
          </a:solidFill>
        </p:spPr>
        <p:txBody>
          <a:bodyPr wrap="square" rtlCol="0">
            <a:spAutoFit/>
          </a:bodyPr>
          <a:lstStyle/>
          <a:p>
            <a:pPr algn="just"/>
            <a:r>
              <a:rPr lang="ru-RU" sz="1600" dirty="0" smtClean="0">
                <a:latin typeface="Segoe Print" pitchFamily="2" charset="0"/>
              </a:rPr>
              <a:t>    Наступает Новый год, все радостные будут ходить возле елки. Дед Мороз принесет много подарков. </a:t>
            </a:r>
          </a:p>
          <a:p>
            <a:pPr algn="just"/>
            <a:r>
              <a:rPr lang="ru-RU" sz="1600" dirty="0">
                <a:latin typeface="Segoe Print" pitchFamily="2" charset="0"/>
              </a:rPr>
              <a:t> </a:t>
            </a:r>
            <a:r>
              <a:rPr lang="ru-RU" sz="1600" dirty="0" smtClean="0">
                <a:latin typeface="Segoe Print" pitchFamily="2" charset="0"/>
              </a:rPr>
              <a:t>   Новый год – новые надежды, новые впечатления. Я очень люблю Новый год. </a:t>
            </a:r>
          </a:p>
          <a:p>
            <a:pPr algn="just"/>
            <a:r>
              <a:rPr lang="ru-RU" sz="1600" dirty="0">
                <a:latin typeface="Segoe Print" pitchFamily="2" charset="0"/>
              </a:rPr>
              <a:t> </a:t>
            </a:r>
            <a:r>
              <a:rPr lang="ru-RU" sz="1600" dirty="0" smtClean="0">
                <a:latin typeface="Segoe Print" pitchFamily="2" charset="0"/>
              </a:rPr>
              <a:t>   Всех с наступающим новым годом!</a:t>
            </a:r>
          </a:p>
          <a:p>
            <a:pPr algn="just"/>
            <a:endParaRPr lang="ru-RU" sz="1600" dirty="0">
              <a:latin typeface="Segoe Print" pitchFamily="2" charset="0"/>
            </a:endParaRPr>
          </a:p>
          <a:p>
            <a:pPr algn="just"/>
            <a:r>
              <a:rPr lang="ru-RU" sz="1600" dirty="0" err="1" smtClean="0">
                <a:latin typeface="Segoe Print" pitchFamily="2" charset="0"/>
              </a:rPr>
              <a:t>Казарян</a:t>
            </a:r>
            <a:r>
              <a:rPr lang="ru-RU" sz="1600" dirty="0" smtClean="0">
                <a:latin typeface="Segoe Print" pitchFamily="2" charset="0"/>
              </a:rPr>
              <a:t> С., 2В класс</a:t>
            </a:r>
            <a:endParaRPr lang="ru-RU" sz="1600" dirty="0">
              <a:latin typeface="Segoe Print" pitchFamily="2" charset="0"/>
            </a:endParaRPr>
          </a:p>
        </p:txBody>
      </p:sp>
      <p:sp>
        <p:nvSpPr>
          <p:cNvPr id="32" name="TextBox 31"/>
          <p:cNvSpPr txBox="1"/>
          <p:nvPr/>
        </p:nvSpPr>
        <p:spPr>
          <a:xfrm>
            <a:off x="446812" y="4522655"/>
            <a:ext cx="3777242" cy="3293209"/>
          </a:xfrm>
          <a:prstGeom prst="rect">
            <a:avLst/>
          </a:prstGeom>
          <a:solidFill>
            <a:schemeClr val="accent3">
              <a:lumMod val="60000"/>
              <a:lumOff val="40000"/>
            </a:schemeClr>
          </a:solidFill>
        </p:spPr>
        <p:txBody>
          <a:bodyPr wrap="square" rtlCol="0">
            <a:spAutoFit/>
          </a:bodyPr>
          <a:lstStyle/>
          <a:p>
            <a:pPr algn="just"/>
            <a:r>
              <a:rPr lang="ru-RU" sz="1600" dirty="0" smtClean="0">
                <a:latin typeface="Segoe Print" pitchFamily="2" charset="0"/>
              </a:rPr>
              <a:t>    Новый год – самый долгожданный праздник. В это время мы украшаем елочку, в сказочные наряды. Ожидаем чудеса и подарки. В новогоднюю ночь, каждый год, к нам приходит Дедушка Мороз. Вся наша семья очень радуется этому празднику. Поздравляю Вас с Наступающим Новым годом!</a:t>
            </a:r>
          </a:p>
          <a:p>
            <a:pPr algn="just"/>
            <a:endParaRPr lang="ru-RU" sz="1600" dirty="0">
              <a:latin typeface="Segoe Print" pitchFamily="2" charset="0"/>
            </a:endParaRPr>
          </a:p>
          <a:p>
            <a:pPr algn="just"/>
            <a:r>
              <a:rPr lang="ru-RU" sz="1600" dirty="0" smtClean="0">
                <a:latin typeface="Segoe Print" pitchFamily="2" charset="0"/>
              </a:rPr>
              <a:t>Захаров Олег, 2В</a:t>
            </a:r>
            <a:endParaRPr lang="ru-RU" sz="1600" dirty="0">
              <a:latin typeface="Segoe Print" pitchFamily="2" charset="0"/>
            </a:endParaRPr>
          </a:p>
        </p:txBody>
      </p:sp>
      <p:pic>
        <p:nvPicPr>
          <p:cNvPr id="5122" name="Picture 2" descr="C:\Users\Секретарь\Downloads\20201228_1026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31948" y="1439313"/>
            <a:ext cx="3480521" cy="261039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3109742" y="7941109"/>
            <a:ext cx="4307726" cy="2462213"/>
          </a:xfrm>
          <a:prstGeom prst="rect">
            <a:avLst/>
          </a:prstGeom>
          <a:solidFill>
            <a:srgbClr val="FFFF99"/>
          </a:solidFill>
        </p:spPr>
        <p:txBody>
          <a:bodyPr wrap="square" rtlCol="0">
            <a:spAutoFit/>
          </a:bodyPr>
          <a:lstStyle/>
          <a:p>
            <a:pPr algn="just"/>
            <a:r>
              <a:rPr lang="ru-RU" sz="1400" dirty="0">
                <a:latin typeface="Segoe Print" pitchFamily="2" charset="0"/>
              </a:rPr>
              <a:t> </a:t>
            </a:r>
            <a:r>
              <a:rPr lang="ru-RU" sz="1400" dirty="0" smtClean="0">
                <a:latin typeface="Segoe Print" pitchFamily="2" charset="0"/>
              </a:rPr>
              <a:t>   Утро Нового года начинается с подарков! Новый год – это мой любимый праздник. В новый год Дед Мороз приносит подарки. В новый год я езжу в деревню, там я катаюсь с горок.</a:t>
            </a:r>
          </a:p>
          <a:p>
            <a:pPr algn="just"/>
            <a:r>
              <a:rPr lang="ru-RU" sz="1400" dirty="0">
                <a:latin typeface="Segoe Print" pitchFamily="2" charset="0"/>
              </a:rPr>
              <a:t> </a:t>
            </a:r>
            <a:r>
              <a:rPr lang="ru-RU" sz="1400" dirty="0" smtClean="0">
                <a:latin typeface="Segoe Print" pitchFamily="2" charset="0"/>
              </a:rPr>
              <a:t>   Еще в Новый год выпадает много снега. В новый год запускаются фейерверки.</a:t>
            </a:r>
          </a:p>
          <a:p>
            <a:pPr algn="just"/>
            <a:r>
              <a:rPr lang="ru-RU" sz="1400" dirty="0">
                <a:latin typeface="Segoe Print" pitchFamily="2" charset="0"/>
              </a:rPr>
              <a:t> </a:t>
            </a:r>
            <a:r>
              <a:rPr lang="ru-RU" sz="1400" dirty="0" smtClean="0">
                <a:latin typeface="Segoe Print" pitchFamily="2" charset="0"/>
              </a:rPr>
              <a:t>   Я люблю что в этот праздник вся семья в сборе.</a:t>
            </a:r>
          </a:p>
          <a:p>
            <a:pPr algn="just"/>
            <a:endParaRPr lang="ru-RU" sz="1400" dirty="0">
              <a:latin typeface="Segoe Print" pitchFamily="2" charset="0"/>
            </a:endParaRPr>
          </a:p>
          <a:p>
            <a:pPr algn="just"/>
            <a:r>
              <a:rPr lang="ru-RU" sz="1400" dirty="0" smtClean="0">
                <a:latin typeface="Segoe Print" pitchFamily="2" charset="0"/>
              </a:rPr>
              <a:t>Филимонов Матвей, 2В</a:t>
            </a:r>
            <a:endParaRPr lang="ru-RU" sz="1400" dirty="0">
              <a:latin typeface="Segoe Print" pitchFamily="2" charset="0"/>
            </a:endParaRPr>
          </a:p>
        </p:txBody>
      </p:sp>
      <p:pic>
        <p:nvPicPr>
          <p:cNvPr id="5123" name="Picture 3" descr="C:\Users\Секретарь\Downloads\20201228_1025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4149152" y="4710391"/>
            <a:ext cx="3199807" cy="2399855"/>
          </a:xfrm>
          <a:prstGeom prst="rect">
            <a:avLst/>
          </a:prstGeom>
          <a:noFill/>
          <a:extLst>
            <a:ext uri="{909E8E84-426E-40DD-AFC4-6F175D3DCCD1}">
              <a14:hiddenFill xmlns:a14="http://schemas.microsoft.com/office/drawing/2010/main">
                <a:solidFill>
                  <a:srgbClr val="FFFFFF"/>
                </a:solidFill>
              </a14:hiddenFill>
            </a:ext>
          </a:extLst>
        </p:spPr>
      </p:pic>
      <p:sp>
        <p:nvSpPr>
          <p:cNvPr id="39" name="Блок-схема: узел 38"/>
          <p:cNvSpPr/>
          <p:nvPr/>
        </p:nvSpPr>
        <p:spPr>
          <a:xfrm>
            <a:off x="7106970"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800" dirty="0" smtClean="0"/>
              <a:t>18</a:t>
            </a:r>
            <a:endParaRPr lang="ru-RU" sz="800" dirty="0"/>
          </a:p>
        </p:txBody>
      </p:sp>
      <p:pic>
        <p:nvPicPr>
          <p:cNvPr id="5124" name="Picture 4" descr="C:\Users\Секретарь\Downloads\20201228_11474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43662" y="8247712"/>
            <a:ext cx="2452825" cy="1839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78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4259" y="197980"/>
            <a:ext cx="6957024" cy="1020490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ru-RU" sz="1400" dirty="0" smtClean="0"/>
          </a:p>
          <a:p>
            <a:endParaRPr lang="ru-RU" sz="1400" dirty="0" smtClean="0"/>
          </a:p>
        </p:txBody>
      </p:sp>
      <p:cxnSp>
        <p:nvCxnSpPr>
          <p:cNvPr id="7" name="Прямая соединительная линия 6"/>
          <p:cNvCxnSpPr/>
          <p:nvPr/>
        </p:nvCxnSpPr>
        <p:spPr>
          <a:xfrm>
            <a:off x="1081298" y="877701"/>
            <a:ext cx="5557451" cy="0"/>
          </a:xfrm>
          <a:prstGeom prst="line">
            <a:avLst/>
          </a:prstGeom>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332359" y="8335317"/>
            <a:ext cx="1944216" cy="307777"/>
          </a:xfrm>
          <a:prstGeom prst="rect">
            <a:avLst/>
          </a:prstGeom>
          <a:noFill/>
        </p:spPr>
        <p:txBody>
          <a:bodyPr wrap="square" rtlCol="0">
            <a:spAutoFit/>
          </a:bodyPr>
          <a:lstStyle/>
          <a:p>
            <a:r>
              <a:rPr lang="ru-RU" sz="1400" dirty="0" smtClean="0">
                <a:solidFill>
                  <a:schemeClr val="bg1"/>
                </a:solidFill>
                <a:latin typeface="Segoe Print" pitchFamily="2" charset="0"/>
              </a:rPr>
              <a:t>С днем учителя</a:t>
            </a:r>
            <a:r>
              <a:rPr lang="ru-RU" sz="1200" dirty="0" smtClean="0">
                <a:solidFill>
                  <a:schemeClr val="bg1"/>
                </a:solidFill>
                <a:latin typeface="Segoe Print" pitchFamily="2" charset="0"/>
              </a:rPr>
              <a:t>!</a:t>
            </a:r>
            <a:endParaRPr lang="ru-RU" sz="1200" dirty="0">
              <a:solidFill>
                <a:schemeClr val="bg1"/>
              </a:solidFill>
              <a:latin typeface="Segoe Print" pitchFamily="2" charset="0"/>
            </a:endParaRPr>
          </a:p>
        </p:txBody>
      </p:sp>
      <p:sp>
        <p:nvSpPr>
          <p:cNvPr id="23" name="TextBox 22"/>
          <p:cNvSpPr txBox="1"/>
          <p:nvPr/>
        </p:nvSpPr>
        <p:spPr>
          <a:xfrm>
            <a:off x="1788386" y="8817237"/>
            <a:ext cx="1554889" cy="923330"/>
          </a:xfrm>
          <a:prstGeom prst="rect">
            <a:avLst/>
          </a:prstGeom>
          <a:noFill/>
        </p:spPr>
        <p:txBody>
          <a:bodyPr wrap="square" rtlCol="0">
            <a:spAutoFit/>
          </a:bodyPr>
          <a:lstStyle/>
          <a:p>
            <a:r>
              <a:rPr lang="ru-RU" dirty="0" smtClean="0">
                <a:solidFill>
                  <a:schemeClr val="bg1"/>
                </a:solidFill>
                <a:latin typeface="Segoe Print" pitchFamily="2" charset="0"/>
              </a:rPr>
              <a:t>Счастья, удачи, добра!</a:t>
            </a:r>
            <a:endParaRPr lang="ru-RU" dirty="0">
              <a:solidFill>
                <a:schemeClr val="bg1"/>
              </a:solidFill>
              <a:latin typeface="Segoe Print" pitchFamily="2" charset="0"/>
            </a:endParaRPr>
          </a:p>
        </p:txBody>
      </p:sp>
      <p:sp>
        <p:nvSpPr>
          <p:cNvPr id="15" name="Скругленный прямоугольник 14"/>
          <p:cNvSpPr/>
          <p:nvPr/>
        </p:nvSpPr>
        <p:spPr>
          <a:xfrm>
            <a:off x="955626" y="368911"/>
            <a:ext cx="1960909" cy="3600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ПОЗДРАВЛЕНИЯ</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TextBox 1"/>
          <p:cNvSpPr txBox="1"/>
          <p:nvPr/>
        </p:nvSpPr>
        <p:spPr>
          <a:xfrm>
            <a:off x="3343275" y="990501"/>
            <a:ext cx="3749911" cy="2939266"/>
          </a:xfrm>
          <a:prstGeom prst="rect">
            <a:avLst/>
          </a:prstGeom>
          <a:noFill/>
        </p:spPr>
        <p:txBody>
          <a:bodyPr wrap="square" rtlCol="0">
            <a:spAutoFit/>
          </a:bodyPr>
          <a:lstStyle/>
          <a:p>
            <a:pPr algn="just"/>
            <a:r>
              <a:rPr lang="ru-RU" sz="1300" dirty="0" smtClean="0">
                <a:latin typeface="Segoe Print" pitchFamily="2" charset="0"/>
                <a:cs typeface="Times New Roman" pitchFamily="18" charset="0"/>
              </a:rPr>
              <a:t>      Наши </a:t>
            </a:r>
            <a:r>
              <a:rPr lang="ru-RU" sz="1300" dirty="0">
                <a:latin typeface="Segoe Print" pitchFamily="2" charset="0"/>
                <a:cs typeface="Times New Roman" pitchFamily="18" charset="0"/>
              </a:rPr>
              <a:t>дорогие ученики, </a:t>
            </a:r>
            <a:r>
              <a:rPr lang="ru-RU" sz="1300" dirty="0" smtClean="0">
                <a:latin typeface="Segoe Print" pitchFamily="2" charset="0"/>
                <a:cs typeface="Times New Roman" pitchFamily="18" charset="0"/>
              </a:rPr>
              <a:t>поздравляем </a:t>
            </a:r>
            <a:r>
              <a:rPr lang="ru-RU" sz="1300" dirty="0">
                <a:latin typeface="Segoe Print" pitchFamily="2" charset="0"/>
                <a:cs typeface="Times New Roman" pitchFamily="18" charset="0"/>
              </a:rPr>
              <a:t>вас с прекрасным и светлым праздником. Пусть грядущий год принесет вам множество побед и свершений, станет плодотворным и интересным. Не уставайте мечтать и стремиться, верить и вдохновляться. Помните, не попробовав — не узнаешь на что ты способен. Не поверив в себя — ничего не добьешься. Счастья и радости вам. С Новым годом</a:t>
            </a:r>
            <a:r>
              <a:rPr lang="ru-RU" sz="1300" dirty="0" smtClean="0">
                <a:latin typeface="Segoe Print" pitchFamily="2" charset="0"/>
                <a:cs typeface="Times New Roman" pitchFamily="18" charset="0"/>
              </a:rPr>
              <a:t>!</a:t>
            </a:r>
            <a:endParaRPr lang="ru-RU" sz="1300" dirty="0">
              <a:latin typeface="Segoe Print" pitchFamily="2" charset="0"/>
              <a:cs typeface="Times New Roman" pitchFamily="18" charset="0"/>
            </a:endParaRPr>
          </a:p>
          <a:p>
            <a:pPr algn="just"/>
            <a:endParaRPr lang="ru-RU" sz="1400" dirty="0">
              <a:latin typeface="Segoe Print" pitchFamily="2" charset="0"/>
              <a:cs typeface="Times New Roman" pitchFamily="18" charset="0"/>
            </a:endParaRPr>
          </a:p>
          <a:p>
            <a:pPr algn="just"/>
            <a:r>
              <a:rPr lang="ru-RU" sz="1400" dirty="0">
                <a:latin typeface="Segoe Print" pitchFamily="2" charset="0"/>
                <a:cs typeface="Times New Roman" pitchFamily="18" charset="0"/>
              </a:rPr>
              <a:t> </a:t>
            </a:r>
            <a:r>
              <a:rPr lang="ru-RU" sz="1400" dirty="0" smtClean="0">
                <a:latin typeface="Segoe Print" pitchFamily="2" charset="0"/>
                <a:cs typeface="Times New Roman" pitchFamily="18" charset="0"/>
              </a:rPr>
              <a:t>    </a:t>
            </a:r>
            <a:r>
              <a:rPr lang="ru-RU" sz="1400" dirty="0" smtClean="0">
                <a:latin typeface="Times New Roman" pitchFamily="18" charset="0"/>
                <a:cs typeface="Times New Roman" pitchFamily="18" charset="0"/>
              </a:rPr>
              <a:t> Администрация МАОУ СОШ №38 г. Тюмени</a:t>
            </a:r>
            <a:endParaRPr lang="ru-RU" sz="1400" dirty="0">
              <a:latin typeface="Times New Roman" pitchFamily="18" charset="0"/>
              <a:cs typeface="Times New Roman" pitchFamily="18" charset="0"/>
            </a:endParaRPr>
          </a:p>
        </p:txBody>
      </p:sp>
      <p:sp>
        <p:nvSpPr>
          <p:cNvPr id="3" name="TextBox 2"/>
          <p:cNvSpPr txBox="1"/>
          <p:nvPr/>
        </p:nvSpPr>
        <p:spPr>
          <a:xfrm>
            <a:off x="192422" y="3929767"/>
            <a:ext cx="3520220" cy="3323987"/>
          </a:xfrm>
          <a:prstGeom prst="rect">
            <a:avLst/>
          </a:prstGeom>
          <a:noFill/>
        </p:spPr>
        <p:txBody>
          <a:bodyPr wrap="square" rtlCol="0">
            <a:spAutoFit/>
          </a:bodyPr>
          <a:lstStyle/>
          <a:p>
            <a:pPr algn="just"/>
            <a:r>
              <a:rPr lang="ru-RU" sz="1400" dirty="0" smtClean="0">
                <a:latin typeface="Segoe Print" pitchFamily="2" charset="0"/>
              </a:rPr>
              <a:t>    Хотим </a:t>
            </a:r>
            <a:r>
              <a:rPr lang="ru-RU" sz="1400" dirty="0">
                <a:latin typeface="Segoe Print" pitchFamily="2" charset="0"/>
              </a:rPr>
              <a:t>пожелать вам, </a:t>
            </a:r>
            <a:r>
              <a:rPr lang="ru-RU" sz="1400" dirty="0" smtClean="0">
                <a:latin typeface="Segoe Print" pitchFamily="2" charset="0"/>
              </a:rPr>
              <a:t>дорогие учащиеся, </a:t>
            </a:r>
            <a:r>
              <a:rPr lang="ru-RU" sz="1400" dirty="0">
                <a:latin typeface="Segoe Print" pitchFamily="2" charset="0"/>
              </a:rPr>
              <a:t>чтобы любые глубины вам были по колено, чтобы верность и отзывчивость друзей всегда сопровождали вас, чтобы здоровье не хромало, а ваши задумки совпадали с реалиями. Чтобы под елкой вы находили заветные подарки, а сказка никогда не уходила из вашей жизни. Постоянными спутниками были успех, везение и волшебство</a:t>
            </a:r>
            <a:r>
              <a:rPr lang="ru-RU" sz="1400" dirty="0" smtClean="0">
                <a:latin typeface="Segoe Print" pitchFamily="2" charset="0"/>
              </a:rPr>
              <a:t>.</a:t>
            </a:r>
          </a:p>
          <a:p>
            <a:pPr algn="just"/>
            <a:endParaRPr lang="ru-RU" sz="1400" dirty="0" smtClean="0">
              <a:latin typeface="Times New Roman" pitchFamily="18" charset="0"/>
              <a:cs typeface="Times New Roman" pitchFamily="18" charset="0"/>
            </a:endParaRPr>
          </a:p>
          <a:p>
            <a:pPr algn="just"/>
            <a:r>
              <a:rPr lang="ru-RU" sz="1400" dirty="0" smtClean="0">
                <a:latin typeface="Times New Roman" pitchFamily="18" charset="0"/>
                <a:cs typeface="Times New Roman" pitchFamily="18" charset="0"/>
              </a:rPr>
              <a:t>Редакция газеты «ШИК»</a:t>
            </a:r>
            <a:endParaRPr lang="ru-RU" sz="1400" dirty="0">
              <a:latin typeface="Times New Roman" pitchFamily="18" charset="0"/>
              <a:cs typeface="Times New Roman" pitchFamily="18" charset="0"/>
            </a:endParaRPr>
          </a:p>
          <a:p>
            <a:pPr algn="just"/>
            <a:endParaRPr lang="ru-RU" sz="1400" dirty="0">
              <a:latin typeface="Segoe Print" pitchFamily="2"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2642" y="4087023"/>
            <a:ext cx="3438880" cy="2426821"/>
          </a:xfrm>
          <a:prstGeom prst="rect">
            <a:avLst/>
          </a:prstGeom>
        </p:spPr>
      </p:pic>
      <p:pic>
        <p:nvPicPr>
          <p:cNvPr id="9" name="Рисунок 8"/>
          <p:cNvPicPr>
            <a:picLocks noChangeAspect="1"/>
          </p:cNvPicPr>
          <p:nvPr/>
        </p:nvPicPr>
        <p:blipFill rotWithShape="1">
          <a:blip r:embed="rId4">
            <a:extLst>
              <a:ext uri="{28A0092B-C50C-407E-A947-70E740481C1C}">
                <a14:useLocalDpi xmlns:a14="http://schemas.microsoft.com/office/drawing/2010/main" val="0"/>
              </a:ext>
            </a:extLst>
          </a:blip>
          <a:srcRect l="12848" r="13024"/>
          <a:stretch/>
        </p:blipFill>
        <p:spPr>
          <a:xfrm>
            <a:off x="275431" y="1278533"/>
            <a:ext cx="3001144" cy="2520280"/>
          </a:xfrm>
          <a:prstGeom prst="rect">
            <a:avLst/>
          </a:prstGeom>
        </p:spPr>
      </p:pic>
      <p:pic>
        <p:nvPicPr>
          <p:cNvPr id="29" name="Рисунок 28" descr="mota_ru_1102622.jpg"/>
          <p:cNvPicPr>
            <a:picLocks noChangeAspect="1"/>
          </p:cNvPicPr>
          <p:nvPr/>
        </p:nvPicPr>
        <p:blipFill>
          <a:blip r:embed="rId5" cstate="print"/>
          <a:srcRect t="16478" b="24097"/>
          <a:stretch>
            <a:fillRect/>
          </a:stretch>
        </p:blipFill>
        <p:spPr>
          <a:xfrm>
            <a:off x="3060551" y="198413"/>
            <a:ext cx="2088232" cy="632798"/>
          </a:xfrm>
          <a:prstGeom prst="rect">
            <a:avLst/>
          </a:prstGeom>
        </p:spPr>
      </p:pic>
      <p:pic>
        <p:nvPicPr>
          <p:cNvPr id="30" name="Рисунок 29" descr="mota_ru_1102622.jpg"/>
          <p:cNvPicPr>
            <a:picLocks noChangeAspect="1"/>
          </p:cNvPicPr>
          <p:nvPr/>
        </p:nvPicPr>
        <p:blipFill>
          <a:blip r:embed="rId5" cstate="print"/>
          <a:srcRect t="16478" b="24097"/>
          <a:stretch>
            <a:fillRect/>
          </a:stretch>
        </p:blipFill>
        <p:spPr>
          <a:xfrm>
            <a:off x="5148783" y="198413"/>
            <a:ext cx="1944403" cy="627227"/>
          </a:xfrm>
          <a:prstGeom prst="rect">
            <a:avLst/>
          </a:prstGeom>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815" y="7016249"/>
            <a:ext cx="6020693" cy="3386640"/>
          </a:xfrm>
          <a:prstGeom prst="rect">
            <a:avLst/>
          </a:prstGeom>
        </p:spPr>
      </p:pic>
      <p:sp>
        <p:nvSpPr>
          <p:cNvPr id="6" name="Блок-схема: узел 5"/>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smtClean="0"/>
              <a:t>1</a:t>
            </a: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52239" y="198413"/>
            <a:ext cx="6957024" cy="1020490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6" name="Прямоугольник 15"/>
          <p:cNvSpPr/>
          <p:nvPr/>
        </p:nvSpPr>
        <p:spPr>
          <a:xfrm>
            <a:off x="2520491" y="8983389"/>
            <a:ext cx="2448272" cy="130452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ru-RU" sz="1200" dirty="0" smtClean="0"/>
          </a:p>
          <a:p>
            <a:endParaRPr lang="ru-RU" sz="1200" dirty="0"/>
          </a:p>
          <a:p>
            <a:endParaRPr lang="ru-RU" sz="1200" dirty="0" smtClean="0"/>
          </a:p>
          <a:p>
            <a:r>
              <a:rPr lang="ru-RU" sz="1200" dirty="0" smtClean="0"/>
              <a:t>Газета МАОУ СОШ №38 г. Тюмени</a:t>
            </a:r>
          </a:p>
          <a:p>
            <a:r>
              <a:rPr lang="ru-RU" sz="1200" dirty="0" smtClean="0"/>
              <a:t>Директор школы: Ожгибисов М. Б.</a:t>
            </a:r>
          </a:p>
          <a:p>
            <a:r>
              <a:rPr lang="ru-RU" sz="1200" dirty="0" smtClean="0"/>
              <a:t>Тираж: 1</a:t>
            </a:r>
            <a:r>
              <a:rPr lang="en-US" sz="1200" dirty="0" smtClean="0"/>
              <a:t>5</a:t>
            </a:r>
            <a:r>
              <a:rPr lang="ru-RU" sz="1200" dirty="0" smtClean="0"/>
              <a:t> экземпляров</a:t>
            </a:r>
          </a:p>
          <a:p>
            <a:r>
              <a:rPr lang="ru-RU" sz="1200" dirty="0" smtClean="0"/>
              <a:t>Редакторы: </a:t>
            </a:r>
            <a:r>
              <a:rPr lang="ru-RU" sz="1200" dirty="0" err="1" smtClean="0"/>
              <a:t>Костыгина</a:t>
            </a:r>
            <a:r>
              <a:rPr lang="ru-RU" sz="1200" dirty="0" smtClean="0"/>
              <a:t> К. А.</a:t>
            </a:r>
          </a:p>
          <a:p>
            <a:pPr algn="ctr"/>
            <a:r>
              <a:rPr lang="ru-RU" sz="1200" dirty="0" smtClean="0"/>
              <a:t>        </a:t>
            </a:r>
            <a:r>
              <a:rPr lang="ru-RU" sz="1200" dirty="0" err="1" smtClean="0"/>
              <a:t>Милохова</a:t>
            </a:r>
            <a:r>
              <a:rPr lang="ru-RU" sz="1200" dirty="0" smtClean="0"/>
              <a:t> Е. И.</a:t>
            </a:r>
          </a:p>
          <a:p>
            <a:pPr algn="ctr"/>
            <a:endParaRPr lang="ru-RU" sz="1200" dirty="0"/>
          </a:p>
          <a:p>
            <a:pPr algn="ctr"/>
            <a:endParaRPr lang="en-US" sz="1200" dirty="0" smtClean="0"/>
          </a:p>
          <a:p>
            <a:pPr algn="ctr"/>
            <a:endParaRPr lang="ru-RU" sz="1200" dirty="0" smtClean="0"/>
          </a:p>
          <a:p>
            <a:pPr algn="ctr"/>
            <a:endParaRPr lang="ru-RU" sz="1200" dirty="0"/>
          </a:p>
        </p:txBody>
      </p:sp>
      <p:sp>
        <p:nvSpPr>
          <p:cNvPr id="11" name="Прямоугольник 10"/>
          <p:cNvSpPr/>
          <p:nvPr/>
        </p:nvSpPr>
        <p:spPr>
          <a:xfrm>
            <a:off x="252239" y="8983389"/>
            <a:ext cx="2268252" cy="130452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sz="1200" dirty="0" smtClean="0"/>
          </a:p>
          <a:p>
            <a:pPr algn="ctr"/>
            <a:endParaRPr lang="ru-RU" sz="1200" dirty="0"/>
          </a:p>
          <a:p>
            <a:pPr algn="ctr"/>
            <a:endParaRPr lang="ru-RU" sz="1200" dirty="0" smtClean="0"/>
          </a:p>
          <a:p>
            <a:pPr algn="ctr"/>
            <a:endParaRPr lang="ru-RU" sz="1200" dirty="0" smtClean="0"/>
          </a:p>
          <a:p>
            <a:pPr algn="ctr"/>
            <a:endParaRPr lang="ru-RU" sz="1200" dirty="0" smtClean="0"/>
          </a:p>
          <a:p>
            <a:pPr algn="ctr"/>
            <a:r>
              <a:rPr lang="ru-RU" sz="1200" dirty="0" smtClean="0"/>
              <a:t>ШИК, №4(28), январь 2020 г.</a:t>
            </a:r>
          </a:p>
          <a:p>
            <a:pPr algn="ctr"/>
            <a:r>
              <a:rPr lang="ru-RU" sz="1200" dirty="0" smtClean="0"/>
              <a:t>Издается с 2016 года</a:t>
            </a:r>
          </a:p>
          <a:p>
            <a:pPr algn="ctr"/>
            <a:endParaRPr lang="ru-RU" sz="1200" dirty="0"/>
          </a:p>
        </p:txBody>
      </p:sp>
      <p:pic>
        <p:nvPicPr>
          <p:cNvPr id="12" name="Рисунок 11" descr="4nwpbggoue (1).png"/>
          <p:cNvPicPr>
            <a:picLocks noChangeAspect="1"/>
          </p:cNvPicPr>
          <p:nvPr/>
        </p:nvPicPr>
        <p:blipFill>
          <a:blip r:embed="rId3" cstate="print"/>
          <a:stretch>
            <a:fillRect/>
          </a:stretch>
        </p:blipFill>
        <p:spPr>
          <a:xfrm>
            <a:off x="466154" y="9005559"/>
            <a:ext cx="1840421" cy="712421"/>
          </a:xfrm>
          <a:prstGeom prst="rect">
            <a:avLst/>
          </a:prstGeom>
        </p:spPr>
      </p:pic>
      <p:sp>
        <p:nvSpPr>
          <p:cNvPr id="13" name="Прямоугольник 12"/>
          <p:cNvSpPr/>
          <p:nvPr/>
        </p:nvSpPr>
        <p:spPr>
          <a:xfrm>
            <a:off x="4860751" y="8983389"/>
            <a:ext cx="2348512" cy="129910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ru-RU" sz="1200" dirty="0" smtClean="0"/>
              <a:t>    И </a:t>
            </a:r>
            <a:r>
              <a:rPr lang="ru-RU" sz="1200" dirty="0"/>
              <a:t>ты можешь принять участие в выпуске очередного номера школьной </a:t>
            </a:r>
            <a:r>
              <a:rPr lang="ru-RU" sz="1200" dirty="0" smtClean="0"/>
              <a:t>газеты. Если </a:t>
            </a:r>
            <a:r>
              <a:rPr lang="ru-RU" sz="1200" dirty="0"/>
              <a:t>у тебя есть интересные истории, факты, которыми ты хотел бы </a:t>
            </a:r>
            <a:r>
              <a:rPr lang="ru-RU" sz="1200" dirty="0" smtClean="0"/>
              <a:t>поделить-</a:t>
            </a:r>
            <a:r>
              <a:rPr lang="ru-RU" sz="1200" dirty="0" err="1" smtClean="0"/>
              <a:t>ся</a:t>
            </a:r>
            <a:r>
              <a:rPr lang="ru-RU" sz="1200" dirty="0" smtClean="0"/>
              <a:t> </a:t>
            </a:r>
            <a:r>
              <a:rPr lang="ru-RU" sz="1200" dirty="0"/>
              <a:t>с </a:t>
            </a:r>
            <a:r>
              <a:rPr lang="ru-RU" sz="1200" dirty="0" smtClean="0"/>
              <a:t>друзьями, мы </a:t>
            </a:r>
            <a:r>
              <a:rPr lang="ru-RU" sz="1200" dirty="0"/>
              <a:t>ждём тебя! (</a:t>
            </a:r>
            <a:r>
              <a:rPr lang="ru-RU" sz="1200" dirty="0" err="1"/>
              <a:t>каб</a:t>
            </a:r>
            <a:r>
              <a:rPr lang="ru-RU" sz="1200" dirty="0"/>
              <a:t>. 401</a:t>
            </a:r>
            <a:r>
              <a:rPr lang="ru-RU" sz="1200" dirty="0" smtClean="0"/>
              <a:t>, библиотека)</a:t>
            </a:r>
            <a:endParaRPr lang="ru-RU" sz="1200" dirty="0"/>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827" y="218387"/>
            <a:ext cx="581281" cy="581281"/>
          </a:xfrm>
          <a:prstGeom prst="rect">
            <a:avLst/>
          </a:prstGeom>
        </p:spPr>
      </p:pic>
      <p:sp>
        <p:nvSpPr>
          <p:cNvPr id="23" name="Скругленный прямоугольник 22"/>
          <p:cNvSpPr/>
          <p:nvPr/>
        </p:nvSpPr>
        <p:spPr>
          <a:xfrm>
            <a:off x="1081298" y="341194"/>
            <a:ext cx="2160240" cy="360040"/>
          </a:xfrm>
          <a:prstGeom prst="roundRect">
            <a:avLst/>
          </a:prstGeom>
          <a:solidFill>
            <a:srgbClr val="FFFF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Поздравляем</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Box 3"/>
          <p:cNvSpPr txBox="1"/>
          <p:nvPr/>
        </p:nvSpPr>
        <p:spPr>
          <a:xfrm>
            <a:off x="2700511" y="936268"/>
            <a:ext cx="2774672" cy="369332"/>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Именинники января</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2" name="TextBox 1"/>
          <p:cNvSpPr txBox="1"/>
          <p:nvPr/>
        </p:nvSpPr>
        <p:spPr>
          <a:xfrm>
            <a:off x="424375" y="1463199"/>
            <a:ext cx="6596616" cy="1815882"/>
          </a:xfrm>
          <a:prstGeom prst="rect">
            <a:avLst/>
          </a:prstGeom>
          <a:noFill/>
        </p:spPr>
        <p:txBody>
          <a:bodyPr wrap="square" rtlCol="0">
            <a:spAutoFit/>
          </a:bodyPr>
          <a:lstStyle/>
          <a:p>
            <a:r>
              <a:rPr lang="ru-RU" sz="1400" dirty="0">
                <a:latin typeface="Monotype Corsiva" pitchFamily="66" charset="0"/>
              </a:rPr>
              <a:t>Ожгибисов Максим Борисович – 2 января</a:t>
            </a:r>
          </a:p>
          <a:p>
            <a:r>
              <a:rPr lang="ru-RU" sz="1400" dirty="0" smtClean="0">
                <a:latin typeface="Monotype Corsiva" pitchFamily="66" charset="0"/>
              </a:rPr>
              <a:t>Кузнецов </a:t>
            </a:r>
            <a:r>
              <a:rPr lang="ru-RU" sz="1400" dirty="0">
                <a:latin typeface="Monotype Corsiva" pitchFamily="66" charset="0"/>
              </a:rPr>
              <a:t>Владимир Алексеевич – 1 </a:t>
            </a:r>
            <a:r>
              <a:rPr lang="ru-RU" sz="1400" dirty="0" smtClean="0">
                <a:latin typeface="Monotype Corsiva" pitchFamily="66" charset="0"/>
              </a:rPr>
              <a:t>января</a:t>
            </a:r>
          </a:p>
          <a:p>
            <a:r>
              <a:rPr lang="ru-RU" sz="1400" dirty="0" smtClean="0">
                <a:latin typeface="Monotype Corsiva" pitchFamily="66" charset="0"/>
              </a:rPr>
              <a:t>Лепешкина Зинаида Сергеевна  - 5 января</a:t>
            </a:r>
          </a:p>
          <a:p>
            <a:r>
              <a:rPr lang="ru-RU" sz="1400" dirty="0" err="1" smtClean="0">
                <a:latin typeface="Monotype Corsiva" pitchFamily="66" charset="0"/>
              </a:rPr>
              <a:t>Ренжина</a:t>
            </a:r>
            <a:r>
              <a:rPr lang="ru-RU" sz="1400" dirty="0" smtClean="0">
                <a:latin typeface="Monotype Corsiva" pitchFamily="66" charset="0"/>
              </a:rPr>
              <a:t> Нина Павловна – 11 января</a:t>
            </a:r>
          </a:p>
          <a:p>
            <a:r>
              <a:rPr lang="ru-RU" sz="1400" dirty="0" err="1" smtClean="0">
                <a:latin typeface="Monotype Corsiva" pitchFamily="66" charset="0"/>
              </a:rPr>
              <a:t>Варзина</a:t>
            </a:r>
            <a:r>
              <a:rPr lang="ru-RU" sz="1400" dirty="0" smtClean="0">
                <a:latin typeface="Monotype Corsiva" pitchFamily="66" charset="0"/>
              </a:rPr>
              <a:t> Наталья Витальевна – 20 января</a:t>
            </a:r>
          </a:p>
          <a:p>
            <a:r>
              <a:rPr lang="ru-RU" sz="1400" dirty="0" smtClean="0">
                <a:latin typeface="Monotype Corsiva" pitchFamily="66" charset="0"/>
              </a:rPr>
              <a:t>Кузнецова Елена Александровна – 21 января</a:t>
            </a:r>
          </a:p>
          <a:p>
            <a:r>
              <a:rPr lang="ru-RU" sz="1400" dirty="0" smtClean="0">
                <a:latin typeface="Monotype Corsiva" pitchFamily="66" charset="0"/>
              </a:rPr>
              <a:t>Плотников Александр Павлович – 28 января</a:t>
            </a:r>
          </a:p>
          <a:p>
            <a:r>
              <a:rPr lang="ru-RU" sz="1400" dirty="0" err="1" smtClean="0">
                <a:latin typeface="Monotype Corsiva" pitchFamily="66" charset="0"/>
              </a:rPr>
              <a:t>Осторожнюк</a:t>
            </a:r>
            <a:r>
              <a:rPr lang="ru-RU" sz="1400" dirty="0" smtClean="0">
                <a:latin typeface="Monotype Corsiva" pitchFamily="66" charset="0"/>
              </a:rPr>
              <a:t> Алена Андреевна – 29 января</a:t>
            </a:r>
          </a:p>
        </p:txBody>
      </p:sp>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4225" y="3298726"/>
            <a:ext cx="5516915" cy="5516915"/>
          </a:xfrm>
          <a:prstGeom prst="rect">
            <a:avLst/>
          </a:prstGeom>
          <a:ln>
            <a:noFill/>
          </a:ln>
          <a:effectLst>
            <a:outerShdw blurRad="292100" dist="139700" dir="2700000" algn="tl" rotWithShape="0">
              <a:srgbClr val="333333">
                <a:alpha val="65000"/>
              </a:srgbClr>
            </a:outerShdw>
          </a:effectLst>
        </p:spPr>
      </p:pic>
      <p:pic>
        <p:nvPicPr>
          <p:cNvPr id="14" name="Рисунок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4002" y="221441"/>
            <a:ext cx="638200" cy="638200"/>
          </a:xfrm>
          <a:prstGeom prst="rect">
            <a:avLst/>
          </a:prstGeom>
        </p:spPr>
      </p:pic>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9245" y="221441"/>
            <a:ext cx="638200" cy="638200"/>
          </a:xfrm>
          <a:prstGeom prst="rect">
            <a:avLst/>
          </a:prstGeom>
        </p:spPr>
      </p:pic>
      <p:pic>
        <p:nvPicPr>
          <p:cNvPr id="17" name="Рисунок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30853" y="221441"/>
            <a:ext cx="638200" cy="638200"/>
          </a:xfrm>
          <a:prstGeom prst="rect">
            <a:avLst/>
          </a:prstGeom>
        </p:spPr>
      </p:pic>
      <p:pic>
        <p:nvPicPr>
          <p:cNvPr id="18" name="Рисунок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16096" y="221441"/>
            <a:ext cx="638200" cy="638200"/>
          </a:xfrm>
          <a:prstGeom prst="rect">
            <a:avLst/>
          </a:prstGeom>
        </p:spPr>
      </p:pic>
      <p:pic>
        <p:nvPicPr>
          <p:cNvPr id="20" name="Рисунок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8852" y="229279"/>
            <a:ext cx="638200" cy="638200"/>
          </a:xfrm>
          <a:prstGeom prst="rect">
            <a:avLst/>
          </a:prstGeom>
        </p:spPr>
      </p:pic>
      <p:pic>
        <p:nvPicPr>
          <p:cNvPr id="21" name="Рисунок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4095" y="229279"/>
            <a:ext cx="638200" cy="638200"/>
          </a:xfrm>
          <a:prstGeom prst="rect">
            <a:avLst/>
          </a:prstGeom>
        </p:spPr>
      </p:pic>
      <p:pic>
        <p:nvPicPr>
          <p:cNvPr id="22" name="Рисунок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15703" y="229279"/>
            <a:ext cx="638200" cy="638200"/>
          </a:xfrm>
          <a:prstGeom prst="rect">
            <a:avLst/>
          </a:prstGeom>
        </p:spPr>
      </p:pic>
      <p:pic>
        <p:nvPicPr>
          <p:cNvPr id="6" name="Рисунок 5"/>
          <p:cNvPicPr>
            <a:picLocks noChangeAspect="1"/>
          </p:cNvPicPr>
          <p:nvPr/>
        </p:nvPicPr>
        <p:blipFill rotWithShape="1">
          <a:blip r:embed="rId7" cstate="print">
            <a:extLst>
              <a:ext uri="{28A0092B-C50C-407E-A947-70E740481C1C}">
                <a14:useLocalDpi xmlns:a14="http://schemas.microsoft.com/office/drawing/2010/main" val="0"/>
              </a:ext>
            </a:extLst>
          </a:blip>
          <a:srcRect t="14715" b="13662"/>
          <a:stretch/>
        </p:blipFill>
        <p:spPr>
          <a:xfrm>
            <a:off x="3912556" y="1439084"/>
            <a:ext cx="2546296" cy="182372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400991" y="217760"/>
            <a:ext cx="6984776" cy="10204909"/>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7" name="Прямоугольник 16"/>
          <p:cNvSpPr/>
          <p:nvPr/>
        </p:nvSpPr>
        <p:spPr>
          <a:xfrm>
            <a:off x="5321571" y="342429"/>
            <a:ext cx="2064196" cy="4182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Январь, 2020</a:t>
            </a:r>
            <a:endPar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3371" y="246966"/>
            <a:ext cx="638200" cy="638200"/>
          </a:xfrm>
          <a:prstGeom prst="rect">
            <a:avLst/>
          </a:prstGeom>
        </p:spPr>
      </p:pic>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8614" y="246966"/>
            <a:ext cx="638200" cy="638200"/>
          </a:xfrm>
          <a:prstGeom prst="rect">
            <a:avLst/>
          </a:prstGeom>
        </p:spPr>
      </p:pic>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9968" y="246966"/>
            <a:ext cx="638200" cy="638200"/>
          </a:xfrm>
          <a:prstGeom prst="rect">
            <a:avLst/>
          </a:prstGeom>
        </p:spPr>
      </p:pic>
      <p:pic>
        <p:nvPicPr>
          <p:cNvPr id="20" name="Рисунок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5211" y="246966"/>
            <a:ext cx="638200" cy="638200"/>
          </a:xfrm>
          <a:prstGeom prst="rect">
            <a:avLst/>
          </a:prstGeom>
        </p:spPr>
      </p:pic>
      <p:pic>
        <p:nvPicPr>
          <p:cNvPr id="21"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6" name="Рисунок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pic>
        <p:nvPicPr>
          <p:cNvPr id="27" name="Picture 2" descr="C:\Users\6A4B~1\AppData\Local\Temp\Rar$DR00.421\Screenshot_20201225-095624_Word.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672" b="17841"/>
          <a:stretch/>
        </p:blipFill>
        <p:spPr bwMode="auto">
          <a:xfrm>
            <a:off x="1073910" y="2971356"/>
            <a:ext cx="2655379" cy="370513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6A4B~1\AppData\Local\Temp\Rar$DR00.421\Screenshot_20201225-095630_Word.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075" b="16622"/>
          <a:stretch/>
        </p:blipFill>
        <p:spPr bwMode="auto">
          <a:xfrm>
            <a:off x="3860023" y="2952257"/>
            <a:ext cx="2655154" cy="374333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C:\Users\6A4B~1\AppData\Local\Temp\Rar$DR00.421\Screenshot_20201225-095635_Word.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548" b="16039"/>
          <a:stretch/>
        </p:blipFill>
        <p:spPr bwMode="auto">
          <a:xfrm>
            <a:off x="584451" y="6751141"/>
            <a:ext cx="2094448" cy="347254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descr="C:\Users\6A4B~1\AppData\Local\Temp\Rar$DR00.421\Screenshot_20201225-095640_Word.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056" b="16266"/>
          <a:stretch/>
        </p:blipFill>
        <p:spPr bwMode="auto">
          <a:xfrm>
            <a:off x="5002471" y="6751141"/>
            <a:ext cx="2276955" cy="347254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Users\6A4B~1\AppData\Local\Temp\Rar$DR00.421\Screenshot_20201225-095644_Word.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0357"/>
          <a:stretch/>
        </p:blipFill>
        <p:spPr bwMode="auto">
          <a:xfrm>
            <a:off x="2711905" y="6751141"/>
            <a:ext cx="2230554" cy="34725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6A4B~1\AppData\Local\Temp\Rar$DR19.405\IMG-f54794fde2e2ef87a6f88f160984e4e3-V.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8530"/>
          <a:stretch/>
        </p:blipFill>
        <p:spPr bwMode="auto">
          <a:xfrm>
            <a:off x="1956519" y="871652"/>
            <a:ext cx="3807007" cy="2043794"/>
          </a:xfrm>
          <a:prstGeom prst="rect">
            <a:avLst/>
          </a:prstGeom>
          <a:noFill/>
          <a:extLst>
            <a:ext uri="{909E8E84-426E-40DD-AFC4-6F175D3DCCD1}">
              <a14:hiddenFill xmlns:a14="http://schemas.microsoft.com/office/drawing/2010/main">
                <a:solidFill>
                  <a:srgbClr val="FFFFFF"/>
                </a:solidFill>
              </a14:hiddenFill>
            </a:ext>
          </a:extLst>
        </p:spPr>
      </p:pic>
      <p:sp>
        <p:nvSpPr>
          <p:cNvPr id="28" name="Блок-схема: узел 27"/>
          <p:cNvSpPr/>
          <p:nvPr/>
        </p:nvSpPr>
        <p:spPr>
          <a:xfrm>
            <a:off x="7081298" y="10183155"/>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a:t>2</a:t>
            </a:r>
            <a:endParaRPr lang="ru-RU" dirty="0"/>
          </a:p>
        </p:txBody>
      </p:sp>
    </p:spTree>
    <p:extLst>
      <p:ext uri="{BB962C8B-B14F-4D97-AF65-F5344CB8AC3E}">
        <p14:creationId xmlns:p14="http://schemas.microsoft.com/office/powerpoint/2010/main" val="4267529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67124" y="197981"/>
            <a:ext cx="6957024" cy="10204909"/>
          </a:xfrm>
          <a:prstGeom prst="rect">
            <a:avLst/>
          </a:prstGeom>
          <a:pattFill prst="pct90">
            <a:fgClr>
              <a:schemeClr val="lt1"/>
            </a:fgClr>
            <a:bgClr>
              <a:schemeClr val="bg1">
                <a:lumMod val="65000"/>
              </a:schemeClr>
            </a:bgClr>
          </a:pattFill>
        </p:spPr>
        <p:style>
          <a:lnRef idx="2">
            <a:schemeClr val="accent2"/>
          </a:lnRef>
          <a:fillRef idx="1">
            <a:schemeClr val="lt1"/>
          </a:fillRef>
          <a:effectRef idx="0">
            <a:schemeClr val="accent2"/>
          </a:effectRef>
          <a:fontRef idx="minor">
            <a:schemeClr val="dk1"/>
          </a:fontRef>
        </p:style>
        <p:txBody>
          <a:bodyPr rtlCol="0" anchor="ctr"/>
          <a:lstStyle/>
          <a:p>
            <a:endParaRPr lang="ru-RU" sz="1400" dirty="0" smtClean="0"/>
          </a:p>
          <a:p>
            <a:endParaRPr lang="ru-RU" sz="1400" dirty="0" smtClean="0"/>
          </a:p>
        </p:txBody>
      </p:sp>
      <p:cxnSp>
        <p:nvCxnSpPr>
          <p:cNvPr id="7" name="Прямая соединительная линия 6"/>
          <p:cNvCxnSpPr/>
          <p:nvPr/>
        </p:nvCxnSpPr>
        <p:spPr>
          <a:xfrm>
            <a:off x="1081298" y="877701"/>
            <a:ext cx="5557451" cy="0"/>
          </a:xfrm>
          <a:prstGeom prst="line">
            <a:avLst/>
          </a:prstGeom>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332359" y="8335317"/>
            <a:ext cx="1944216" cy="307777"/>
          </a:xfrm>
          <a:prstGeom prst="rect">
            <a:avLst/>
          </a:prstGeom>
          <a:noFill/>
        </p:spPr>
        <p:txBody>
          <a:bodyPr wrap="square" rtlCol="0">
            <a:spAutoFit/>
          </a:bodyPr>
          <a:lstStyle/>
          <a:p>
            <a:r>
              <a:rPr lang="ru-RU" sz="1400" dirty="0" smtClean="0">
                <a:solidFill>
                  <a:schemeClr val="bg1"/>
                </a:solidFill>
                <a:latin typeface="Segoe Print" pitchFamily="2" charset="0"/>
              </a:rPr>
              <a:t>С днем учителя</a:t>
            </a:r>
            <a:r>
              <a:rPr lang="ru-RU" sz="1200" dirty="0" smtClean="0">
                <a:solidFill>
                  <a:schemeClr val="bg1"/>
                </a:solidFill>
                <a:latin typeface="Segoe Print" pitchFamily="2" charset="0"/>
              </a:rPr>
              <a:t>!</a:t>
            </a:r>
            <a:endParaRPr lang="ru-RU" sz="1200" dirty="0">
              <a:solidFill>
                <a:schemeClr val="bg1"/>
              </a:solidFill>
              <a:latin typeface="Segoe Print" pitchFamily="2" charset="0"/>
            </a:endParaRPr>
          </a:p>
        </p:txBody>
      </p:sp>
      <p:sp>
        <p:nvSpPr>
          <p:cNvPr id="23" name="TextBox 22"/>
          <p:cNvSpPr txBox="1"/>
          <p:nvPr/>
        </p:nvSpPr>
        <p:spPr>
          <a:xfrm>
            <a:off x="1788386" y="8817237"/>
            <a:ext cx="1554889" cy="923330"/>
          </a:xfrm>
          <a:prstGeom prst="rect">
            <a:avLst/>
          </a:prstGeom>
          <a:noFill/>
        </p:spPr>
        <p:txBody>
          <a:bodyPr wrap="square" rtlCol="0">
            <a:spAutoFit/>
          </a:bodyPr>
          <a:lstStyle/>
          <a:p>
            <a:r>
              <a:rPr lang="ru-RU" dirty="0" smtClean="0">
                <a:solidFill>
                  <a:schemeClr val="bg1"/>
                </a:solidFill>
                <a:latin typeface="Segoe Print" pitchFamily="2" charset="0"/>
              </a:rPr>
              <a:t>Счастья, удачи, добра!</a:t>
            </a:r>
            <a:endParaRPr lang="ru-RU" dirty="0">
              <a:solidFill>
                <a:schemeClr val="bg1"/>
              </a:solidFill>
              <a:latin typeface="Segoe Print" pitchFamily="2" charset="0"/>
            </a:endParaRPr>
          </a:p>
        </p:txBody>
      </p:sp>
      <p:sp>
        <p:nvSpPr>
          <p:cNvPr id="15" name="Скругленный прямоугольник 14"/>
          <p:cNvSpPr/>
          <p:nvPr/>
        </p:nvSpPr>
        <p:spPr>
          <a:xfrm>
            <a:off x="955626" y="368911"/>
            <a:ext cx="1665519" cy="3600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НОВОСТИ</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6" name="Рисунок 15" descr="Icon_CLM.png"/>
          <p:cNvPicPr>
            <a:picLocks noChangeAspect="1"/>
          </p:cNvPicPr>
          <p:nvPr/>
        </p:nvPicPr>
        <p:blipFill>
          <a:blip r:embed="rId3" cstate="print"/>
          <a:stretch>
            <a:fillRect/>
          </a:stretch>
        </p:blipFill>
        <p:spPr>
          <a:xfrm>
            <a:off x="198413" y="197982"/>
            <a:ext cx="701898" cy="701898"/>
          </a:xfrm>
          <a:prstGeom prst="rect">
            <a:avLst/>
          </a:prstGeom>
        </p:spPr>
      </p:pic>
      <p:sp>
        <p:nvSpPr>
          <p:cNvPr id="12" name="TextBox 11"/>
          <p:cNvSpPr txBox="1"/>
          <p:nvPr/>
        </p:nvSpPr>
        <p:spPr>
          <a:xfrm>
            <a:off x="1535524" y="1084546"/>
            <a:ext cx="4355885" cy="369332"/>
          </a:xfrm>
          <a:prstGeom prst="rect">
            <a:avLst/>
          </a:prstGeom>
          <a:noFill/>
        </p:spPr>
        <p:txBody>
          <a:bodyPr wrap="square" rtlCol="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Конкурс «Действуй ради жизни»</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24" name="Прямая соединительная линия 23"/>
          <p:cNvCxnSpPr/>
          <p:nvPr/>
        </p:nvCxnSpPr>
        <p:spPr>
          <a:xfrm>
            <a:off x="934742" y="4017022"/>
            <a:ext cx="5557451" cy="0"/>
          </a:xfrm>
          <a:prstGeom prst="line">
            <a:avLst/>
          </a:prstGeom>
        </p:spPr>
        <p:style>
          <a:lnRef idx="1">
            <a:schemeClr val="accent2"/>
          </a:lnRef>
          <a:fillRef idx="0">
            <a:schemeClr val="accent2"/>
          </a:fillRef>
          <a:effectRef idx="0">
            <a:schemeClr val="accent2"/>
          </a:effectRef>
          <a:fontRef idx="minor">
            <a:schemeClr val="tx1"/>
          </a:fontRef>
        </p:style>
      </p:cxnSp>
      <p:sp>
        <p:nvSpPr>
          <p:cNvPr id="25" name="TextBox 24"/>
          <p:cNvSpPr txBox="1"/>
          <p:nvPr/>
        </p:nvSpPr>
        <p:spPr>
          <a:xfrm>
            <a:off x="1093041" y="4068145"/>
            <a:ext cx="5105190" cy="369332"/>
          </a:xfrm>
          <a:prstGeom prst="rect">
            <a:avLst/>
          </a:prstGeom>
          <a:noFill/>
        </p:spPr>
        <p:txBody>
          <a:bodyPr wrap="square" rtlCol="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Новогодние уроки психологии</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28" name="Прямая соединительная линия 27"/>
          <p:cNvCxnSpPr/>
          <p:nvPr/>
        </p:nvCxnSpPr>
        <p:spPr>
          <a:xfrm>
            <a:off x="1081296" y="6977322"/>
            <a:ext cx="5557451" cy="0"/>
          </a:xfrm>
          <a:prstGeom prst="line">
            <a:avLst/>
          </a:prstGeom>
        </p:spPr>
        <p:style>
          <a:lnRef idx="1">
            <a:schemeClr val="accent2"/>
          </a:lnRef>
          <a:fillRef idx="0">
            <a:schemeClr val="accent2"/>
          </a:fillRef>
          <a:effectRef idx="0">
            <a:schemeClr val="accent2"/>
          </a:effectRef>
          <a:fontRef idx="minor">
            <a:schemeClr val="tx1"/>
          </a:fontRef>
        </p:style>
      </p:cxnSp>
      <p:sp>
        <p:nvSpPr>
          <p:cNvPr id="17" name="TextBox 16"/>
          <p:cNvSpPr txBox="1"/>
          <p:nvPr/>
        </p:nvSpPr>
        <p:spPr>
          <a:xfrm>
            <a:off x="1307427" y="7111181"/>
            <a:ext cx="5105190" cy="369332"/>
          </a:xfrm>
          <a:prstGeom prst="rect">
            <a:avLst/>
          </a:prstGeom>
          <a:noFill/>
        </p:spPr>
        <p:txBody>
          <a:bodyPr wrap="square" rtlCol="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Новогодний </a:t>
            </a:r>
            <a:r>
              <a:rPr lang="ru-RU"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квест</a:t>
            </a: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от центра «Семья»</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TextBox 3"/>
          <p:cNvSpPr txBox="1"/>
          <p:nvPr/>
        </p:nvSpPr>
        <p:spPr>
          <a:xfrm>
            <a:off x="3546964" y="1557541"/>
            <a:ext cx="3456383" cy="2308324"/>
          </a:xfrm>
          <a:prstGeom prst="rect">
            <a:avLst/>
          </a:prstGeom>
          <a:noFill/>
        </p:spPr>
        <p:txBody>
          <a:bodyPr wrap="square" rtlCol="0">
            <a:spAutoFit/>
          </a:bodyPr>
          <a:lstStyle/>
          <a:p>
            <a:pPr algn="just"/>
            <a:r>
              <a:rPr lang="ru-RU" sz="1600" dirty="0" smtClean="0"/>
              <a:t>    Учащиеся </a:t>
            </a:r>
            <a:r>
              <a:rPr lang="ru-RU" sz="1600" dirty="0"/>
              <a:t>нашей школы принимают участие в конкурсе видеороликов «</a:t>
            </a:r>
            <a:r>
              <a:rPr lang="ru-RU" sz="1600" dirty="0" err="1"/>
              <a:t>Действуи</a:t>
            </a:r>
            <a:r>
              <a:rPr lang="ru-RU" sz="1600" dirty="0"/>
              <a:t>̆ ради жизни» от тюменского медицинского центра. ⠀</a:t>
            </a:r>
            <a:br>
              <a:rPr lang="ru-RU" sz="1600" dirty="0"/>
            </a:br>
            <a:r>
              <a:rPr lang="ru-RU" sz="1600" dirty="0"/>
              <a:t>Чтобы принять участие в конкурсе было необходимо снять </a:t>
            </a:r>
            <a:r>
              <a:rPr lang="ru-RU" sz="1600" dirty="0" err="1"/>
              <a:t>короткии</a:t>
            </a:r>
            <a:r>
              <a:rPr lang="ru-RU" sz="1600" dirty="0"/>
              <a:t>̆ ролик на тему: профилактика здорового образа жизни.</a:t>
            </a: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362" y="1453878"/>
            <a:ext cx="2786024" cy="2515650"/>
          </a:xfrm>
          <a:prstGeom prst="rect">
            <a:avLst/>
          </a:prstGeom>
        </p:spPr>
      </p:pic>
      <p:sp>
        <p:nvSpPr>
          <p:cNvPr id="8" name="Прямоугольник 7"/>
          <p:cNvSpPr/>
          <p:nvPr/>
        </p:nvSpPr>
        <p:spPr>
          <a:xfrm>
            <a:off x="342289" y="4437477"/>
            <a:ext cx="3303347" cy="2554545"/>
          </a:xfrm>
          <a:prstGeom prst="rect">
            <a:avLst/>
          </a:prstGeom>
        </p:spPr>
        <p:txBody>
          <a:bodyPr wrap="square">
            <a:spAutoFit/>
          </a:bodyPr>
          <a:lstStyle/>
          <a:p>
            <a:pPr algn="just"/>
            <a:r>
              <a:rPr lang="ru-RU" sz="1600" dirty="0" smtClean="0"/>
              <a:t>    Для </a:t>
            </a:r>
            <a:r>
              <a:rPr lang="ru-RU" sz="1600" dirty="0"/>
              <a:t>учащихся 1-х классов были проведены новогодние уроки психологии. Новогоднее приключение с героями из сказок очень понравилось участникам. Приключение закончилось волшебством- ребята загадали желания и украсили елку желаний. А что из </a:t>
            </a:r>
            <a:r>
              <a:rPr lang="ru-RU" sz="1600" dirty="0" smtClean="0"/>
              <a:t>этого вышло смотрите сами….</a:t>
            </a:r>
            <a:endParaRPr lang="ru-RU" sz="1600" dirty="0"/>
          </a:p>
        </p:txBody>
      </p:sp>
      <p:pic>
        <p:nvPicPr>
          <p:cNvPr id="14" name="Рисунок 13"/>
          <p:cNvPicPr>
            <a:picLocks noChangeAspect="1"/>
          </p:cNvPicPr>
          <p:nvPr/>
        </p:nvPicPr>
        <p:blipFill rotWithShape="1">
          <a:blip r:embed="rId5" cstate="print">
            <a:extLst>
              <a:ext uri="{28A0092B-C50C-407E-A947-70E740481C1C}">
                <a14:useLocalDpi xmlns:a14="http://schemas.microsoft.com/office/drawing/2010/main" val="0"/>
              </a:ext>
            </a:extLst>
          </a:blip>
          <a:srcRect l="23929" r="11075"/>
          <a:stretch/>
        </p:blipFill>
        <p:spPr>
          <a:xfrm>
            <a:off x="3645636" y="4407743"/>
            <a:ext cx="3303346" cy="2350603"/>
          </a:xfrm>
          <a:prstGeom prst="rect">
            <a:avLst/>
          </a:prstGeom>
        </p:spPr>
      </p:pic>
      <p:pic>
        <p:nvPicPr>
          <p:cNvPr id="18" name="Рисунок 17"/>
          <p:cNvPicPr>
            <a:picLocks noChangeAspect="1"/>
          </p:cNvPicPr>
          <p:nvPr/>
        </p:nvPicPr>
        <p:blipFill rotWithShape="1">
          <a:blip r:embed="rId6">
            <a:extLst>
              <a:ext uri="{28A0092B-C50C-407E-A947-70E740481C1C}">
                <a14:useLocalDpi xmlns:a14="http://schemas.microsoft.com/office/drawing/2010/main" val="0"/>
              </a:ext>
            </a:extLst>
          </a:blip>
          <a:srcRect l="31585"/>
          <a:stretch/>
        </p:blipFill>
        <p:spPr>
          <a:xfrm>
            <a:off x="342289" y="7684259"/>
            <a:ext cx="3256441" cy="1917670"/>
          </a:xfrm>
          <a:prstGeom prst="rect">
            <a:avLst/>
          </a:prstGeom>
        </p:spPr>
      </p:pic>
      <p:sp>
        <p:nvSpPr>
          <p:cNvPr id="19" name="TextBox 18"/>
          <p:cNvSpPr txBox="1"/>
          <p:nvPr/>
        </p:nvSpPr>
        <p:spPr>
          <a:xfrm>
            <a:off x="3738553" y="7669014"/>
            <a:ext cx="3235515" cy="1815882"/>
          </a:xfrm>
          <a:prstGeom prst="rect">
            <a:avLst/>
          </a:prstGeom>
          <a:noFill/>
        </p:spPr>
        <p:txBody>
          <a:bodyPr wrap="square" rtlCol="0">
            <a:spAutoFit/>
          </a:bodyPr>
          <a:lstStyle/>
          <a:p>
            <a:r>
              <a:rPr lang="ru-RU" sz="1600" dirty="0" smtClean="0"/>
              <a:t>    Новогодний </a:t>
            </a:r>
            <a:r>
              <a:rPr lang="ru-RU" sz="1600" dirty="0" err="1"/>
              <a:t>квест</a:t>
            </a:r>
            <a:r>
              <a:rPr lang="ru-RU" sz="1600" dirty="0"/>
              <a:t> от центра «Семья» продолжается. Ребята из нашей школы приняли участие в четвёртом туре </a:t>
            </a:r>
            <a:r>
              <a:rPr lang="ru-RU" sz="1600" dirty="0" err="1"/>
              <a:t>квеста</a:t>
            </a:r>
            <a:r>
              <a:rPr lang="ru-RU" sz="1600" dirty="0"/>
              <a:t>. Учащиеся составили карту желаний на 2021 год и представили её в видеоролике.</a:t>
            </a:r>
          </a:p>
        </p:txBody>
      </p:sp>
      <p:pic>
        <p:nvPicPr>
          <p:cNvPr id="20" name="Рисунок 19" descr="mota_ru_1102622.jpg"/>
          <p:cNvPicPr>
            <a:picLocks noChangeAspect="1"/>
          </p:cNvPicPr>
          <p:nvPr/>
        </p:nvPicPr>
        <p:blipFill>
          <a:blip r:embed="rId7" cstate="print"/>
          <a:srcRect t="16478" b="24097"/>
          <a:stretch>
            <a:fillRect/>
          </a:stretch>
        </p:blipFill>
        <p:spPr>
          <a:xfrm>
            <a:off x="3060551" y="198413"/>
            <a:ext cx="2088232" cy="632798"/>
          </a:xfrm>
          <a:prstGeom prst="rect">
            <a:avLst/>
          </a:prstGeom>
        </p:spPr>
      </p:pic>
      <p:pic>
        <p:nvPicPr>
          <p:cNvPr id="21" name="Рисунок 20" descr="mota_ru_1102622.jpg"/>
          <p:cNvPicPr>
            <a:picLocks noChangeAspect="1"/>
          </p:cNvPicPr>
          <p:nvPr/>
        </p:nvPicPr>
        <p:blipFill>
          <a:blip r:embed="rId7" cstate="print"/>
          <a:srcRect t="16478" b="24097"/>
          <a:stretch>
            <a:fillRect/>
          </a:stretch>
        </p:blipFill>
        <p:spPr>
          <a:xfrm>
            <a:off x="5148783" y="198413"/>
            <a:ext cx="1944403" cy="627227"/>
          </a:xfrm>
          <a:prstGeom prst="rect">
            <a:avLst/>
          </a:prstGeom>
        </p:spPr>
      </p:pic>
      <p:sp>
        <p:nvSpPr>
          <p:cNvPr id="26" name="Блок-схема: узел 25"/>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smtClean="0"/>
              <a:t>3</a:t>
            </a:r>
            <a:endParaRPr lang="ru-RU" dirty="0"/>
          </a:p>
        </p:txBody>
      </p:sp>
    </p:spTree>
    <p:extLst>
      <p:ext uri="{BB962C8B-B14F-4D97-AF65-F5344CB8AC3E}">
        <p14:creationId xmlns:p14="http://schemas.microsoft.com/office/powerpoint/2010/main" val="188603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400991" y="217761"/>
            <a:ext cx="6984776" cy="10204909"/>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7" name="Прямоугольник 16"/>
          <p:cNvSpPr/>
          <p:nvPr/>
        </p:nvSpPr>
        <p:spPr>
          <a:xfrm>
            <a:off x="5321571" y="342429"/>
            <a:ext cx="2064196" cy="4182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Январь, 2020</a:t>
            </a:r>
            <a:endPar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endParaRPr>
          </a:p>
        </p:txBody>
      </p:sp>
      <p:sp>
        <p:nvSpPr>
          <p:cNvPr id="28" name="TextBox 27"/>
          <p:cNvSpPr txBox="1"/>
          <p:nvPr/>
        </p:nvSpPr>
        <p:spPr>
          <a:xfrm>
            <a:off x="335509" y="882967"/>
            <a:ext cx="7666210" cy="369332"/>
          </a:xfrm>
          <a:prstGeom prst="rect">
            <a:avLst/>
          </a:prstGeom>
          <a:noFill/>
        </p:spPr>
        <p:txBody>
          <a:bodyPr wrap="square" rtlCol="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Старинная рождественская игра-забава</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30" name="Прямая соединительная линия 29"/>
          <p:cNvCxnSpPr/>
          <p:nvPr/>
        </p:nvCxnSpPr>
        <p:spPr>
          <a:xfrm flipV="1">
            <a:off x="844647" y="4878933"/>
            <a:ext cx="6421547" cy="1401"/>
          </a:xfrm>
          <a:prstGeom prst="line">
            <a:avLst/>
          </a:prstGeom>
        </p:spPr>
        <p:style>
          <a:lnRef idx="1">
            <a:schemeClr val="accent6"/>
          </a:lnRef>
          <a:fillRef idx="0">
            <a:schemeClr val="accent6"/>
          </a:fillRef>
          <a:effectRef idx="0">
            <a:schemeClr val="accent6"/>
          </a:effectRef>
          <a:fontRef idx="minor">
            <a:schemeClr val="tx1"/>
          </a:fontRef>
        </p:style>
      </p:cxnSp>
      <p:sp>
        <p:nvSpPr>
          <p:cNvPr id="33" name="TextBox 32"/>
          <p:cNvSpPr txBox="1"/>
          <p:nvPr/>
        </p:nvSpPr>
        <p:spPr>
          <a:xfrm>
            <a:off x="2174141" y="4914211"/>
            <a:ext cx="3762557" cy="369332"/>
          </a:xfrm>
          <a:prstGeom prst="rect">
            <a:avLst/>
          </a:prstGeom>
          <a:noFill/>
        </p:spPr>
        <p:txBody>
          <a:bodyPr wrap="square" rtlCol="0">
            <a:spAutoFit/>
          </a:bodyPr>
          <a:lstStyle/>
          <a:p>
            <a:pPr algn="ct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«Угадай мелодию»</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TextBox 2"/>
          <p:cNvSpPr txBox="1"/>
          <p:nvPr/>
        </p:nvSpPr>
        <p:spPr>
          <a:xfrm>
            <a:off x="480002" y="1252299"/>
            <a:ext cx="4452757" cy="3816429"/>
          </a:xfrm>
          <a:prstGeom prst="rect">
            <a:avLst/>
          </a:prstGeom>
          <a:noFill/>
        </p:spPr>
        <p:txBody>
          <a:bodyPr wrap="square" rtlCol="0">
            <a:spAutoFit/>
          </a:bodyPr>
          <a:lstStyle/>
          <a:p>
            <a:pPr algn="just"/>
            <a:r>
              <a:rPr lang="ru-RU" sz="1600" dirty="0" smtClean="0"/>
              <a:t>    Традиционно</a:t>
            </a:r>
            <a:r>
              <a:rPr lang="ru-RU" sz="1600" dirty="0"/>
              <a:t>, в преддверии нового года, группа продленного дня играет в старинную игру-забаву по типу лото «Рождественская елка».</a:t>
            </a:r>
          </a:p>
          <a:p>
            <a:pPr algn="just"/>
            <a:r>
              <a:rPr lang="ru-RU" sz="1600" dirty="0" smtClean="0"/>
              <a:t>    Правила </a:t>
            </a:r>
            <a:r>
              <a:rPr lang="ru-RU" sz="1600" dirty="0"/>
              <a:t>этой игры за 100 с небольшим лет ничуть не изменились. В игре принимало участие 7 человек. Перед началом игры, детям были розданы поровну картонные елочные украшения. Поскольку все украшения встречаются дважды, фигурку на елку вешал тот, кто первым сказал «у меня!». Опоздавший ждал когда очередь дойдет до этого номера еще раз. </a:t>
            </a:r>
            <a:r>
              <a:rPr lang="ru-RU" sz="1600" dirty="0" err="1"/>
              <a:t>Выйграл</a:t>
            </a:r>
            <a:r>
              <a:rPr lang="ru-RU" sz="1600" dirty="0"/>
              <a:t> тот игрок, которому первому удалось повесить на елку все свои елочные украшения.</a:t>
            </a:r>
          </a:p>
          <a:p>
            <a:endParaRPr lang="ru-RU"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5431" y="1329418"/>
            <a:ext cx="2428431" cy="1821323"/>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17972" b="10755"/>
          <a:stretch/>
        </p:blipFill>
        <p:spPr>
          <a:xfrm>
            <a:off x="5381120" y="3160514"/>
            <a:ext cx="1677748" cy="1594366"/>
          </a:xfrm>
          <a:prstGeom prst="rect">
            <a:avLst/>
          </a:prstGeom>
        </p:spPr>
      </p:pic>
      <p:sp>
        <p:nvSpPr>
          <p:cNvPr id="8" name="TextBox 7"/>
          <p:cNvSpPr txBox="1"/>
          <p:nvPr/>
        </p:nvSpPr>
        <p:spPr>
          <a:xfrm>
            <a:off x="2460685" y="5283543"/>
            <a:ext cx="4923177" cy="5262979"/>
          </a:xfrm>
          <a:prstGeom prst="rect">
            <a:avLst/>
          </a:prstGeom>
          <a:noFill/>
        </p:spPr>
        <p:txBody>
          <a:bodyPr wrap="square" rtlCol="0">
            <a:spAutoFit/>
          </a:bodyPr>
          <a:lstStyle/>
          <a:p>
            <a:pPr algn="just"/>
            <a:r>
              <a:rPr lang="ru-RU" sz="1600" dirty="0" smtClean="0"/>
              <a:t>    Сегодня </a:t>
            </a:r>
            <a:r>
              <a:rPr lang="ru-RU" sz="1600" dirty="0"/>
              <a:t>во втором корпусе школы 38 инспектором по охране детства центра «Семья» В.М. Сторожевой совместно с социальным педагогом школы И.М. </a:t>
            </a:r>
            <a:r>
              <a:rPr lang="ru-RU" sz="1600" dirty="0" err="1"/>
              <a:t>Колосницыной</a:t>
            </a:r>
            <a:r>
              <a:rPr lang="ru-RU" sz="1600" dirty="0"/>
              <a:t> был организован и проведен</a:t>
            </a:r>
            <a:br>
              <a:rPr lang="ru-RU" sz="1600" dirty="0"/>
            </a:br>
            <a:r>
              <a:rPr lang="ru-RU" sz="1600" dirty="0" err="1"/>
              <a:t>квест</a:t>
            </a:r>
            <a:r>
              <a:rPr lang="ru-RU" sz="1600" dirty="0"/>
              <a:t> под названием «Моя дружная Семья». Участие приминали учащиеся с 1 по 5 классы. Ребята проходили по площадкам (станциям), где при выполнении заданий (пели, участвовали в спортивной эстафете, отгадывали загадки про семью, рассказывали о семейных ценностях) получали буквы, из которых складывали слово «Семья», и в заключении ребятам необходимо было проявить свои творческие навыки, нарисовать карту желаний и семейные традиции.</a:t>
            </a:r>
            <a:br>
              <a:rPr lang="ru-RU" sz="1600" dirty="0"/>
            </a:br>
            <a:r>
              <a:rPr lang="ru-RU" sz="1600" dirty="0" smtClean="0"/>
              <a:t>    Чуть </a:t>
            </a:r>
            <a:r>
              <a:rPr lang="ru-RU" sz="1600" dirty="0"/>
              <a:t>позже будут подведены итоги, и выбраны две лучшие команды, одна среди 1-2 классов, вторая среди 3-5 классов. Лучшие команды ждут призы от центра «Семья» и школы.</a:t>
            </a:r>
            <a:br>
              <a:rPr lang="ru-RU" sz="1600" dirty="0"/>
            </a:br>
            <a:r>
              <a:rPr lang="ru-RU" sz="1600" dirty="0" smtClean="0"/>
              <a:t>    Огромное </a:t>
            </a:r>
            <a:r>
              <a:rPr lang="ru-RU" sz="1600" dirty="0"/>
              <a:t>спасибо учителям и специалистам, которые оказали помощь в проведении данного мероприятия.</a:t>
            </a:r>
          </a:p>
        </p:txBody>
      </p:sp>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60" y="5054450"/>
            <a:ext cx="1976252" cy="1482189"/>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481" y="6967165"/>
            <a:ext cx="2024141" cy="1518106"/>
          </a:xfrm>
          <a:prstGeom prst="rect">
            <a:avLst/>
          </a:prstGeom>
        </p:spPr>
      </p:pic>
      <p:pic>
        <p:nvPicPr>
          <p:cNvPr id="13" name="Рисунок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9233" y="8822563"/>
            <a:ext cx="1962345" cy="1471759"/>
          </a:xfrm>
          <a:prstGeom prst="rect">
            <a:avLst/>
          </a:prstGeom>
        </p:spPr>
      </p:pic>
      <p:pic>
        <p:nvPicPr>
          <p:cNvPr id="16" name="Рисунок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83371" y="246966"/>
            <a:ext cx="638200" cy="638200"/>
          </a:xfrm>
          <a:prstGeom prst="rect">
            <a:avLst/>
          </a:prstGeom>
        </p:spPr>
      </p:pic>
      <p:pic>
        <p:nvPicPr>
          <p:cNvPr id="18" name="Рисунок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68614" y="246966"/>
            <a:ext cx="638200" cy="638200"/>
          </a:xfrm>
          <a:prstGeom prst="rect">
            <a:avLst/>
          </a:prstGeom>
        </p:spPr>
      </p:pic>
      <p:pic>
        <p:nvPicPr>
          <p:cNvPr id="19" name="Рисунок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89968" y="246966"/>
            <a:ext cx="638200" cy="638200"/>
          </a:xfrm>
          <a:prstGeom prst="rect">
            <a:avLst/>
          </a:prstGeom>
        </p:spPr>
      </p:pic>
      <p:pic>
        <p:nvPicPr>
          <p:cNvPr id="20" name="Рисунок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75211" y="246966"/>
            <a:ext cx="638200" cy="638200"/>
          </a:xfrm>
          <a:prstGeom prst="rect">
            <a:avLst/>
          </a:prstGeom>
        </p:spPr>
      </p:pic>
      <p:pic>
        <p:nvPicPr>
          <p:cNvPr id="21" name="Рисунок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22" name="Рисунок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23" name="Рисунок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4" name="Рисунок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6" name="Рисунок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sp>
        <p:nvSpPr>
          <p:cNvPr id="27" name="Блок-схема: узел 26"/>
          <p:cNvSpPr/>
          <p:nvPr/>
        </p:nvSpPr>
        <p:spPr>
          <a:xfrm>
            <a:off x="7157617" y="10132084"/>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smtClean="0"/>
              <a:t>4</a:t>
            </a:r>
            <a:endParaRPr lang="ru-RU" dirty="0"/>
          </a:p>
        </p:txBody>
      </p:sp>
    </p:spTree>
    <p:extLst>
      <p:ext uri="{BB962C8B-B14F-4D97-AF65-F5344CB8AC3E}">
        <p14:creationId xmlns:p14="http://schemas.microsoft.com/office/powerpoint/2010/main" val="2369767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67635" y="217761"/>
            <a:ext cx="6984776" cy="10204909"/>
          </a:xfrm>
          <a:prstGeom prst="rect">
            <a:avLst/>
          </a:prstGeom>
          <a:pattFill prst="pct10">
            <a:fgClr>
              <a:schemeClr val="bg1">
                <a:lumMod val="85000"/>
              </a:schemeClr>
            </a:fgClr>
            <a:bgClr>
              <a:schemeClr val="bg1"/>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26" name="TextBox 25"/>
          <p:cNvSpPr txBox="1"/>
          <p:nvPr/>
        </p:nvSpPr>
        <p:spPr>
          <a:xfrm>
            <a:off x="2045050" y="902887"/>
            <a:ext cx="3629946" cy="707886"/>
          </a:xfrm>
          <a:prstGeom prst="rect">
            <a:avLst/>
          </a:prstGeom>
          <a:noFill/>
        </p:spPr>
        <p:txBody>
          <a:bodyPr wrap="square" rtlCol="0">
            <a:spAutoFit/>
          </a:bodyPr>
          <a:lstStyle/>
          <a:p>
            <a:pPr algn="ctr"/>
            <a:r>
              <a:rPr lang="ru-RU"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«Мы за здоровый образ жизни»</a:t>
            </a:r>
            <a:endParaRPr lang="ru-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Скругленный прямоугольник 12"/>
          <p:cNvSpPr/>
          <p:nvPr/>
        </p:nvSpPr>
        <p:spPr>
          <a:xfrm>
            <a:off x="1044327" y="414437"/>
            <a:ext cx="2376264" cy="36004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 места событий</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4" name="Рисунок 13" descr="icons.jpg"/>
          <p:cNvPicPr>
            <a:picLocks noChangeAspect="1"/>
          </p:cNvPicPr>
          <p:nvPr/>
        </p:nvPicPr>
        <p:blipFill>
          <a:blip r:embed="rId3" cstate="print"/>
          <a:srcRect l="4762" t="6349" r="78096" b="70795"/>
          <a:stretch>
            <a:fillRect/>
          </a:stretch>
        </p:blipFill>
        <p:spPr>
          <a:xfrm>
            <a:off x="468263" y="270421"/>
            <a:ext cx="504056" cy="504056"/>
          </a:xfrm>
          <a:prstGeom prst="rect">
            <a:avLst/>
          </a:prstGeom>
        </p:spPr>
      </p:pic>
      <p:sp>
        <p:nvSpPr>
          <p:cNvPr id="5" name="TextBox 4"/>
          <p:cNvSpPr txBox="1"/>
          <p:nvPr/>
        </p:nvSpPr>
        <p:spPr>
          <a:xfrm>
            <a:off x="3636615" y="1590915"/>
            <a:ext cx="3578199" cy="6740307"/>
          </a:xfrm>
          <a:prstGeom prst="rect">
            <a:avLst/>
          </a:prstGeom>
          <a:noFill/>
        </p:spPr>
        <p:txBody>
          <a:bodyPr wrap="square" rtlCol="0">
            <a:spAutoFit/>
          </a:bodyPr>
          <a:lstStyle/>
          <a:p>
            <a:pPr algn="just"/>
            <a:r>
              <a:rPr lang="ru-RU" sz="1600" dirty="0" smtClean="0"/>
              <a:t>    4 </a:t>
            </a:r>
            <a:r>
              <a:rPr lang="ru-RU" sz="1600" dirty="0"/>
              <a:t>декабря в Школе 38 состоялось мероприятие «Мы за здоровый образ жизни». </a:t>
            </a:r>
            <a:endParaRPr lang="ru-RU" sz="1600" dirty="0" smtClean="0"/>
          </a:p>
          <a:p>
            <a:pPr algn="just"/>
            <a:r>
              <a:rPr lang="ru-RU" sz="1600" dirty="0"/>
              <a:t> </a:t>
            </a:r>
            <a:r>
              <a:rPr lang="ru-RU" sz="1600" dirty="0" smtClean="0"/>
              <a:t>   В </a:t>
            </a:r>
            <a:r>
              <a:rPr lang="ru-RU" sz="1600" dirty="0"/>
              <a:t>ходе мероприятия учащиеся 2-х классов приняли участие в познавательной викторине: узнали о том, почему сегодня так важно вести здоровый образ жизни и от каких факторов зависит здоровье человека. Конечно, основа здорового образа жизни — активность и занятия спортом, как говорил Гиппократ: «Гимнастика, физические упражнения, ходьба должны прочно войти в повседневный быт каждого, кто хочет сохранить работоспособность, здоровье, полноценную и радостную жизнь». Учащиеся на деле продемонстрировали, как важно с детства развивать ловкость, выносливость, быть сильным и координированным. Все участники мероприятия точно знают: здоровый образ жизни — это культура осознанного отношения к собственному здоровью, а здоровый человек — счастливый человек</a:t>
            </a:r>
            <a:r>
              <a:rPr lang="ru-RU" sz="1600" dirty="0" smtClean="0"/>
              <a:t>!</a:t>
            </a:r>
            <a:endParaRPr lang="ru-RU" sz="1600" dirty="0"/>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77" y="5887044"/>
            <a:ext cx="3098941" cy="4131921"/>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878" y="1654113"/>
            <a:ext cx="3066687" cy="4088916"/>
          </a:xfrm>
          <a:prstGeom prst="rect">
            <a:avLst/>
          </a:prstGeom>
        </p:spPr>
      </p:pic>
      <p:pic>
        <p:nvPicPr>
          <p:cNvPr id="11" name="Рисунок 10" descr="mota_ru_1102622.jpg"/>
          <p:cNvPicPr>
            <a:picLocks noChangeAspect="1"/>
          </p:cNvPicPr>
          <p:nvPr/>
        </p:nvPicPr>
        <p:blipFill rotWithShape="1">
          <a:blip r:embed="rId6" cstate="print"/>
          <a:srcRect l="13284" t="16478" b="24097"/>
          <a:stretch/>
        </p:blipFill>
        <p:spPr>
          <a:xfrm>
            <a:off x="3545565" y="248338"/>
            <a:ext cx="1810832" cy="632798"/>
          </a:xfrm>
          <a:prstGeom prst="rect">
            <a:avLst/>
          </a:prstGeom>
        </p:spPr>
      </p:pic>
      <p:pic>
        <p:nvPicPr>
          <p:cNvPr id="12" name="Рисунок 11" descr="mota_ru_1102622.jpg"/>
          <p:cNvPicPr>
            <a:picLocks noChangeAspect="1"/>
          </p:cNvPicPr>
          <p:nvPr/>
        </p:nvPicPr>
        <p:blipFill>
          <a:blip r:embed="rId6" cstate="print"/>
          <a:srcRect t="16478" b="24097"/>
          <a:stretch>
            <a:fillRect/>
          </a:stretch>
        </p:blipFill>
        <p:spPr>
          <a:xfrm>
            <a:off x="5356397" y="248338"/>
            <a:ext cx="1944403" cy="627227"/>
          </a:xfrm>
          <a:prstGeom prst="rect">
            <a:avLst/>
          </a:prstGeom>
        </p:spPr>
      </p:pic>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36615" y="8347771"/>
            <a:ext cx="3578199" cy="1533514"/>
          </a:xfrm>
          <a:prstGeom prst="rect">
            <a:avLst/>
          </a:prstGeom>
        </p:spPr>
      </p:pic>
      <p:sp>
        <p:nvSpPr>
          <p:cNvPr id="15" name="Блок-схема: узел 14"/>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smtClean="0"/>
              <a:t>5</a:t>
            </a:r>
            <a:endParaRPr lang="ru-RU" dirty="0"/>
          </a:p>
        </p:txBody>
      </p:sp>
    </p:spTree>
    <p:extLst>
      <p:ext uri="{BB962C8B-B14F-4D97-AF65-F5344CB8AC3E}">
        <p14:creationId xmlns:p14="http://schemas.microsoft.com/office/powerpoint/2010/main" val="848342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67635" y="217761"/>
            <a:ext cx="6984776" cy="10204909"/>
          </a:xfrm>
          <a:prstGeom prst="rect">
            <a:avLst/>
          </a:prstGeom>
          <a:pattFill prst="pct10">
            <a:fgClr>
              <a:schemeClr val="bg1">
                <a:lumMod val="85000"/>
              </a:schemeClr>
            </a:fgClr>
            <a:bgClr>
              <a:schemeClr val="bg1"/>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2" name="Прямоугольник 11"/>
          <p:cNvSpPr/>
          <p:nvPr/>
        </p:nvSpPr>
        <p:spPr>
          <a:xfrm>
            <a:off x="5288215"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Январь</a:t>
            </a:r>
            <a:r>
              <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 2020</a:t>
            </a:r>
          </a:p>
        </p:txBody>
      </p:sp>
      <p:sp>
        <p:nvSpPr>
          <p:cNvPr id="3" name="TextBox 2"/>
          <p:cNvSpPr txBox="1"/>
          <p:nvPr/>
        </p:nvSpPr>
        <p:spPr>
          <a:xfrm>
            <a:off x="3348583" y="1350542"/>
            <a:ext cx="3906540" cy="2308324"/>
          </a:xfrm>
          <a:prstGeom prst="rect">
            <a:avLst/>
          </a:prstGeom>
          <a:noFill/>
        </p:spPr>
        <p:txBody>
          <a:bodyPr wrap="square" rtlCol="0">
            <a:spAutoFit/>
          </a:bodyPr>
          <a:lstStyle/>
          <a:p>
            <a:pPr algn="just"/>
            <a:r>
              <a:rPr lang="ru-RU" dirty="0" smtClean="0"/>
              <a:t>    16 </a:t>
            </a:r>
            <a:r>
              <a:rPr lang="ru-RU" dirty="0"/>
              <a:t>декабря, 4Д класс посетил выставку «Крапивинский кораблик», которая проходила в литературно — краеведческом центре.  На выставке были представлены творческие работы юных </a:t>
            </a:r>
            <a:r>
              <a:rPr lang="ru-RU" dirty="0" err="1"/>
              <a:t>тюменцев</a:t>
            </a:r>
            <a:r>
              <a:rPr lang="ru-RU" dirty="0"/>
              <a:t>, посвященные творчеству Владислава Крапивина</a:t>
            </a:r>
            <a:r>
              <a:rPr lang="ru-RU" dirty="0" smtClean="0"/>
              <a:t>.</a:t>
            </a: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271" y="1566565"/>
            <a:ext cx="2808312" cy="1872574"/>
          </a:xfrm>
          <a:prstGeom prst="rect">
            <a:avLst/>
          </a:prstGeom>
        </p:spPr>
      </p:pic>
      <p:sp>
        <p:nvSpPr>
          <p:cNvPr id="6" name="TextBox 5"/>
          <p:cNvSpPr txBox="1"/>
          <p:nvPr/>
        </p:nvSpPr>
        <p:spPr>
          <a:xfrm>
            <a:off x="540271" y="3658866"/>
            <a:ext cx="3600400" cy="6186309"/>
          </a:xfrm>
          <a:prstGeom prst="rect">
            <a:avLst/>
          </a:prstGeom>
          <a:noFill/>
        </p:spPr>
        <p:txBody>
          <a:bodyPr wrap="square" rtlCol="0">
            <a:spAutoFit/>
          </a:bodyPr>
          <a:lstStyle/>
          <a:p>
            <a:pPr algn="just"/>
            <a:r>
              <a:rPr lang="ru-RU" dirty="0"/>
              <a:t> </a:t>
            </a:r>
            <a:r>
              <a:rPr lang="ru-RU" dirty="0" smtClean="0"/>
              <a:t>  14 </a:t>
            </a:r>
            <a:r>
              <a:rPr lang="ru-RU" dirty="0"/>
              <a:t>октября российскому писателю, нашему земляку Владиславу Петровичу Крапивину исполнилось бы 82 года. К сожалению, 1 сентября 2020 года его не стало. В память об удивительном человеке, авторе замечательных детских книг о приключениях, путешествиях, дружбе, честности и справедливости Литературно-краеведческий центр создал выставку «Крапивинский кораблик».</a:t>
            </a:r>
          </a:p>
          <a:p>
            <a:pPr algn="just"/>
            <a:r>
              <a:rPr lang="ru-RU" dirty="0" smtClean="0"/>
              <a:t>    На </a:t>
            </a:r>
            <a:r>
              <a:rPr lang="ru-RU" dirty="0"/>
              <a:t>выставке также были представлены работы учащихся нашей школы Егоровой Ксении и </a:t>
            </a:r>
            <a:r>
              <a:rPr lang="ru-RU" dirty="0" err="1"/>
              <a:t>Кривзун</a:t>
            </a:r>
            <a:r>
              <a:rPr lang="ru-RU" dirty="0"/>
              <a:t> Снежаны, занимающихся в творческой мастерской «Брусника», под предводительством Веры </a:t>
            </a:r>
            <a:r>
              <a:rPr lang="ru-RU" dirty="0" smtClean="0"/>
              <a:t>Михайловны.</a:t>
            </a:r>
            <a:endParaRPr lang="ru-RU" dirty="0"/>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1038" y="8118404"/>
            <a:ext cx="3099282" cy="2067197"/>
          </a:xfrm>
          <a:prstGeom prst="rect">
            <a:avLst/>
          </a:prstGeom>
        </p:spPr>
      </p:pic>
      <p:pic>
        <p:nvPicPr>
          <p:cNvPr id="15" name="Рисунок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0671" y="3682350"/>
            <a:ext cx="3089510" cy="2060679"/>
          </a:xfrm>
          <a:prstGeom prst="rect">
            <a:avLst/>
          </a:prstGeom>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6081" y="5857055"/>
            <a:ext cx="3101657" cy="2068781"/>
          </a:xfrm>
          <a:prstGeom prst="rect">
            <a:avLst/>
          </a:prstGeom>
        </p:spPr>
      </p:pic>
      <p:sp>
        <p:nvSpPr>
          <p:cNvPr id="18" name="TextBox 17"/>
          <p:cNvSpPr txBox="1"/>
          <p:nvPr/>
        </p:nvSpPr>
        <p:spPr>
          <a:xfrm>
            <a:off x="2102442" y="925724"/>
            <a:ext cx="3629946" cy="400110"/>
          </a:xfrm>
          <a:prstGeom prst="rect">
            <a:avLst/>
          </a:prstGeom>
          <a:noFill/>
        </p:spPr>
        <p:txBody>
          <a:bodyPr wrap="square" rtlCol="0">
            <a:spAutoFit/>
          </a:bodyPr>
          <a:lstStyle/>
          <a:p>
            <a:pPr algn="ctr"/>
            <a:r>
              <a:rPr lang="ru-RU"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«Крапивинский кораблик»</a:t>
            </a:r>
            <a:endParaRPr lang="ru-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4" name="Рисунок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68614" y="246966"/>
            <a:ext cx="638200" cy="638200"/>
          </a:xfrm>
          <a:prstGeom prst="rect">
            <a:avLst/>
          </a:prstGeom>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9968" y="246966"/>
            <a:ext cx="638200" cy="638200"/>
          </a:xfrm>
          <a:prstGeom prst="rect">
            <a:avLst/>
          </a:prstGeom>
        </p:spPr>
      </p:pic>
      <p:pic>
        <p:nvPicPr>
          <p:cNvPr id="19" name="Рисунок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75211" y="246966"/>
            <a:ext cx="638200" cy="638200"/>
          </a:xfrm>
          <a:prstGeom prst="rect">
            <a:avLst/>
          </a:prstGeom>
        </p:spPr>
      </p:pic>
      <p:pic>
        <p:nvPicPr>
          <p:cNvPr id="20" name="Рисунок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21" name="Рисунок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23" name="Рисунок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24" name="Рисунок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25" name="Рисунок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sp>
        <p:nvSpPr>
          <p:cNvPr id="26" name="Блок-схема: узел 25"/>
          <p:cNvSpPr/>
          <p:nvPr/>
        </p:nvSpPr>
        <p:spPr>
          <a:xfrm>
            <a:off x="7072192" y="10185601"/>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a:t>6</a:t>
            </a:r>
            <a:endParaRPr lang="ru-RU" dirty="0"/>
          </a:p>
        </p:txBody>
      </p:sp>
    </p:spTree>
    <p:extLst>
      <p:ext uri="{BB962C8B-B14F-4D97-AF65-F5344CB8AC3E}">
        <p14:creationId xmlns:p14="http://schemas.microsoft.com/office/powerpoint/2010/main" val="20899114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62367" y="165025"/>
            <a:ext cx="7056784" cy="10204909"/>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sz="1200"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4"/>
          </a:lnRef>
          <a:fillRef idx="0">
            <a:schemeClr val="accent4"/>
          </a:fillRef>
          <a:effectRef idx="0">
            <a:schemeClr val="accent4"/>
          </a:effectRef>
          <a:fontRef idx="minor">
            <a:schemeClr val="tx1"/>
          </a:fontRef>
        </p:style>
      </p:cxnSp>
      <p:sp>
        <p:nvSpPr>
          <p:cNvPr id="27" name="TextBox 26"/>
          <p:cNvSpPr txBox="1"/>
          <p:nvPr/>
        </p:nvSpPr>
        <p:spPr>
          <a:xfrm>
            <a:off x="3708623" y="1782589"/>
            <a:ext cx="3600400" cy="323165"/>
          </a:xfrm>
          <a:prstGeom prst="rect">
            <a:avLst/>
          </a:prstGeom>
          <a:noFill/>
        </p:spPr>
        <p:txBody>
          <a:bodyPr wrap="square" rtlCol="0">
            <a:spAutoFit/>
          </a:bodyPr>
          <a:lstStyle/>
          <a:p>
            <a:r>
              <a:rPr lang="ru-RU" sz="1500" dirty="0" smtClean="0">
                <a:latin typeface="Arial" pitchFamily="34" charset="0"/>
                <a:cs typeface="Arial" pitchFamily="34" charset="0"/>
              </a:rPr>
              <a:t>    </a:t>
            </a:r>
            <a:endParaRPr lang="ru-RU" sz="1500" dirty="0">
              <a:latin typeface="Arial" pitchFamily="34" charset="0"/>
              <a:cs typeface="Arial" pitchFamily="34" charset="0"/>
            </a:endParaRPr>
          </a:p>
        </p:txBody>
      </p:sp>
      <p:sp>
        <p:nvSpPr>
          <p:cNvPr id="6" name="Rectangle 3"/>
          <p:cNvSpPr>
            <a:spLocks noChangeArrowheads="1"/>
          </p:cNvSpPr>
          <p:nvPr/>
        </p:nvSpPr>
        <p:spPr bwMode="auto">
          <a:xfrm>
            <a:off x="0" y="457200"/>
            <a:ext cx="3751263" cy="0"/>
          </a:xfrm>
          <a:prstGeom prst="rect">
            <a:avLst/>
          </a:prstGeom>
          <a:solidFill>
            <a:srgbClr val="CAB89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1420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smtClean="0">
                <a:ln>
                  <a:noFill/>
                </a:ln>
                <a:solidFill>
                  <a:srgbClr val="31160F"/>
                </a:solidFill>
                <a:effectLst/>
                <a:latin typeface="PT Sans Narrow"/>
                <a:cs typeface="Arial" pitchFamily="34" charset="0"/>
              </a:rPr>
              <a:t/>
            </a:r>
            <a:br>
              <a:rPr kumimoji="0" lang="ru-RU" sz="1100" b="0" i="0" u="none" strike="noStrike" cap="none" normalizeH="0" baseline="0" smtClean="0">
                <a:ln>
                  <a:noFill/>
                </a:ln>
                <a:solidFill>
                  <a:srgbClr val="31160F"/>
                </a:solidFill>
                <a:effectLst/>
                <a:latin typeface="PT Sans Narrow"/>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Скругленный прямоугольник 10"/>
          <p:cNvSpPr/>
          <p:nvPr/>
        </p:nvSpPr>
        <p:spPr>
          <a:xfrm>
            <a:off x="879688" y="373645"/>
            <a:ext cx="2376264" cy="36004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МОИ ПИТОМЦЫ</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2" name="Рисунок 11" descr="icons.jpg"/>
          <p:cNvPicPr>
            <a:picLocks noChangeAspect="1"/>
          </p:cNvPicPr>
          <p:nvPr/>
        </p:nvPicPr>
        <p:blipFill>
          <a:blip r:embed="rId3" cstate="print"/>
          <a:srcRect l="4762" t="6349" r="78096" b="70795"/>
          <a:stretch>
            <a:fillRect/>
          </a:stretch>
        </p:blipFill>
        <p:spPr>
          <a:xfrm>
            <a:off x="197954" y="283585"/>
            <a:ext cx="540159" cy="540159"/>
          </a:xfrm>
          <a:prstGeom prst="rect">
            <a:avLst/>
          </a:prstGeom>
        </p:spPr>
      </p:pic>
      <p:sp>
        <p:nvSpPr>
          <p:cNvPr id="16" name="TextBox 15"/>
          <p:cNvSpPr txBox="1"/>
          <p:nvPr/>
        </p:nvSpPr>
        <p:spPr>
          <a:xfrm>
            <a:off x="2045050" y="1021595"/>
            <a:ext cx="3629946" cy="369332"/>
          </a:xfrm>
          <a:prstGeom prst="rect">
            <a:avLst/>
          </a:prstGeom>
          <a:noFill/>
        </p:spPr>
        <p:txBody>
          <a:bodyPr wrap="square" rtlCol="0">
            <a:spAutoFit/>
          </a:bodyPr>
          <a:lstStyle/>
          <a:p>
            <a:pPr algn="ctr"/>
            <a:r>
              <a:rPr lang="ru-RU" b="1" dirty="0" smtClean="0">
                <a:ln w="1905"/>
                <a:solidFill>
                  <a:srgbClr val="7030A0"/>
                </a:solidFill>
                <a:effectLst>
                  <a:innerShdw blurRad="69850" dist="43180" dir="5400000">
                    <a:srgbClr val="000000">
                      <a:alpha val="65000"/>
                    </a:srgbClr>
                  </a:innerShdw>
                </a:effectLst>
              </a:rPr>
              <a:t>Мое любимое животное</a:t>
            </a:r>
            <a:endParaRPr lang="ru-RU" b="1" dirty="0">
              <a:ln w="1905"/>
              <a:solidFill>
                <a:srgbClr val="7030A0"/>
              </a:solidFill>
              <a:effectLst>
                <a:innerShdw blurRad="69850" dist="43180" dir="5400000">
                  <a:srgbClr val="000000">
                    <a:alpha val="65000"/>
                  </a:srgbClr>
                </a:innerShdw>
              </a:effectLst>
            </a:endParaRPr>
          </a:p>
        </p:txBody>
      </p:sp>
      <p:pic>
        <p:nvPicPr>
          <p:cNvPr id="13" name="Рисунок 12" descr="mota_ru_1102622.jpg"/>
          <p:cNvPicPr>
            <a:picLocks noChangeAspect="1"/>
          </p:cNvPicPr>
          <p:nvPr/>
        </p:nvPicPr>
        <p:blipFill rotWithShape="1">
          <a:blip r:embed="rId4" cstate="print"/>
          <a:srcRect l="16915" t="16478" b="24097"/>
          <a:stretch/>
        </p:blipFill>
        <p:spPr>
          <a:xfrm>
            <a:off x="3413759" y="198413"/>
            <a:ext cx="1735023" cy="632798"/>
          </a:xfrm>
          <a:prstGeom prst="rect">
            <a:avLst/>
          </a:prstGeom>
        </p:spPr>
      </p:pic>
      <p:pic>
        <p:nvPicPr>
          <p:cNvPr id="14" name="Рисунок 13" descr="mota_ru_1102622.jpg"/>
          <p:cNvPicPr>
            <a:picLocks noChangeAspect="1"/>
          </p:cNvPicPr>
          <p:nvPr/>
        </p:nvPicPr>
        <p:blipFill>
          <a:blip r:embed="rId4" cstate="print"/>
          <a:srcRect t="16478" b="24097"/>
          <a:stretch>
            <a:fillRect/>
          </a:stretch>
        </p:blipFill>
        <p:spPr>
          <a:xfrm>
            <a:off x="5148783" y="198413"/>
            <a:ext cx="1944403" cy="627227"/>
          </a:xfrm>
          <a:prstGeom prst="rect">
            <a:avLst/>
          </a:prstGeom>
        </p:spPr>
      </p:pic>
      <p:pic>
        <p:nvPicPr>
          <p:cNvPr id="15" name="Picture 3" descr="C:\Users\6A4B~1\AppData\Local\Temp\Rar$DR02.630\20201224_13311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85202" y="2555432"/>
            <a:ext cx="3878489" cy="29088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Users\6A4B~1\AppData\Local\Temp\Rar$DR02.630\20201224_13312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3440822" y="2570048"/>
            <a:ext cx="3863779" cy="28978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C:\Users\6A4B~1\AppData\Local\Temp\Rar$DR02.630\20201224_13313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202139" y="6733139"/>
            <a:ext cx="3888432" cy="291632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7" descr="C:\Users\6A4B~1\AppData\Local\Temp\Rar$DR46.128\20201224_13281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3437740" y="6733139"/>
            <a:ext cx="3888432" cy="29163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82225" y="1390927"/>
            <a:ext cx="6831941" cy="646331"/>
          </a:xfrm>
          <a:prstGeom prst="rect">
            <a:avLst/>
          </a:prstGeom>
          <a:noFill/>
        </p:spPr>
        <p:txBody>
          <a:bodyPr wrap="square" rtlCol="0">
            <a:spAutoFit/>
          </a:bodyPr>
          <a:lstStyle/>
          <a:p>
            <a:r>
              <a:rPr lang="ru-RU" dirty="0" smtClean="0"/>
              <a:t>5 В класс поделился рассказами о своих питомцах на немецком языке. </a:t>
            </a:r>
            <a:r>
              <a:rPr lang="de-DE" dirty="0"/>
              <a:t>Lesen Sie mehr über die Lieblingstiere von </a:t>
            </a:r>
            <a:r>
              <a:rPr lang="de-DE" dirty="0" smtClean="0"/>
              <a:t>Kindern</a:t>
            </a:r>
            <a:r>
              <a:rPr lang="ru-RU" dirty="0" smtClean="0"/>
              <a:t>!</a:t>
            </a:r>
            <a:endParaRPr lang="ru-RU" dirty="0"/>
          </a:p>
        </p:txBody>
      </p:sp>
      <p:sp>
        <p:nvSpPr>
          <p:cNvPr id="19" name="Блок-схема: узел 18"/>
          <p:cNvSpPr/>
          <p:nvPr/>
        </p:nvSpPr>
        <p:spPr>
          <a:xfrm>
            <a:off x="77303"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a:t>7</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70123" y="220410"/>
            <a:ext cx="6957024" cy="1020490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endParaRPr lang="ru-RU" sz="1400" dirty="0">
              <a:latin typeface="Times New Roman" pitchFamily="18" charset="0"/>
              <a:cs typeface="Times New Roman" pitchFamily="18" charset="0"/>
            </a:endParaRPr>
          </a:p>
        </p:txBody>
      </p:sp>
      <p:sp>
        <p:nvSpPr>
          <p:cNvPr id="24" name="TextBox 23"/>
          <p:cNvSpPr txBox="1"/>
          <p:nvPr/>
        </p:nvSpPr>
        <p:spPr>
          <a:xfrm>
            <a:off x="396255" y="1511777"/>
            <a:ext cx="6696744" cy="369332"/>
          </a:xfrm>
          <a:prstGeom prst="rect">
            <a:avLst/>
          </a:prstGeom>
          <a:noFill/>
        </p:spPr>
        <p:txBody>
          <a:bodyPr wrap="square" rtlCol="0">
            <a:spAutoFit/>
          </a:bodyPr>
          <a:lstStyle/>
          <a:p>
            <a:r>
              <a:rPr lang="ru-RU" b="1" dirty="0" smtClean="0"/>
              <a:t>    </a:t>
            </a:r>
            <a:endParaRPr lang="ru-RU" dirty="0"/>
          </a:p>
        </p:txBody>
      </p:sp>
      <p:sp>
        <p:nvSpPr>
          <p:cNvPr id="22" name="Прямоугольник 21"/>
          <p:cNvSpPr/>
          <p:nvPr/>
        </p:nvSpPr>
        <p:spPr>
          <a:xfrm>
            <a:off x="5288215" y="342429"/>
            <a:ext cx="2064196" cy="41823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600" dirty="0">
                <a:ln w="10160">
                  <a:solidFill>
                    <a:schemeClr val="accent1"/>
                  </a:solidFill>
                  <a:prstDash val="solid"/>
                </a:ln>
                <a:solidFill>
                  <a:srgbClr val="FFFFFF"/>
                </a:solidFill>
                <a:effectLst>
                  <a:outerShdw blurRad="38100" dist="32000" dir="5400000" algn="tl">
                    <a:srgbClr val="000000">
                      <a:alpha val="30000"/>
                    </a:srgbClr>
                  </a:outerShdw>
                </a:effectLst>
                <a:latin typeface="Segoe Print" pitchFamily="2" charset="0"/>
                <a:cs typeface="Arial" pitchFamily="34" charset="0"/>
              </a:rPr>
              <a:t>Декабрь, 2020</a:t>
            </a: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9204" y="231663"/>
            <a:ext cx="638200" cy="638200"/>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4447" y="231663"/>
            <a:ext cx="638200" cy="638200"/>
          </a:xfrm>
          <a:prstGeom prst="rect">
            <a:avLst/>
          </a:prstGeom>
        </p:spPr>
      </p:pic>
      <p:pic>
        <p:nvPicPr>
          <p:cNvPr id="17" name="Рисунок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6055" y="231663"/>
            <a:ext cx="638200" cy="638200"/>
          </a:xfrm>
          <a:prstGeom prst="rect">
            <a:avLst/>
          </a:prstGeom>
        </p:spPr>
      </p:pic>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298" y="231663"/>
            <a:ext cx="638200" cy="638200"/>
          </a:xfrm>
          <a:prstGeom prst="rect">
            <a:avLst/>
          </a:prstGeom>
        </p:spPr>
      </p:pic>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166" y="231663"/>
            <a:ext cx="638200" cy="638200"/>
          </a:xfrm>
          <a:prstGeom prst="rect">
            <a:avLst/>
          </a:prstGeom>
        </p:spPr>
      </p:pic>
      <p:pic>
        <p:nvPicPr>
          <p:cNvPr id="20" name="Рисунок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4054" y="239501"/>
            <a:ext cx="638200" cy="638200"/>
          </a:xfrm>
          <a:prstGeom prst="rect">
            <a:avLst/>
          </a:prstGeom>
        </p:spPr>
      </p:pic>
      <p:pic>
        <p:nvPicPr>
          <p:cNvPr id="21"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9297" y="239501"/>
            <a:ext cx="638200" cy="638200"/>
          </a:xfrm>
          <a:prstGeom prst="rect">
            <a:avLst/>
          </a:prstGeom>
        </p:spPr>
      </p:pic>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0905" y="239501"/>
            <a:ext cx="638200" cy="638200"/>
          </a:xfrm>
          <a:prstGeom prst="rect">
            <a:avLst/>
          </a:prstGeom>
        </p:spPr>
      </p:pic>
      <p:cxnSp>
        <p:nvCxnSpPr>
          <p:cNvPr id="7" name="Прямая соединительная линия 6"/>
          <p:cNvCxnSpPr/>
          <p:nvPr/>
        </p:nvCxnSpPr>
        <p:spPr>
          <a:xfrm>
            <a:off x="1081298" y="877701"/>
            <a:ext cx="5557451" cy="0"/>
          </a:xfrm>
          <a:prstGeom prst="line">
            <a:avLst/>
          </a:prstGeom>
        </p:spPr>
        <p:style>
          <a:lnRef idx="2">
            <a:schemeClr val="accent4"/>
          </a:lnRef>
          <a:fillRef idx="0">
            <a:schemeClr val="accent4"/>
          </a:fillRef>
          <a:effectRef idx="1">
            <a:schemeClr val="accent4"/>
          </a:effectRef>
          <a:fontRef idx="minor">
            <a:schemeClr val="tx1"/>
          </a:fontRef>
        </p:style>
      </p:cxnSp>
      <p:pic>
        <p:nvPicPr>
          <p:cNvPr id="2050" name="Picture 2" descr="C:\Users\6A4B~1\AppData\Local\Temp\Rar$DR31.022\20201224_13254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614" y="1062509"/>
            <a:ext cx="3267684" cy="24507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6A4B~1\AppData\Local\Temp\Rar$DR35.779\20201224_132826.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398" b="3710"/>
          <a:stretch/>
        </p:blipFill>
        <p:spPr bwMode="auto">
          <a:xfrm rot="5400000">
            <a:off x="2973975" y="1932843"/>
            <a:ext cx="5089111" cy="339287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6A4B~1\AppData\Local\Temp\Rar$DR41.380\20201224_13291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1613" y="3717359"/>
            <a:ext cx="3267683" cy="2450762"/>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Прямая соединительная линия 24"/>
          <p:cNvCxnSpPr/>
          <p:nvPr/>
        </p:nvCxnSpPr>
        <p:spPr>
          <a:xfrm>
            <a:off x="762862" y="6283106"/>
            <a:ext cx="5557451" cy="0"/>
          </a:xfrm>
          <a:prstGeom prst="line">
            <a:avLst/>
          </a:prstGeom>
        </p:spPr>
        <p:style>
          <a:lnRef idx="1">
            <a:schemeClr val="accent4"/>
          </a:lnRef>
          <a:fillRef idx="0">
            <a:schemeClr val="accent4"/>
          </a:fillRef>
          <a:effectRef idx="0">
            <a:schemeClr val="accent4"/>
          </a:effectRef>
          <a:fontRef idx="minor">
            <a:schemeClr val="tx1"/>
          </a:fontRef>
        </p:style>
      </p:cxnSp>
      <p:sp>
        <p:nvSpPr>
          <p:cNvPr id="26" name="Блок-схема: узел 25"/>
          <p:cNvSpPr/>
          <p:nvPr/>
        </p:nvSpPr>
        <p:spPr>
          <a:xfrm>
            <a:off x="7092999" y="10195670"/>
            <a:ext cx="396255" cy="41443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a:t>8</a:t>
            </a:r>
            <a:endParaRPr lang="ru-RU" dirty="0"/>
          </a:p>
        </p:txBody>
      </p:sp>
      <p:sp>
        <p:nvSpPr>
          <p:cNvPr id="2" name="TextBox 1"/>
          <p:cNvSpPr txBox="1"/>
          <p:nvPr/>
        </p:nvSpPr>
        <p:spPr>
          <a:xfrm>
            <a:off x="531166" y="6939804"/>
            <a:ext cx="3539767" cy="3570208"/>
          </a:xfrm>
          <a:prstGeom prst="rect">
            <a:avLst/>
          </a:prstGeom>
          <a:noFill/>
        </p:spPr>
        <p:txBody>
          <a:bodyPr wrap="square" rtlCol="0">
            <a:spAutoFit/>
          </a:bodyPr>
          <a:lstStyle/>
          <a:p>
            <a:r>
              <a:rPr lang="ru-RU" sz="1600" dirty="0">
                <a:latin typeface="Segoe Print" pitchFamily="2" charset="0"/>
              </a:rPr>
              <a:t>Сегодня расскажу про моего кота. Моего кота родила моя кошка. Его имя Лео. Он очень умный и добрый, ласковый кот. Сейчас ему 1 год но он маленький. Кошке 6 лет и она родила трех котят. Они очень добрые. Мой кот спокойно на всё реагирует. Он серый с полосками как и кошка. Они одного расцвета. Они долго живут вместе. Я очень люблю своего кота.</a:t>
            </a:r>
          </a:p>
          <a:p>
            <a:endParaRPr lang="ru-RU" dirty="0"/>
          </a:p>
        </p:txBody>
      </p:sp>
      <p:pic>
        <p:nvPicPr>
          <p:cNvPr id="27" name="Picture 6" descr="C:\Users\Секретарь\Downloads\20201225_120333.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165" r="6966"/>
          <a:stretch/>
        </p:blipFill>
        <p:spPr bwMode="auto">
          <a:xfrm rot="5400000">
            <a:off x="3886225" y="6711798"/>
            <a:ext cx="3640134" cy="31427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84287" y="6463109"/>
            <a:ext cx="3175736" cy="615553"/>
          </a:xfrm>
          <a:prstGeom prst="rect">
            <a:avLst/>
          </a:prstGeom>
          <a:noFill/>
        </p:spPr>
        <p:txBody>
          <a:bodyPr wrap="square" rtlCol="0">
            <a:spAutoFit/>
          </a:bodyPr>
          <a:lstStyle/>
          <a:p>
            <a:r>
              <a:rPr lang="ru-RU" sz="1600" dirty="0">
                <a:latin typeface="Segoe Print" pitchFamily="2" charset="0"/>
              </a:rPr>
              <a:t>Мой любимый кот Лео</a:t>
            </a:r>
          </a:p>
          <a:p>
            <a:endParaRPr lang="ru-RU" dirty="0"/>
          </a:p>
        </p:txBody>
      </p:sp>
    </p:spTree>
    <p:extLst>
      <p:ext uri="{BB962C8B-B14F-4D97-AF65-F5344CB8AC3E}">
        <p14:creationId xmlns:p14="http://schemas.microsoft.com/office/powerpoint/2010/main" val="34462380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17955</TotalTime>
  <Words>2981</Words>
  <Application>Microsoft Office PowerPoint</Application>
  <PresentationFormat>Произвольный</PresentationFormat>
  <Paragraphs>342</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Секретарь</cp:lastModifiedBy>
  <cp:revision>711</cp:revision>
  <cp:lastPrinted>2020-10-02T07:18:53Z</cp:lastPrinted>
  <dcterms:created xsi:type="dcterms:W3CDTF">2018-10-19T09:35:07Z</dcterms:created>
  <dcterms:modified xsi:type="dcterms:W3CDTF">2020-12-28T08:40:01Z</dcterms:modified>
</cp:coreProperties>
</file>