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64" r:id="rId3"/>
    <p:sldId id="265" r:id="rId4"/>
    <p:sldId id="259" r:id="rId5"/>
    <p:sldId id="261" r:id="rId6"/>
    <p:sldId id="260" r:id="rId7"/>
    <p:sldId id="263" r:id="rId8"/>
    <p:sldId id="262" r:id="rId9"/>
  </p:sldIdLst>
  <p:sldSz cx="7561263" cy="1062196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25" autoAdjust="0"/>
    <p:restoredTop sz="94660"/>
  </p:normalViewPr>
  <p:slideViewPr>
    <p:cSldViewPr>
      <p:cViewPr varScale="1">
        <p:scale>
          <a:sx n="48" d="100"/>
          <a:sy n="48" d="100"/>
        </p:scale>
        <p:origin x="-1248" y="-67"/>
      </p:cViewPr>
      <p:guideLst>
        <p:guide orient="horz" pos="3346"/>
        <p:guide pos="238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C04104-9820-4C86-B464-DA1BA382E2CC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08213" y="685800"/>
            <a:ext cx="244157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5D8C98-A4D8-4DCE-A216-30AEBE1BF7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1445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7095" y="3299696"/>
            <a:ext cx="6427074" cy="2276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34190" y="6019112"/>
            <a:ext cx="5292884" cy="271450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11436" y="567982"/>
            <a:ext cx="1275964" cy="1208248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3549" y="567982"/>
            <a:ext cx="3701869" cy="1208248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7288" y="6825595"/>
            <a:ext cx="6427074" cy="210964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7288" y="4502044"/>
            <a:ext cx="6427074" cy="2323553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3549" y="3304612"/>
            <a:ext cx="2488916" cy="934585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98486" y="3304612"/>
            <a:ext cx="2488916" cy="934585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3" y="425372"/>
            <a:ext cx="6805137" cy="17703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064" y="2377649"/>
            <a:ext cx="3340871" cy="99089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78064" y="3368540"/>
            <a:ext cx="3340871" cy="611992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841019" y="2377649"/>
            <a:ext cx="3342183" cy="99089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841019" y="3368540"/>
            <a:ext cx="3342183" cy="611992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5" y="422913"/>
            <a:ext cx="2487604" cy="179983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56245" y="422912"/>
            <a:ext cx="4226957" cy="90655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78065" y="2222745"/>
            <a:ext cx="2487604" cy="72657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2060" y="7435375"/>
            <a:ext cx="4536758" cy="8777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482060" y="949092"/>
            <a:ext cx="4536758" cy="637317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82060" y="8313163"/>
            <a:ext cx="4536758" cy="124660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3" y="425372"/>
            <a:ext cx="6805137" cy="17703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063" y="2478460"/>
            <a:ext cx="6805137" cy="7010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78063" y="9844988"/>
            <a:ext cx="1764295" cy="56552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583432" y="9844988"/>
            <a:ext cx="2394400" cy="56552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418905" y="9844988"/>
            <a:ext cx="1764295" cy="56552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4.png"/><Relationship Id="rId7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4.png"/><Relationship Id="rId7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68263" y="208528"/>
            <a:ext cx="6885016" cy="10204909"/>
          </a:xfrm>
          <a:prstGeom prst="rect">
            <a:avLst/>
          </a:prstGeom>
          <a:solidFill>
            <a:schemeClr val="lt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8" name="Рисунок 7" descr="hello_html_66af48a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00311" y="990501"/>
            <a:ext cx="987992" cy="100376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780631" y="918493"/>
            <a:ext cx="2858118" cy="92011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ШКОЛЬНЫЙ</a:t>
            </a:r>
          </a:p>
          <a:p>
            <a:r>
              <a:rPr lang="ru-RU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ИНФОРМАЦИОННЫЙ</a:t>
            </a:r>
          </a:p>
          <a:p>
            <a:r>
              <a:rPr lang="ru-RU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КАЛЕЙДОСКОП</a:t>
            </a:r>
            <a:endParaRPr lang="ru-RU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92799" y="342429"/>
            <a:ext cx="2064196" cy="41823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ru-RU" dirty="0">
              <a:ln w="50800"/>
              <a:solidFill>
                <a:sysClr val="windowText" lastClr="000000"/>
              </a:solidFill>
              <a:cs typeface="Arial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1081298" y="2550637"/>
            <a:ext cx="5557451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756295" y="8551341"/>
            <a:ext cx="1512168" cy="147072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Весёлая минутка в перемену (с.8)</a:t>
            </a:r>
            <a:endParaRPr lang="ru-RU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56295" y="6751141"/>
            <a:ext cx="1512168" cy="1470726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Книжные новинки – прочти это первым! (с.5)</a:t>
            </a:r>
            <a:endParaRPr lang="ru-RU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56295" y="4950941"/>
            <a:ext cx="1512168" cy="1470726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«РДШ – твой путь к успеху!» (с.3)</a:t>
            </a:r>
            <a:endParaRPr lang="ru-RU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756295" y="3150741"/>
            <a:ext cx="1512168" cy="147072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Будни школы (с.2)</a:t>
            </a:r>
            <a:endParaRPr lang="ru-RU" dirty="0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2484487" y="2934717"/>
            <a:ext cx="72008" cy="720080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2844527" y="6607125"/>
            <a:ext cx="4176464" cy="79208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endParaRPr lang="ru-RU" sz="2400" b="1" spc="150" dirty="0" smtClean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Comic Sans MS" pitchFamily="66" charset="0"/>
            </a:endParaRPr>
          </a:p>
          <a:p>
            <a:pPr algn="ctr"/>
            <a:endParaRPr lang="ru-RU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84287" y="2646685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 номере: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4" name="Рисунок 33" descr="4nx7bpqtodemtwf64n4pbqgto9emmwcb4n7pbxsoswopbqgos9emjwfo4n67bqgoswopbx6oszemjwfo4n37bxsosxem7wf1foopbxsos8ea8wc84napddstt8emtwcf4gy7dd3y4nhnyegtodem7wfw4nhpdysoszemzwfi4nh1bwrh4nepb8so.png"/>
          <p:cNvPicPr>
            <a:picLocks noChangeAspect="1"/>
          </p:cNvPicPr>
          <p:nvPr/>
        </p:nvPicPr>
        <p:blipFill>
          <a:blip r:embed="rId4" cstate="print"/>
          <a:srcRect r="29528" b="11116"/>
          <a:stretch>
            <a:fillRect/>
          </a:stretch>
        </p:blipFill>
        <p:spPr>
          <a:xfrm>
            <a:off x="1692399" y="1926605"/>
            <a:ext cx="4752528" cy="256893"/>
          </a:xfrm>
          <a:prstGeom prst="rect">
            <a:avLst/>
          </a:prstGeom>
        </p:spPr>
      </p:pic>
      <p:pic>
        <p:nvPicPr>
          <p:cNvPr id="35" name="Рисунок 34" descr="4nx7bpqtodemtwf64n4pbqgto9emmwcb4n7pbxsoswopbqgos9emjwfo4n67bqgoswopbx6oszemjwfo4n37bxsosxem7wf1foopbxsos8ea8wc84napddstt8emtwcf4gy7dd3y4nhnyegtodem7wfw4nhpdysoszemzwfi4nh1bwrh4nepb8so.png"/>
          <p:cNvPicPr>
            <a:picLocks noChangeAspect="1"/>
          </p:cNvPicPr>
          <p:nvPr/>
        </p:nvPicPr>
        <p:blipFill>
          <a:blip r:embed="rId4" cstate="print"/>
          <a:srcRect l="70472" b="11116"/>
          <a:stretch>
            <a:fillRect/>
          </a:stretch>
        </p:blipFill>
        <p:spPr>
          <a:xfrm>
            <a:off x="3060552" y="2142629"/>
            <a:ext cx="1800200" cy="232239"/>
          </a:xfrm>
          <a:prstGeom prst="rect">
            <a:avLst/>
          </a:prstGeom>
        </p:spPr>
      </p:pic>
      <p:pic>
        <p:nvPicPr>
          <p:cNvPr id="36" name="Рисунок 35" descr="4nq7b8soi9ejdwfy4nsnaeb1gyauo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52839" y="414437"/>
            <a:ext cx="1304762" cy="238095"/>
          </a:xfrm>
          <a:prstGeom prst="rect">
            <a:avLst/>
          </a:prstGeom>
        </p:spPr>
      </p:pic>
      <p:pic>
        <p:nvPicPr>
          <p:cNvPr id="20" name="Рисунок 19" descr="ao-mother-child-17.jpg"/>
          <p:cNvPicPr>
            <a:picLocks noChangeAspect="1"/>
          </p:cNvPicPr>
          <p:nvPr/>
        </p:nvPicPr>
        <p:blipFill>
          <a:blip r:embed="rId6" cstate="print"/>
          <a:srcRect b="7766"/>
          <a:stretch>
            <a:fillRect/>
          </a:stretch>
        </p:blipFill>
        <p:spPr>
          <a:xfrm>
            <a:off x="2844527" y="3726805"/>
            <a:ext cx="4140671" cy="2736304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2844527" y="2790701"/>
            <a:ext cx="4176464" cy="79208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ru-RU" b="1" cap="all" dirty="0">
              <a:ln/>
              <a:solidFill>
                <a:schemeClr val="bg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26" name="Рисунок 25" descr="IMG_126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44527" y="7471221"/>
            <a:ext cx="4176463" cy="2736305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2916535" y="3006725"/>
            <a:ext cx="38884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Дню матери посвящается (с. 6)</a:t>
            </a:r>
            <a:endParaRPr lang="ru-RU" sz="2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844527" y="6679133"/>
            <a:ext cx="424847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«Неделя здоровья» или как мы провели время весело и с пользой (с.4)</a:t>
            </a:r>
            <a:endParaRPr lang="ru-RU" sz="19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72319" y="486445"/>
            <a:ext cx="38884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smtClean="0">
                <a:latin typeface="Arial" pitchFamily="34" charset="0"/>
                <a:cs typeface="Arial" pitchFamily="34" charset="0"/>
              </a:rPr>
              <a:t>Встречайте новый дизайн газеты!</a:t>
            </a:r>
            <a:endParaRPr lang="ru-RU" sz="1400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" name="Рисунок 29" descr="4nwpbggoue (1)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268463" y="1134517"/>
            <a:ext cx="1368151" cy="529607"/>
          </a:xfrm>
          <a:prstGeom prst="rect">
            <a:avLst/>
          </a:prstGeom>
        </p:spPr>
      </p:pic>
      <p:pic>
        <p:nvPicPr>
          <p:cNvPr id="37" name="Рисунок 36" descr="4nwpbggoue.png"/>
          <p:cNvPicPr>
            <a:picLocks noChangeAspect="1"/>
          </p:cNvPicPr>
          <p:nvPr/>
        </p:nvPicPr>
        <p:blipFill>
          <a:blip r:embed="rId9" cstate="print"/>
          <a:srcRect b="80870"/>
          <a:stretch>
            <a:fillRect/>
          </a:stretch>
        </p:blipFill>
        <p:spPr>
          <a:xfrm>
            <a:off x="2196455" y="1638573"/>
            <a:ext cx="1545372" cy="116803"/>
          </a:xfrm>
          <a:prstGeom prst="rect">
            <a:avLst/>
          </a:prstGeom>
        </p:spPr>
      </p:pic>
      <p:pic>
        <p:nvPicPr>
          <p:cNvPr id="38" name="Рисунок 37" descr="4nwpbggoue.png"/>
          <p:cNvPicPr>
            <a:picLocks noChangeAspect="1"/>
          </p:cNvPicPr>
          <p:nvPr/>
        </p:nvPicPr>
        <p:blipFill>
          <a:blip r:embed="rId9" cstate="print"/>
          <a:srcRect b="80870"/>
          <a:stretch>
            <a:fillRect/>
          </a:stretch>
        </p:blipFill>
        <p:spPr>
          <a:xfrm>
            <a:off x="2196455" y="1062509"/>
            <a:ext cx="1545372" cy="11680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0231" y="198413"/>
            <a:ext cx="6984776" cy="102049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1044327" y="486445"/>
            <a:ext cx="2376264" cy="36004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 ФОКУСЕ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828303" y="3294757"/>
            <a:ext cx="5904656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96255" y="8263309"/>
            <a:ext cx="36004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6 октября  в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экопарке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«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Затюменский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»  проходил  городской День здоровья. Ребята 1В, 2В, 3В, 4В вместе с родителями приняли участие. Поспорили с погодой(был дождь) и победили! Получили заряд энергии, бодрости, хорошего настроения</a:t>
            </a:r>
            <a:r>
              <a:rPr lang="ru-RU" sz="1400" dirty="0" smtClean="0"/>
              <a:t>.</a:t>
            </a:r>
            <a:endParaRPr lang="ru-RU" sz="1400" dirty="0"/>
          </a:p>
        </p:txBody>
      </p:sp>
      <p:pic>
        <p:nvPicPr>
          <p:cNvPr id="16" name="Рисунок 15" descr="DSCN16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4687" y="7831261"/>
            <a:ext cx="2628503" cy="197137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68263" y="7831261"/>
            <a:ext cx="3384376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День здоровья</a:t>
            </a:r>
            <a:endParaRPr lang="ru-RU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828303" y="5382989"/>
            <a:ext cx="5904656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348583" y="990501"/>
            <a:ext cx="3384376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Городской слёт «Лидер»</a:t>
            </a:r>
            <a:endParaRPr lang="ru-RU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204567" y="1422549"/>
            <a:ext cx="3888432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>
                <a:latin typeface="Arial" pitchFamily="34" charset="0"/>
                <a:cs typeface="Arial" pitchFamily="34" charset="0"/>
              </a:rPr>
              <a:t>    Дворец «Пионер» в десятый раз собрал лидеров со всей Тюменской области. В этом году за звание идущего впереди поборолись 40 ребят в возрасте </a:t>
            </a:r>
          </a:p>
          <a:p>
            <a:r>
              <a:rPr lang="ru-RU" sz="1300" dirty="0" smtClean="0">
                <a:latin typeface="Arial" pitchFamily="34" charset="0"/>
                <a:cs typeface="Arial" pitchFamily="34" charset="0"/>
              </a:rPr>
              <a:t>от 11 до 29 лет. </a:t>
            </a:r>
          </a:p>
          <a:p>
            <a:r>
              <a:rPr lang="ru-RU" sz="1300" dirty="0" smtClean="0">
                <a:latin typeface="Arial" pitchFamily="34" charset="0"/>
                <a:cs typeface="Arial" pitchFamily="34" charset="0"/>
              </a:rPr>
              <a:t>    В конкурсе приняла участие ученица 11 А класса нашей школы. </a:t>
            </a:r>
          </a:p>
          <a:p>
            <a:r>
              <a:rPr lang="ru-RU" sz="1300" dirty="0" smtClean="0">
                <a:latin typeface="Arial" pitchFamily="34" charset="0"/>
                <a:cs typeface="Arial" pitchFamily="34" charset="0"/>
              </a:rPr>
              <a:t>    Наша ученица получила </a:t>
            </a:r>
            <a:r>
              <a:rPr lang="ru-RU" sz="1300" dirty="0" err="1" smtClean="0">
                <a:latin typeface="Arial" pitchFamily="34" charset="0"/>
                <a:cs typeface="Arial" pitchFamily="34" charset="0"/>
              </a:rPr>
              <a:t>спецприз</a:t>
            </a:r>
            <a:r>
              <a:rPr lang="ru-RU" sz="1300" dirty="0" smtClean="0">
                <a:latin typeface="Arial" pitchFamily="34" charset="0"/>
                <a:cs typeface="Arial" pitchFamily="34" charset="0"/>
              </a:rPr>
              <a:t> – номинацию «Признание коллег».</a:t>
            </a:r>
          </a:p>
        </p:txBody>
      </p:sp>
      <p:pic>
        <p:nvPicPr>
          <p:cNvPr id="30" name="Рисунок 29" descr="5obZl5Tvb1U.jpg"/>
          <p:cNvPicPr>
            <a:picLocks noChangeAspect="1"/>
          </p:cNvPicPr>
          <p:nvPr/>
        </p:nvPicPr>
        <p:blipFill>
          <a:blip r:embed="rId4" cstate="print"/>
          <a:srcRect l="9050" t="12866" r="12860" b="13"/>
          <a:stretch>
            <a:fillRect/>
          </a:stretch>
        </p:blipFill>
        <p:spPr>
          <a:xfrm>
            <a:off x="324247" y="1134517"/>
            <a:ext cx="2808312" cy="2089110"/>
          </a:xfrm>
          <a:prstGeom prst="rect">
            <a:avLst/>
          </a:prstGeom>
        </p:spPr>
      </p:pic>
      <p:cxnSp>
        <p:nvCxnSpPr>
          <p:cNvPr id="31" name="Прямая соединительная линия 30"/>
          <p:cNvCxnSpPr/>
          <p:nvPr/>
        </p:nvCxnSpPr>
        <p:spPr>
          <a:xfrm>
            <a:off x="756295" y="7687245"/>
            <a:ext cx="5904656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68263" y="3438773"/>
            <a:ext cx="3384376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«Позвони бабушке!»</a:t>
            </a:r>
            <a:endParaRPr lang="ru-RU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84287" y="3942829"/>
            <a:ext cx="345638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>
                <a:latin typeface="Arial" pitchFamily="34" charset="0"/>
                <a:cs typeface="Arial" pitchFamily="34" charset="0"/>
              </a:rPr>
              <a:t>1 октября Ребята 2 «В» класса приняли участие в акции «Позвони бабушке».</a:t>
            </a:r>
          </a:p>
          <a:p>
            <a:r>
              <a:rPr lang="ru-RU" sz="1300" b="1" dirty="0" smtClean="0">
                <a:latin typeface="Arial" pitchFamily="34" charset="0"/>
                <a:cs typeface="Arial" pitchFamily="34" charset="0"/>
              </a:rPr>
              <a:t>«Бабушка, бабушка,</a:t>
            </a:r>
          </a:p>
          <a:p>
            <a:r>
              <a:rPr lang="ru-RU" sz="1300" b="1" dirty="0" smtClean="0">
                <a:latin typeface="Arial" pitchFamily="34" charset="0"/>
                <a:cs typeface="Arial" pitchFamily="34" charset="0"/>
              </a:rPr>
              <a:t>Бабушка моя.</a:t>
            </a:r>
          </a:p>
          <a:p>
            <a:r>
              <a:rPr lang="ru-RU" sz="1300" b="1" dirty="0" smtClean="0">
                <a:latin typeface="Arial" pitchFamily="34" charset="0"/>
                <a:cs typeface="Arial" pitchFamily="34" charset="0"/>
              </a:rPr>
              <a:t>Бабушка, бабушка,</a:t>
            </a:r>
          </a:p>
          <a:p>
            <a:r>
              <a:rPr lang="ru-RU" sz="1300" b="1" dirty="0" smtClean="0">
                <a:latin typeface="Arial" pitchFamily="34" charset="0"/>
                <a:cs typeface="Arial" pitchFamily="34" charset="0"/>
              </a:rPr>
              <a:t>С праздником тебя!»</a:t>
            </a:r>
            <a:endParaRPr lang="ru-RU" sz="13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4" name="Рисунок 33" descr="DSCN160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56695" y="3366765"/>
            <a:ext cx="2580498" cy="1935373"/>
          </a:xfrm>
          <a:prstGeom prst="rect">
            <a:avLst/>
          </a:prstGeom>
        </p:spPr>
      </p:pic>
      <p:pic>
        <p:nvPicPr>
          <p:cNvPr id="19" name="Рисунок 18" descr="20180929_103918.jpg"/>
          <p:cNvPicPr>
            <a:picLocks noChangeAspect="1"/>
          </p:cNvPicPr>
          <p:nvPr/>
        </p:nvPicPr>
        <p:blipFill>
          <a:blip r:embed="rId6" cstate="print"/>
          <a:srcRect r="19592"/>
          <a:stretch>
            <a:fillRect/>
          </a:stretch>
        </p:blipFill>
        <p:spPr>
          <a:xfrm>
            <a:off x="324247" y="5454997"/>
            <a:ext cx="2904812" cy="2167567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564607" y="5454997"/>
            <a:ext cx="3384376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«Чудо шашки»</a:t>
            </a:r>
            <a:endParaRPr lang="ru-RU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420591" y="6031061"/>
            <a:ext cx="345638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Наша школа принимала участие в областных соревнованиях «Чудо шашки». Поздравляем воспитанников дошкольного отделения, занявших четвертое место в городском шашечном турнире среди детей 5-7 лет.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Солнце 22"/>
          <p:cNvSpPr/>
          <p:nvPr/>
        </p:nvSpPr>
        <p:spPr>
          <a:xfrm>
            <a:off x="252239" y="9847485"/>
            <a:ext cx="576064" cy="504056"/>
          </a:xfrm>
          <a:prstGeom prst="su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pic>
        <p:nvPicPr>
          <p:cNvPr id="26" name="Рисунок 25" descr="Icon_CLM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70421" y="270421"/>
            <a:ext cx="701898" cy="70189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96255" y="208528"/>
            <a:ext cx="6957024" cy="1020490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5292799" y="342429"/>
            <a:ext cx="2064196" cy="41823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ru-RU" dirty="0">
              <a:ln w="50800"/>
              <a:solidFill>
                <a:sysClr val="windowText" lastClr="000000"/>
              </a:solidFill>
              <a:cs typeface="Arial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188343" y="486445"/>
            <a:ext cx="2376264" cy="36004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 места событий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6" name="Рисунок 35" descr="4nq7b8soi9ejdwfy4nsnaeb1gyau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2839" y="414437"/>
            <a:ext cx="1304762" cy="238095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332359" y="1206525"/>
            <a:ext cx="5184576" cy="5232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«РДШ – твой путь к успеху»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988543" y="1926605"/>
            <a:ext cx="40324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В Тюмени прошел очный этап городского конкурса школьных проектов "РДШ -твой путь к успеху"  </a:t>
            </a:r>
            <a:br>
              <a:rPr lang="ru-RU" sz="12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12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Защищали свои проекты 15 участников, представители 7 образовательных учреждений города. </a:t>
            </a:r>
            <a:br>
              <a:rPr lang="ru-RU" sz="12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12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Команда экспертов, в которую вошли общественные деятели, члены Молодежной Администрации города Тюмени: Юлия </a:t>
            </a:r>
            <a:r>
              <a:rPr lang="ru-RU" sz="12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Стафеева</a:t>
            </a:r>
            <a:r>
              <a:rPr lang="ru-RU" sz="12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Артем Харченко, Наталья Котельникова, Федор Маслов, Вадим Сергиенко, - подвела итоги и выявила идеи, которые получат </a:t>
            </a:r>
            <a:r>
              <a:rPr lang="ru-RU" sz="12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грантовую</a:t>
            </a:r>
            <a:r>
              <a:rPr lang="ru-RU" sz="12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поддержку в размере 10 000 рублей. </a:t>
            </a:r>
            <a:endParaRPr lang="ru-RU" sz="1200" dirty="0"/>
          </a:p>
        </p:txBody>
      </p:sp>
      <p:pic>
        <p:nvPicPr>
          <p:cNvPr id="21" name="Рисунок 20" descr="O5p5tgr33cU.jpg"/>
          <p:cNvPicPr>
            <a:picLocks noChangeAspect="1"/>
          </p:cNvPicPr>
          <p:nvPr/>
        </p:nvPicPr>
        <p:blipFill>
          <a:blip r:embed="rId4" cstate="print"/>
          <a:srcRect t="14722" b="26390"/>
          <a:stretch>
            <a:fillRect/>
          </a:stretch>
        </p:blipFill>
        <p:spPr>
          <a:xfrm>
            <a:off x="756295" y="2070621"/>
            <a:ext cx="2073323" cy="1728192"/>
          </a:xfrm>
          <a:prstGeom prst="rect">
            <a:avLst/>
          </a:prstGeom>
        </p:spPr>
      </p:pic>
      <p:pic>
        <p:nvPicPr>
          <p:cNvPr id="24" name="Рисунок 23" descr="B4vrLf1dQ9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24647" y="4230861"/>
            <a:ext cx="3133741" cy="20883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 descr="-jKrwfGGOyE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56295" y="4230861"/>
            <a:ext cx="3096175" cy="20633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" name="TextBox 25"/>
          <p:cNvSpPr txBox="1"/>
          <p:nvPr/>
        </p:nvSpPr>
        <p:spPr>
          <a:xfrm>
            <a:off x="612279" y="6607125"/>
            <a:ext cx="3672408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Победителями стали учащиеся 5 школ города. В числе победителей и наша школа с проектом «Мы вместе!», который реализуют учащиеся 9 классов.</a:t>
            </a:r>
            <a:br>
              <a:rPr lang="ru-RU" sz="12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12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</a:t>
            </a:r>
            <a:r>
              <a:rPr lang="ru-RU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Основная идея проекта – проведение комплекса мероприятий для успешной социализации детей с ОВЗ. Обеспечение равного доступа к получению образования в образовательном учреждении и создание необходимых условий для социальной адаптации всеми без исключения детьми независимо от их индивидуальных особенностей, психических и физических возможностей.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Не маловажным аспектом проекта является и развитие навыков </a:t>
            </a:r>
            <a:r>
              <a:rPr lang="en-US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soft</a:t>
            </a:r>
            <a:r>
              <a:rPr lang="ru-RU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-</a:t>
            </a:r>
            <a:r>
              <a:rPr lang="en-US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skills</a:t>
            </a:r>
            <a:r>
              <a:rPr lang="ru-RU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у организаторов проекта (активистов РДШ).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7" name="Рисунок 26" descr="4Rp-rXDYng4.jpg"/>
          <p:cNvPicPr>
            <a:picLocks noChangeAspect="1"/>
          </p:cNvPicPr>
          <p:nvPr/>
        </p:nvPicPr>
        <p:blipFill>
          <a:blip r:embed="rId7" cstate="print"/>
          <a:srcRect l="10770" r="20356"/>
          <a:stretch>
            <a:fillRect/>
          </a:stretch>
        </p:blipFill>
        <p:spPr>
          <a:xfrm>
            <a:off x="4284687" y="6607125"/>
            <a:ext cx="2664296" cy="2897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" name="TextBox 27"/>
          <p:cNvSpPr txBox="1"/>
          <p:nvPr/>
        </p:nvSpPr>
        <p:spPr>
          <a:xfrm>
            <a:off x="4032871" y="9487445"/>
            <a:ext cx="3528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Желаем удачи в реализации ваших проектов!</a:t>
            </a:r>
            <a:endParaRPr lang="ru-RU" sz="1400" dirty="0"/>
          </a:p>
        </p:txBody>
      </p:sp>
      <p:sp>
        <p:nvSpPr>
          <p:cNvPr id="15" name="Солнце 14"/>
          <p:cNvSpPr/>
          <p:nvPr/>
        </p:nvSpPr>
        <p:spPr>
          <a:xfrm>
            <a:off x="6732959" y="9847485"/>
            <a:ext cx="576064" cy="504056"/>
          </a:xfrm>
          <a:prstGeom prst="sun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pic>
        <p:nvPicPr>
          <p:cNvPr id="16" name="Рисунок 15" descr="icons.jpg"/>
          <p:cNvPicPr>
            <a:picLocks noChangeAspect="1"/>
          </p:cNvPicPr>
          <p:nvPr/>
        </p:nvPicPr>
        <p:blipFill>
          <a:blip r:embed="rId8" cstate="print"/>
          <a:srcRect l="4762" t="6349" r="78096" b="70795"/>
          <a:stretch>
            <a:fillRect/>
          </a:stretch>
        </p:blipFill>
        <p:spPr>
          <a:xfrm>
            <a:off x="468263" y="270421"/>
            <a:ext cx="648072" cy="64807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0231" y="198413"/>
            <a:ext cx="6984776" cy="102049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1044327" y="486445"/>
            <a:ext cx="2376264" cy="36004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СПОРТ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212679" y="990501"/>
            <a:ext cx="2232248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Неделя здоровья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756295" y="5454997"/>
            <a:ext cx="59046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996655" y="5599013"/>
            <a:ext cx="2232248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Весёлые старты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48583" y="6031061"/>
            <a:ext cx="3456384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>
                <a:latin typeface="Arial" pitchFamily="34" charset="0"/>
                <a:cs typeface="Arial" pitchFamily="34" charset="0"/>
              </a:rPr>
              <a:t>    В нашей школе прошли соревнования «Мама, папа, я и бабушка моя», посвященные дню Пожилого человека.  </a:t>
            </a:r>
          </a:p>
          <a:p>
            <a:r>
              <a:rPr lang="ru-RU" sz="1300" dirty="0" smtClean="0">
                <a:latin typeface="Arial" pitchFamily="34" charset="0"/>
                <a:cs typeface="Arial" pitchFamily="34" charset="0"/>
              </a:rPr>
              <a:t>    С большим удовольствием в «Веселых стартах» принимали участие родители учащихся 2-х классов. Получили заряд хорошего настроения, положительных эмоций, радовали своих детей и радовались сами, как дети. Молодцы!</a:t>
            </a:r>
            <a:endParaRPr lang="ru-RU" sz="13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Рисунок 16" descr="IMG_409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6255" y="5671021"/>
            <a:ext cx="2880321" cy="2160240"/>
          </a:xfrm>
          <a:prstGeom prst="rect">
            <a:avLst/>
          </a:prstGeom>
        </p:spPr>
      </p:pic>
      <p:pic>
        <p:nvPicPr>
          <p:cNvPr id="20" name="Рисунок 19" descr="IMG_411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64607" y="8047285"/>
            <a:ext cx="2880320" cy="2160239"/>
          </a:xfrm>
          <a:prstGeom prst="rect">
            <a:avLst/>
          </a:prstGeom>
        </p:spPr>
      </p:pic>
      <p:pic>
        <p:nvPicPr>
          <p:cNvPr id="23" name="Рисунок 22" descr="IMG_410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6255" y="8047285"/>
            <a:ext cx="2916535" cy="2187401"/>
          </a:xfrm>
          <a:prstGeom prst="rect">
            <a:avLst/>
          </a:prstGeom>
        </p:spPr>
      </p:pic>
      <p:sp>
        <p:nvSpPr>
          <p:cNvPr id="24" name="Солнце 23"/>
          <p:cNvSpPr/>
          <p:nvPr/>
        </p:nvSpPr>
        <p:spPr>
          <a:xfrm>
            <a:off x="180231" y="9919493"/>
            <a:ext cx="576064" cy="504056"/>
          </a:xfrm>
          <a:prstGeom prst="su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pic>
        <p:nvPicPr>
          <p:cNvPr id="16" name="Рисунок 15" descr="hello_html_m52b8b5f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4247" y="270421"/>
            <a:ext cx="673020" cy="648072"/>
          </a:xfrm>
          <a:prstGeom prst="rect">
            <a:avLst/>
          </a:prstGeom>
        </p:spPr>
      </p:pic>
      <p:pic>
        <p:nvPicPr>
          <p:cNvPr id="27" name="Рисунок 26" descr="IMG_423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420591" y="2862709"/>
            <a:ext cx="3336371" cy="2502278"/>
          </a:xfrm>
          <a:prstGeom prst="rect">
            <a:avLst/>
          </a:prstGeom>
        </p:spPr>
      </p:pic>
      <p:pic>
        <p:nvPicPr>
          <p:cNvPr id="28" name="Рисунок 27" descr="IMG_3962.JPG"/>
          <p:cNvPicPr>
            <a:picLocks noChangeAspect="1"/>
          </p:cNvPicPr>
          <p:nvPr/>
        </p:nvPicPr>
        <p:blipFill>
          <a:blip r:embed="rId8" cstate="print"/>
          <a:srcRect r="23528" b="23528"/>
          <a:stretch>
            <a:fillRect/>
          </a:stretch>
        </p:blipFill>
        <p:spPr>
          <a:xfrm>
            <a:off x="540272" y="3359623"/>
            <a:ext cx="2664296" cy="2023366"/>
          </a:xfrm>
          <a:prstGeom prst="rect">
            <a:avLst/>
          </a:prstGeom>
        </p:spPr>
      </p:pic>
      <p:pic>
        <p:nvPicPr>
          <p:cNvPr id="30" name="Рисунок 29" descr="IMG_4173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40271" y="1134517"/>
            <a:ext cx="2664296" cy="2052227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3276575" y="1566565"/>
            <a:ext cx="367240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>
                <a:latin typeface="Arial" pitchFamily="34" charset="0"/>
                <a:cs typeface="Arial" pitchFamily="34" charset="0"/>
              </a:rPr>
              <a:t>    С 1 октября в нашей школе проходит неделя здоровья. Много  спортивных мероприятий для учащихся проводятся как в зале, так и на школьном стадионе. Ребята принимают активное участие. Молодцы!  Так держать.</a:t>
            </a:r>
            <a:endParaRPr lang="ru-RU" sz="13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24247" y="198413"/>
            <a:ext cx="7056784" cy="10204909"/>
          </a:xfrm>
          <a:prstGeom prst="rect">
            <a:avLst/>
          </a:prstGeom>
          <a:solidFill>
            <a:schemeClr val="lt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200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5292799" y="342429"/>
            <a:ext cx="2064196" cy="41823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ru-RU" dirty="0">
              <a:ln w="50800"/>
              <a:solidFill>
                <a:sysClr val="windowText" lastClr="000000"/>
              </a:solidFill>
              <a:cs typeface="Arial" pitchFamily="34" charset="0"/>
            </a:endParaRPr>
          </a:p>
        </p:txBody>
      </p:sp>
      <p:pic>
        <p:nvPicPr>
          <p:cNvPr id="36" name="Рисунок 35" descr="4nq7b8soi9ejdwfy4nsnaeb1gyau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6855" y="414437"/>
            <a:ext cx="1304762" cy="238095"/>
          </a:xfrm>
          <a:prstGeom prst="rect">
            <a:avLst/>
          </a:prstGeom>
        </p:spPr>
      </p:pic>
      <p:sp>
        <p:nvSpPr>
          <p:cNvPr id="18" name="Скругленный прямоугольник 17"/>
          <p:cNvSpPr/>
          <p:nvPr/>
        </p:nvSpPr>
        <p:spPr>
          <a:xfrm>
            <a:off x="1044327" y="486445"/>
            <a:ext cx="2664296" cy="36004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Книжная полка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684287" y="4590901"/>
            <a:ext cx="5904656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13" name="Рисунок 12" descr="50638ed1f93c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6255" y="270421"/>
            <a:ext cx="585598" cy="62711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332359" y="1206525"/>
            <a:ext cx="5184576" cy="5232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Топ книжных новинок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684287" y="7327205"/>
            <a:ext cx="5904656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 l="22150" t="30075" r="48319" b="10864"/>
          <a:stretch>
            <a:fillRect/>
          </a:stretch>
        </p:blipFill>
        <p:spPr bwMode="auto">
          <a:xfrm>
            <a:off x="612279" y="1998613"/>
            <a:ext cx="1584176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/>
          <a:srcRect l="21644" t="22692" r="47644" b="18246"/>
          <a:stretch>
            <a:fillRect/>
          </a:stretch>
        </p:blipFill>
        <p:spPr bwMode="auto">
          <a:xfrm>
            <a:off x="5220791" y="4734917"/>
            <a:ext cx="1591377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print"/>
          <a:srcRect l="22234" t="23430" r="48235" b="18246"/>
          <a:stretch>
            <a:fillRect/>
          </a:stretch>
        </p:blipFill>
        <p:spPr bwMode="auto">
          <a:xfrm>
            <a:off x="540271" y="7471221"/>
            <a:ext cx="1512168" cy="238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Box 21"/>
          <p:cNvSpPr txBox="1"/>
          <p:nvPr/>
        </p:nvSpPr>
        <p:spPr>
          <a:xfrm>
            <a:off x="2268463" y="1854597"/>
            <a:ext cx="475252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Arial" pitchFamily="34" charset="0"/>
                <a:cs typeface="Arial" pitchFamily="34" charset="0"/>
              </a:rPr>
              <a:t>Настоящее имя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супер-героя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, скрывающегося под маской Человека-муравья – Скотт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Ленг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. У него есть дочка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Кесси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, она ходит в старшую школу. Для Скотта нет ничего дороже своего ребенка. И тут вдруг возникает угроза именно для нее: из тюрьмы сбежал бывший подельник Скотта. Теперь есть опасность, что он будет охотиться не на самого Человека-муравья, а на его дочку.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Сможет-ли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 Скотт защитить ее? Какой ценой?</a:t>
            </a:r>
          </a:p>
          <a:p>
            <a:pPr algn="ctr"/>
            <a:endParaRPr lang="ru-RU" sz="1200" dirty="0" smtClean="0"/>
          </a:p>
          <a:p>
            <a:pPr algn="ctr"/>
            <a:r>
              <a:rPr lang="ru-RU" b="1" dirty="0" smtClean="0"/>
              <a:t>«Человек-Муравей: настоящий враг» — роман Джейсона </a:t>
            </a:r>
            <a:r>
              <a:rPr lang="ru-RU" b="1" dirty="0" err="1" smtClean="0"/>
              <a:t>Старра</a:t>
            </a:r>
            <a:r>
              <a:rPr lang="ru-RU" b="1" dirty="0" smtClean="0"/>
              <a:t>, созданный по мотивам мира </a:t>
            </a:r>
            <a:r>
              <a:rPr lang="ru-RU" b="1" dirty="0" err="1" smtClean="0"/>
              <a:t>супергероев</a:t>
            </a:r>
            <a:r>
              <a:rPr lang="ru-RU" b="1" dirty="0" smtClean="0"/>
              <a:t> MARVEL. </a:t>
            </a:r>
            <a:endParaRPr lang="ru-RU" sz="12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540271" y="4590901"/>
            <a:ext cx="468052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Главная героиня книги – 16-летняя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Салли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Локхарт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, девушка, на которую хотели быть похожи многие девочки. Она необыкновенно красива, умеет скакать на лошади и метко стреляет из револьвера, и даже разбирается в бизнесе получше некоторых взрослых. Правда, литературу, совсем не знает. Как и языки, и музыку. Но это всё наживное.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Салли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 – рано осталась сиротой – ее отец погиб при загадочных обстоятельствах. Теперь опасность грозит и ей тоже. Сумеет –ли она спастись, зависит только от нее – сумеет ли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Салли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 разгадать страшную тайну, нависшую над ней.</a:t>
            </a:r>
            <a:r>
              <a:rPr lang="ru-RU" sz="1200" b="1" dirty="0" smtClean="0"/>
              <a:t> 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68263" y="6463109"/>
            <a:ext cx="4680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«Рубин во мгле», автора Филиппа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Пулмана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, имеет сюжет полный интриг, немного мистики, тайны и много приключений.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196455" y="7399213"/>
            <a:ext cx="489654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Вот это противостояние! С одной стороны – Человек в маске, который собрал армию книжных злодеев, и взял в плен все королевские семьи.  Он твердо намерен разделаться со всеми сказочными правителями и провозгласить себя великим императором всех королевств. С другой -  Алекс и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Коннор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Бейли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, которые понимают, что несметное войско Человека в маске им не победить. Ведь на его стороне злая ведьма Запада, Червонная королева и Капитан Крюк. Зато у ребят есть воображение – с его помощью они отправляются в путешествие по произведениям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Коннера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, чтобы собрать свою армию. На их стороне теперь пираты и киборги,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супергерои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 и мумии.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124447" y="9487445"/>
            <a:ext cx="4536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Пятый роман цикла «Страна сказок» автора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Крис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Колфер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, будет интересен как взрослым, так и детям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олнце 19"/>
          <p:cNvSpPr/>
          <p:nvPr/>
        </p:nvSpPr>
        <p:spPr>
          <a:xfrm>
            <a:off x="6804967" y="9847485"/>
            <a:ext cx="576064" cy="504056"/>
          </a:xfrm>
          <a:prstGeom prst="sun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0231" y="198413"/>
            <a:ext cx="7056784" cy="1020490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mtClean="0"/>
          </a:p>
          <a:p>
            <a:pPr algn="ctr"/>
            <a:endParaRPr lang="ru-RU" smtClean="0"/>
          </a:p>
          <a:p>
            <a:pPr algn="ctr"/>
            <a:endParaRPr lang="ru-RU" smtClean="0"/>
          </a:p>
          <a:p>
            <a:pPr algn="ctr"/>
            <a:endParaRPr lang="ru-RU" smtClean="0"/>
          </a:p>
          <a:p>
            <a:pPr algn="ctr"/>
            <a:endParaRPr lang="ru-RU" smtClean="0"/>
          </a:p>
          <a:p>
            <a:pPr algn="ctr"/>
            <a:endParaRPr lang="ru-RU" smtClean="0"/>
          </a:p>
          <a:p>
            <a:pPr algn="ctr"/>
            <a:endParaRPr lang="ru-RU" smtClean="0"/>
          </a:p>
          <a:p>
            <a:pPr algn="ctr"/>
            <a:endParaRPr lang="ru-RU" smtClean="0"/>
          </a:p>
          <a:p>
            <a:pPr algn="ctr"/>
            <a:endParaRPr lang="ru-RU" smtClean="0"/>
          </a:p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1044327" y="486445"/>
            <a:ext cx="2664296" cy="36004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Тема номера</a:t>
            </a:r>
            <a:endParaRPr lang="ru-RU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1044327" y="5887045"/>
            <a:ext cx="5616624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14" name="Рисунок 13" descr="bbf7c8b0cd79fde41b409c6a4299baa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4247" y="1710581"/>
            <a:ext cx="2808313" cy="392178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132559" y="1710582"/>
            <a:ext cx="3816424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    На протяжении 20 лет каждое последнее воскресенье ноября в России празднуют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День матери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. В этот день на улицах можно увидеть множество людей, которые с большим трепетом выбирают букеты и подарки для самого важного человека в жизни. У многих женщин в этот день горят глаза, а с лица не сходит улыбка, и дело не в цветах или подарках, а во внимании дорогих людей. </a:t>
            </a: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    Впервые День матери в России отметили в 1998 году. В том же году было принято решение учредить этот праздник официально. День матери отмечают каждое последнее воскресенье ноября. На протяжении 20 лет мамы всех регионов России принимают поздравления и подарки от самых близких людей.</a:t>
            </a:r>
          </a:p>
          <a:p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Рисунок 19" descr="4nxpdyqoz5emdwfi4n67bxqttxem1egoz9eabwfo4n57bpgozzemtwf4 (1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52439" y="1062509"/>
            <a:ext cx="3694785" cy="405130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1908423" y="990501"/>
            <a:ext cx="3888432" cy="576064"/>
          </a:xfrm>
          <a:prstGeom prst="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3" name="Рисунок 22" descr="6047_html_m5ea19c0d.jpg"/>
          <p:cNvPicPr>
            <a:picLocks noChangeAspect="1"/>
          </p:cNvPicPr>
          <p:nvPr/>
        </p:nvPicPr>
        <p:blipFill>
          <a:blip r:embed="rId5" cstate="print"/>
          <a:srcRect r="12500"/>
          <a:stretch>
            <a:fillRect/>
          </a:stretch>
        </p:blipFill>
        <p:spPr>
          <a:xfrm>
            <a:off x="468263" y="270421"/>
            <a:ext cx="576064" cy="648072"/>
          </a:xfrm>
          <a:prstGeom prst="rect">
            <a:avLst/>
          </a:prstGeom>
        </p:spPr>
      </p:pic>
      <p:sp>
        <p:nvSpPr>
          <p:cNvPr id="15" name="Солнце 14"/>
          <p:cNvSpPr/>
          <p:nvPr/>
        </p:nvSpPr>
        <p:spPr>
          <a:xfrm>
            <a:off x="180231" y="9847485"/>
            <a:ext cx="576064" cy="504056"/>
          </a:xfrm>
          <a:prstGeom prst="sun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pic>
        <p:nvPicPr>
          <p:cNvPr id="16" name="Рисунок 15" descr="49293767.png"/>
          <p:cNvPicPr>
            <a:picLocks noChangeAspect="1"/>
          </p:cNvPicPr>
          <p:nvPr/>
        </p:nvPicPr>
        <p:blipFill>
          <a:blip r:embed="rId6" cstate="print"/>
          <a:srcRect l="3224" t="6214" r="11352" b="8856"/>
          <a:stretch>
            <a:fillRect/>
          </a:stretch>
        </p:blipFill>
        <p:spPr>
          <a:xfrm>
            <a:off x="3348583" y="6031061"/>
            <a:ext cx="3758002" cy="2766307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96255" y="6823149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3276575" y="5887045"/>
            <a:ext cx="0" cy="4392488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52239" y="5887045"/>
            <a:ext cx="3024336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    Во многих странах сохранились народные традиции и обычаи празднования Дня матери.    </a:t>
            </a: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     Например, американцы прикалывают к одежде гвоздики, при этом белый невинный цветок выбирают те, чьих матерей уже нет в живых, таким образом они чтят их светлую память.</a:t>
            </a: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    Эстонцы приветствуют материей вывешенными на улицах городов флагами, а финны возлагают цветы к памятнику Матери-работницы, расположенному в Хельсинки. Примечательно, что этот памятник был установлен также   </a:t>
            </a: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        в День матери в 1996 году.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276575" y="8911381"/>
            <a:ext cx="40324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    По данным социологических опросов День матери входит в пятерку самых любимых и важных праздников во многих странах. Удивляться тут нечему — сложно найти человека, который бы не почитал свою мать и не был бы ей благодарен за свое рождение.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24247" y="198413"/>
            <a:ext cx="7056784" cy="1020490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5292799" y="342429"/>
            <a:ext cx="2064196" cy="41823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ru-RU" dirty="0">
              <a:ln w="50800"/>
              <a:solidFill>
                <a:sysClr val="windowText" lastClr="000000"/>
              </a:solidFill>
              <a:cs typeface="Arial" pitchFamily="34" charset="0"/>
            </a:endParaRPr>
          </a:p>
        </p:txBody>
      </p:sp>
      <p:pic>
        <p:nvPicPr>
          <p:cNvPr id="36" name="Рисунок 35" descr="4nq7b8soi9ejdwfy4nsnaeb1gyau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6855" y="414437"/>
            <a:ext cx="1304762" cy="23809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132559" y="1710582"/>
            <a:ext cx="38164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    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4247" y="1638573"/>
            <a:ext cx="684076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/>
              <a:t>«</a:t>
            </a:r>
            <a:r>
              <a:rPr lang="ru-RU" sz="1400" i="1" dirty="0" smtClean="0"/>
              <a:t>Есть мамы добрые, есть строгие,</a:t>
            </a:r>
          </a:p>
          <a:p>
            <a:pPr algn="r"/>
            <a:r>
              <a:rPr lang="ru-RU" sz="1400" i="1" dirty="0" smtClean="0"/>
              <a:t>Защитницы и боязливые…</a:t>
            </a:r>
          </a:p>
          <a:p>
            <a:pPr algn="r"/>
            <a:r>
              <a:rPr lang="ru-RU" sz="1400" i="1" dirty="0" smtClean="0"/>
              <a:t>Но есть и мама, что от Бога – </a:t>
            </a:r>
          </a:p>
          <a:p>
            <a:pPr algn="r"/>
            <a:r>
              <a:rPr lang="ru-RU" sz="1400" i="1" dirty="0" smtClean="0"/>
              <a:t>Единственная и неповторимая»</a:t>
            </a:r>
          </a:p>
          <a:p>
            <a:endParaRPr lang="ru-RU" sz="1400" dirty="0" smtClean="0"/>
          </a:p>
          <a:p>
            <a:r>
              <a:rPr lang="ru-RU" sz="1400" dirty="0" smtClean="0"/>
              <a:t>В преддверии Дня матери, мы решили, выяснить, а какие мамы, наши любимые учителя? </a:t>
            </a:r>
            <a:endParaRPr lang="ru-RU" sz="1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980431" y="990501"/>
            <a:ext cx="3888432" cy="576064"/>
          </a:xfrm>
          <a:prstGeom prst="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Какие они, мамы?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68263" y="3294757"/>
            <a:ext cx="6696744" cy="230425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68263" y="5743029"/>
            <a:ext cx="6696744" cy="216024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68263" y="8047285"/>
            <a:ext cx="6696744" cy="216024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" name="Рисунок 26" descr="8hTidGmwTTI.jpg"/>
          <p:cNvPicPr>
            <a:picLocks noChangeAspect="1"/>
          </p:cNvPicPr>
          <p:nvPr/>
        </p:nvPicPr>
        <p:blipFill>
          <a:blip r:embed="rId4" cstate="print"/>
          <a:srcRect l="18206" t="46615" r="25271"/>
          <a:stretch>
            <a:fillRect/>
          </a:stretch>
        </p:blipFill>
        <p:spPr>
          <a:xfrm>
            <a:off x="540271" y="3654797"/>
            <a:ext cx="1753294" cy="1728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" name="TextBox 27"/>
          <p:cNvSpPr txBox="1"/>
          <p:nvPr/>
        </p:nvSpPr>
        <p:spPr>
          <a:xfrm>
            <a:off x="2340471" y="3294757"/>
            <a:ext cx="338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err="1" smtClean="0">
                <a:latin typeface="Arial" pitchFamily="34" charset="0"/>
                <a:cs typeface="Arial" pitchFamily="34" charset="0"/>
              </a:rPr>
              <a:t>Радионова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Светлана Анатольевна, </a:t>
            </a:r>
          </a:p>
          <a:p>
            <a:pPr algn="ctr"/>
            <a:r>
              <a:rPr lang="ru-RU" sz="1200" b="1" dirty="0" smtClean="0">
                <a:latin typeface="Arial" pitchFamily="34" charset="0"/>
                <a:cs typeface="Arial" pitchFamily="34" charset="0"/>
              </a:rPr>
              <a:t>учитель музыки, ИЗО, МХК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8263" y="6031061"/>
            <a:ext cx="3528392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/>
              <a:t>    «Я мама разная. Чаще строгая, но справедливая. Я не позволяю детям часто и долго капризничать, они должны знать меру во всем. </a:t>
            </a:r>
          </a:p>
          <a:p>
            <a:r>
              <a:rPr lang="ru-RU" sz="1300" dirty="0" smtClean="0"/>
              <a:t>    Я приучаю детей к тому, что, даже если ребенок что-то совершил, всегда можно исправить положение. Сломал игрушку – почини, если возможно, опоздал – в следующий раз, приходи заранее»</a:t>
            </a:r>
            <a:endParaRPr lang="ru-RU" sz="1300" dirty="0"/>
          </a:p>
        </p:txBody>
      </p:sp>
      <p:pic>
        <p:nvPicPr>
          <p:cNvPr id="22" name="Рисунок 21" descr="PRXyRoTfSl8.jpg"/>
          <p:cNvPicPr>
            <a:picLocks noChangeAspect="1"/>
          </p:cNvPicPr>
          <p:nvPr/>
        </p:nvPicPr>
        <p:blipFill>
          <a:blip r:embed="rId5" cstate="print"/>
          <a:srcRect t="7692"/>
          <a:stretch>
            <a:fillRect/>
          </a:stretch>
        </p:blipFill>
        <p:spPr>
          <a:xfrm>
            <a:off x="4140671" y="5815037"/>
            <a:ext cx="2952328" cy="20439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" name="TextBox 23"/>
          <p:cNvSpPr txBox="1"/>
          <p:nvPr/>
        </p:nvSpPr>
        <p:spPr>
          <a:xfrm>
            <a:off x="468263" y="5743029"/>
            <a:ext cx="33843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Arial" pitchFamily="34" charset="0"/>
                <a:cs typeface="Arial" pitchFamily="34" charset="0"/>
              </a:rPr>
              <a:t>Смолина Юлия Евгеньевна,  соц. педагог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6" name="Рисунок 25" descr="0M1LCp9AnqY.jpg"/>
          <p:cNvPicPr>
            <a:picLocks noChangeAspect="1"/>
          </p:cNvPicPr>
          <p:nvPr/>
        </p:nvPicPr>
        <p:blipFill>
          <a:blip r:embed="rId6" cstate="print"/>
          <a:srcRect b="17261"/>
          <a:stretch>
            <a:fillRect/>
          </a:stretch>
        </p:blipFill>
        <p:spPr>
          <a:xfrm>
            <a:off x="5508823" y="3582789"/>
            <a:ext cx="1584176" cy="17437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9" name="TextBox 28"/>
          <p:cNvSpPr txBox="1"/>
          <p:nvPr/>
        </p:nvSpPr>
        <p:spPr>
          <a:xfrm>
            <a:off x="2340471" y="3654797"/>
            <a:ext cx="3312368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    «В первую очередь я любящая мама. Я обожаю своих детей, и всё свободное от работы время стараюсь проводить с ними. Всей семьёй мы любим </a:t>
            </a:r>
            <a:r>
              <a:rPr lang="ru-RU" sz="1400" dirty="0" err="1" smtClean="0"/>
              <a:t>путешест-вовать</a:t>
            </a:r>
            <a:r>
              <a:rPr lang="ru-RU" sz="1400" dirty="0" smtClean="0"/>
              <a:t>, гулять, отдыхать на природе, ходить по магазинам.</a:t>
            </a:r>
          </a:p>
          <a:p>
            <a:r>
              <a:rPr lang="ru-RU" sz="1400" dirty="0" smtClean="0"/>
              <a:t>    Ни разу в жизни не прибегала к </a:t>
            </a:r>
            <a:r>
              <a:rPr lang="ru-RU" sz="1400" dirty="0" err="1" smtClean="0"/>
              <a:t>нака-заниям</a:t>
            </a:r>
            <a:r>
              <a:rPr lang="ru-RU" sz="1400" dirty="0" smtClean="0"/>
              <a:t>, считаю что, проблему нужно решать разговорами».</a:t>
            </a:r>
          </a:p>
          <a:p>
            <a:r>
              <a:rPr lang="ru-RU" sz="1400" dirty="0" smtClean="0"/>
              <a:t>      </a:t>
            </a:r>
          </a:p>
          <a:p>
            <a:endParaRPr lang="ru-RU" sz="1400" dirty="0"/>
          </a:p>
        </p:txBody>
      </p:sp>
      <p:sp>
        <p:nvSpPr>
          <p:cNvPr id="30" name="TextBox 29"/>
          <p:cNvSpPr txBox="1"/>
          <p:nvPr/>
        </p:nvSpPr>
        <p:spPr>
          <a:xfrm>
            <a:off x="2628503" y="8119293"/>
            <a:ext cx="45365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err="1" smtClean="0">
                <a:latin typeface="Arial" pitchFamily="34" charset="0"/>
                <a:cs typeface="Arial" pitchFamily="34" charset="0"/>
              </a:rPr>
              <a:t>Филинова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Олеся Владимировна,  учитель истории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780631" y="8263309"/>
            <a:ext cx="352839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/>
              <a:t>    </a:t>
            </a:r>
            <a:endParaRPr lang="ru-RU" sz="1300" dirty="0"/>
          </a:p>
        </p:txBody>
      </p:sp>
      <p:pic>
        <p:nvPicPr>
          <p:cNvPr id="32" name="Рисунок 31" descr="jvkui2v8dxk.jpg"/>
          <p:cNvPicPr>
            <a:picLocks noChangeAspect="1"/>
          </p:cNvPicPr>
          <p:nvPr/>
        </p:nvPicPr>
        <p:blipFill>
          <a:blip r:embed="rId7" cstate="print"/>
          <a:srcRect t="9325" b="33730"/>
          <a:stretch>
            <a:fillRect/>
          </a:stretch>
        </p:blipFill>
        <p:spPr>
          <a:xfrm>
            <a:off x="540271" y="8119293"/>
            <a:ext cx="2124392" cy="2016224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2700511" y="8335317"/>
            <a:ext cx="4320480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/>
              <a:t>    «Какая я мама? Вопрос непростой. Я бываю разной. Заботливой, доброй, отзывчивой, понимающей. Я стараюсь быть хорошей мамой для своей дочки и хочу, чтобы она выросла хорошим человеком. Да, бывают моменты, когда я сержусь и не хватает терпения, но мы преодолеваем непонимание и находим компромисс.  Я очень люблю свою дочку, ведь для меня самое большое счастье – быть мамой! Полина для меня самый родной и любимый человечек!</a:t>
            </a:r>
            <a:endParaRPr lang="ru-RU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96255" y="198413"/>
            <a:ext cx="6957024" cy="1020490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5292799" y="342429"/>
            <a:ext cx="2064196" cy="41823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ru-RU" dirty="0">
              <a:ln w="50800"/>
              <a:solidFill>
                <a:sysClr val="windowText" lastClr="000000"/>
              </a:solidFill>
              <a:cs typeface="Arial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044327" y="486445"/>
            <a:ext cx="2376264" cy="36004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Перемена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6" name="Рисунок 35" descr="4nq7b8soi9ejdwfy4nsnaeb1gyau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2839" y="414437"/>
            <a:ext cx="1304762" cy="238095"/>
          </a:xfrm>
          <a:prstGeom prst="rect">
            <a:avLst/>
          </a:prstGeom>
        </p:spPr>
      </p:pic>
      <p:pic>
        <p:nvPicPr>
          <p:cNvPr id="9" name="Рисунок 8" descr="Segodnya-tolko-odin.jpg"/>
          <p:cNvPicPr>
            <a:picLocks noChangeAspect="1"/>
          </p:cNvPicPr>
          <p:nvPr/>
        </p:nvPicPr>
        <p:blipFill>
          <a:blip r:embed="rId4" cstate="print"/>
          <a:srcRect t="6412" r="5241" b="11431"/>
          <a:stretch>
            <a:fillRect/>
          </a:stretch>
        </p:blipFill>
        <p:spPr>
          <a:xfrm>
            <a:off x="1188343" y="6463109"/>
            <a:ext cx="5256584" cy="3038338"/>
          </a:xfrm>
          <a:prstGeom prst="foldedCorner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68263" y="6319093"/>
            <a:ext cx="2736304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Шпаргалка на всю жизнь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8263" y="1134517"/>
            <a:ext cx="2736304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Весёлая минутка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620391" y="9631461"/>
            <a:ext cx="4608512" cy="64807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Тираж: 33 экземпляра. Подписано в печать:  25.10.2018 г. Распространение только по школе №38. </a:t>
            </a:r>
          </a:p>
          <a:p>
            <a:pPr algn="ctr"/>
            <a:r>
              <a:rPr lang="ru-RU" sz="1200" dirty="0" smtClean="0"/>
              <a:t>Главный редактор: </a:t>
            </a:r>
            <a:r>
              <a:rPr lang="ru-RU" sz="1200" dirty="0" err="1" smtClean="0"/>
              <a:t>Костыгина</a:t>
            </a:r>
            <a:r>
              <a:rPr lang="ru-RU" sz="1200" dirty="0" smtClean="0"/>
              <a:t> Кристина Анатольевна</a:t>
            </a:r>
            <a:endParaRPr lang="ru-RU" sz="1200" dirty="0"/>
          </a:p>
        </p:txBody>
      </p:sp>
      <p:pic>
        <p:nvPicPr>
          <p:cNvPr id="17" name="Рисунок 16" descr="346b732305d6a63895d66fe731d7cd18f4019021v2_0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4287" y="1638573"/>
            <a:ext cx="3096532" cy="2304255"/>
          </a:xfrm>
          <a:prstGeom prst="rect">
            <a:avLst/>
          </a:prstGeom>
        </p:spPr>
      </p:pic>
      <p:pic>
        <p:nvPicPr>
          <p:cNvPr id="18" name="Рисунок 17" descr="hello_html_16357f5d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68663" y="1638574"/>
            <a:ext cx="2808312" cy="2304255"/>
          </a:xfrm>
          <a:prstGeom prst="rect">
            <a:avLst/>
          </a:prstGeom>
        </p:spPr>
      </p:pic>
      <p:pic>
        <p:nvPicPr>
          <p:cNvPr id="19" name="Рисунок 18" descr="129745433_1237910R3L8T8D6505.jpg"/>
          <p:cNvPicPr>
            <a:picLocks noChangeAspect="1"/>
          </p:cNvPicPr>
          <p:nvPr/>
        </p:nvPicPr>
        <p:blipFill>
          <a:blip r:embed="rId7" cstate="print"/>
          <a:srcRect t="12200" b="9977"/>
          <a:stretch>
            <a:fillRect/>
          </a:stretch>
        </p:blipFill>
        <p:spPr>
          <a:xfrm>
            <a:off x="1332359" y="4086845"/>
            <a:ext cx="5183857" cy="2110199"/>
          </a:xfrm>
          <a:prstGeom prst="rect">
            <a:avLst/>
          </a:prstGeom>
        </p:spPr>
      </p:pic>
      <p:pic>
        <p:nvPicPr>
          <p:cNvPr id="20" name="Рисунок 19" descr="zvonok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68263" y="342429"/>
            <a:ext cx="532859" cy="57606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1196</TotalTime>
  <Words>1213</Words>
  <Application>Microsoft Office PowerPoint</Application>
  <PresentationFormat>Произвольный</PresentationFormat>
  <Paragraphs>141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Секретарь</cp:lastModifiedBy>
  <cp:revision>155</cp:revision>
  <dcterms:created xsi:type="dcterms:W3CDTF">2018-10-19T09:35:07Z</dcterms:created>
  <dcterms:modified xsi:type="dcterms:W3CDTF">2020-12-07T10:45:17Z</dcterms:modified>
</cp:coreProperties>
</file>