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6"/>
  </p:notesMasterIdLst>
  <p:sldIdLst>
    <p:sldId id="257" r:id="rId2"/>
    <p:sldId id="265" r:id="rId3"/>
    <p:sldId id="277" r:id="rId4"/>
    <p:sldId id="278" r:id="rId5"/>
    <p:sldId id="282" r:id="rId6"/>
    <p:sldId id="261" r:id="rId7"/>
    <p:sldId id="269" r:id="rId8"/>
    <p:sldId id="280" r:id="rId9"/>
    <p:sldId id="279" r:id="rId10"/>
    <p:sldId id="259" r:id="rId11"/>
    <p:sldId id="281" r:id="rId12"/>
    <p:sldId id="273" r:id="rId13"/>
    <p:sldId id="274" r:id="rId14"/>
    <p:sldId id="262" r:id="rId15"/>
  </p:sldIdLst>
  <p:sldSz cx="7561263" cy="1062196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E6FD"/>
    <a:srgbClr val="1FEDC6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25" autoAdjust="0"/>
    <p:restoredTop sz="95720" autoAdjust="0"/>
  </p:normalViewPr>
  <p:slideViewPr>
    <p:cSldViewPr>
      <p:cViewPr>
        <p:scale>
          <a:sx n="50" d="100"/>
          <a:sy n="50" d="100"/>
        </p:scale>
        <p:origin x="-1210" y="-58"/>
      </p:cViewPr>
      <p:guideLst>
        <p:guide orient="horz" pos="3346"/>
        <p:guide pos="23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C04104-9820-4C86-B464-DA1BA382E2C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74863" y="744538"/>
            <a:ext cx="26479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5D8C98-A4D8-4DCE-A216-30AEBE1BF7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250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7095" y="3299696"/>
            <a:ext cx="6427074" cy="2276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4190" y="6019112"/>
            <a:ext cx="5292884" cy="271450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11436" y="567982"/>
            <a:ext cx="1275964" cy="1208248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3549" y="567982"/>
            <a:ext cx="3701869" cy="1208248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288" y="6825595"/>
            <a:ext cx="6427074" cy="210964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7288" y="4502044"/>
            <a:ext cx="6427074" cy="232355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3549" y="3304612"/>
            <a:ext cx="2488916" cy="934585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98486" y="3304612"/>
            <a:ext cx="2488916" cy="934585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425372"/>
            <a:ext cx="6805137" cy="17703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4" y="2377649"/>
            <a:ext cx="3340871" cy="99089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8064" y="3368540"/>
            <a:ext cx="3340871" cy="611992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41019" y="2377649"/>
            <a:ext cx="3342183" cy="99089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841019" y="3368540"/>
            <a:ext cx="3342183" cy="611992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5" y="422913"/>
            <a:ext cx="2487604" cy="179983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56245" y="422912"/>
            <a:ext cx="4226957" cy="90655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8065" y="2222745"/>
            <a:ext cx="2487604" cy="7265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060" y="7435375"/>
            <a:ext cx="4536758" cy="8777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82060" y="949092"/>
            <a:ext cx="4536758" cy="637317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2060" y="8313163"/>
            <a:ext cx="4536758" cy="124660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425372"/>
            <a:ext cx="6805137" cy="17703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3" y="2478460"/>
            <a:ext cx="6805137" cy="7010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78063" y="9844988"/>
            <a:ext cx="1764295" cy="5655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583432" y="9844988"/>
            <a:ext cx="2394400" cy="5655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418905" y="9844988"/>
            <a:ext cx="1764295" cy="5655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png"/><Relationship Id="rId7" Type="http://schemas.openxmlformats.org/officeDocument/2006/relationships/image" Target="../media/image56.jpeg"/><Relationship Id="rId12" Type="http://schemas.openxmlformats.org/officeDocument/2006/relationships/image" Target="../media/image6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g"/><Relationship Id="rId11" Type="http://schemas.openxmlformats.org/officeDocument/2006/relationships/image" Target="../media/image60.jpeg"/><Relationship Id="rId5" Type="http://schemas.openxmlformats.org/officeDocument/2006/relationships/image" Target="../media/image54.jpeg"/><Relationship Id="rId10" Type="http://schemas.openxmlformats.org/officeDocument/2006/relationships/image" Target="../media/image59.jpeg"/><Relationship Id="rId4" Type="http://schemas.openxmlformats.org/officeDocument/2006/relationships/image" Target="../media/image53.jpeg"/><Relationship Id="rId9" Type="http://schemas.openxmlformats.org/officeDocument/2006/relationships/image" Target="../media/image5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72.jpeg"/><Relationship Id="rId7" Type="http://schemas.openxmlformats.org/officeDocument/2006/relationships/image" Target="../media/image7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jpg"/><Relationship Id="rId5" Type="http://schemas.openxmlformats.org/officeDocument/2006/relationships/image" Target="../media/image79.jpg"/><Relationship Id="rId4" Type="http://schemas.openxmlformats.org/officeDocument/2006/relationships/image" Target="../media/image7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g"/><Relationship Id="rId7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10" Type="http://schemas.openxmlformats.org/officeDocument/2006/relationships/image" Target="../media/image45.pn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3" Type="http://schemas.openxmlformats.org/officeDocument/2006/relationships/image" Target="../media/image46.jpg"/><Relationship Id="rId7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68263" y="208528"/>
            <a:ext cx="6885016" cy="102049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44327" y="918493"/>
            <a:ext cx="5557451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4909031" y="1012498"/>
            <a:ext cx="2301501" cy="9201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FE6FD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ШКОЛЬНЫЙ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FE6FD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ИНФОРМАЦИОННЫЙ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FE6FD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КАЛЕЙДОСКОП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0FE6FD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081298" y="2550637"/>
            <a:ext cx="5557451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674791" y="7759253"/>
            <a:ext cx="6324732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34" name="Рисунок 33" descr="4nx7bpqtodemtwf64n4pbqgto9emmwcb4n7pbxsoswopbqgos9emjwfo4n67bqgoswopbx6oszemjwfo4n37bxsosxem7wf1foopbxsos8ea8wc84napddstt8emtwcf4gy7dd3y4nhnyegtodem7wfw4nhpdysoszemzwfi4nh1bwrh4nepb8so.png"/>
          <p:cNvPicPr>
            <a:picLocks noChangeAspect="1"/>
          </p:cNvPicPr>
          <p:nvPr/>
        </p:nvPicPr>
        <p:blipFill>
          <a:blip r:embed="rId3" cstate="print"/>
          <a:srcRect r="29528" b="11116"/>
          <a:stretch>
            <a:fillRect/>
          </a:stretch>
        </p:blipFill>
        <p:spPr>
          <a:xfrm>
            <a:off x="2415627" y="2072865"/>
            <a:ext cx="4752528" cy="256893"/>
          </a:xfrm>
          <a:prstGeom prst="rect">
            <a:avLst/>
          </a:prstGeom>
        </p:spPr>
      </p:pic>
      <p:pic>
        <p:nvPicPr>
          <p:cNvPr id="35" name="Рисунок 34" descr="4nx7bpqtodemtwf64n4pbqgto9emmwcb4n7pbxsoswopbqgos9emjwfo4n67bqgoswopbx6oszemjwfo4n37bxsosxem7wf1foopbxsos8ea8wc84napddstt8emtwcf4gy7dd3y4nhnyegtodem7wfw4nhpdysoszemzwfi4nh1bwrh4nepb8so.png"/>
          <p:cNvPicPr>
            <a:picLocks noChangeAspect="1"/>
          </p:cNvPicPr>
          <p:nvPr/>
        </p:nvPicPr>
        <p:blipFill>
          <a:blip r:embed="rId3" cstate="print"/>
          <a:srcRect l="70472" b="11116"/>
          <a:stretch>
            <a:fillRect/>
          </a:stretch>
        </p:blipFill>
        <p:spPr>
          <a:xfrm>
            <a:off x="3823052" y="2301936"/>
            <a:ext cx="1800200" cy="232239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540075" y="2605712"/>
            <a:ext cx="6713100" cy="64807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>«Сказка – ложь, да в ней намек…»</a:t>
            </a:r>
            <a:endParaRPr lang="ru-RU" sz="2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Print" pitchFamily="2" charset="0"/>
              <a:cs typeface="Arial" pitchFamily="34" charset="0"/>
            </a:endParaRPr>
          </a:p>
        </p:txBody>
      </p:sp>
      <p:pic>
        <p:nvPicPr>
          <p:cNvPr id="30" name="Рисунок 29" descr="4nwpbggoue (1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5627" y="1012498"/>
            <a:ext cx="2502989" cy="968899"/>
          </a:xfrm>
          <a:prstGeom prst="rect">
            <a:avLst/>
          </a:prstGeom>
        </p:spPr>
      </p:pic>
      <p:pic>
        <p:nvPicPr>
          <p:cNvPr id="37" name="Рисунок 36" descr="4nwpbggoue.png"/>
          <p:cNvPicPr>
            <a:picLocks noChangeAspect="1"/>
          </p:cNvPicPr>
          <p:nvPr/>
        </p:nvPicPr>
        <p:blipFill>
          <a:blip r:embed="rId5" cstate="print"/>
          <a:srcRect b="80870"/>
          <a:stretch>
            <a:fillRect/>
          </a:stretch>
        </p:blipFill>
        <p:spPr>
          <a:xfrm>
            <a:off x="2423458" y="1920634"/>
            <a:ext cx="4760532" cy="147780"/>
          </a:xfrm>
          <a:prstGeom prst="rect">
            <a:avLst/>
          </a:prstGeom>
        </p:spPr>
      </p:pic>
      <p:pic>
        <p:nvPicPr>
          <p:cNvPr id="38" name="Рисунок 37" descr="4nwpbggoue.png"/>
          <p:cNvPicPr>
            <a:picLocks noChangeAspect="1"/>
          </p:cNvPicPr>
          <p:nvPr/>
        </p:nvPicPr>
        <p:blipFill>
          <a:blip r:embed="rId5" cstate="print"/>
          <a:srcRect b="80870"/>
          <a:stretch>
            <a:fillRect/>
          </a:stretch>
        </p:blipFill>
        <p:spPr>
          <a:xfrm>
            <a:off x="2407623" y="958748"/>
            <a:ext cx="4716655" cy="168827"/>
          </a:xfrm>
          <a:prstGeom prst="rect">
            <a:avLst/>
          </a:prstGeom>
        </p:spPr>
      </p:pic>
      <p:pic>
        <p:nvPicPr>
          <p:cNvPr id="8" name="Рисунок 7" descr="hello_html_66af48a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8131" y="958748"/>
            <a:ext cx="1550909" cy="1488128"/>
          </a:xfrm>
          <a:prstGeom prst="rect">
            <a:avLst/>
          </a:prstGeom>
        </p:spPr>
      </p:pic>
      <p:sp>
        <p:nvSpPr>
          <p:cNvPr id="28" name="Скругленный прямоугольник 27"/>
          <p:cNvSpPr/>
          <p:nvPr/>
        </p:nvSpPr>
        <p:spPr>
          <a:xfrm>
            <a:off x="570545" y="8524355"/>
            <a:ext cx="2040926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/>
              <a:t>Новости…………………….3</a:t>
            </a:r>
            <a:endParaRPr lang="ru-RU" sz="1400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839770" y="8524355"/>
            <a:ext cx="2040506" cy="57606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/>
              <a:t>Мои увлечения………..6</a:t>
            </a:r>
            <a:endParaRPr lang="ru-RU" sz="1400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839770" y="9466789"/>
            <a:ext cx="2040926" cy="57606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/>
              <a:t>Творческая страничка……………,,…..7</a:t>
            </a:r>
            <a:endParaRPr lang="ru-RU" sz="1400" dirty="0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570545" y="9466789"/>
            <a:ext cx="2068717" cy="576064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/>
              <a:t>Зверьё моё………………..5</a:t>
            </a:r>
            <a:endParaRPr lang="ru-RU" sz="1400" dirty="0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5083772" y="9653777"/>
            <a:ext cx="2040506" cy="576064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rgbClr val="FF0000"/>
                </a:solidFill>
              </a:rPr>
              <a:t>Поздравления</a:t>
            </a:r>
            <a:r>
              <a:rPr lang="ru-RU" sz="1400" dirty="0" smtClean="0"/>
              <a:t>………..</a:t>
            </a:r>
            <a:r>
              <a:rPr lang="ru-RU" sz="1400" dirty="0" smtClean="0">
                <a:solidFill>
                  <a:srgbClr val="FF0000"/>
                </a:solidFill>
              </a:rPr>
              <a:t>12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5079906" y="8899328"/>
            <a:ext cx="2040506" cy="576064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/>
              <a:t>Тема номера……..……11</a:t>
            </a:r>
            <a:endParaRPr lang="ru-RU" sz="1400" dirty="0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5079905" y="8145715"/>
            <a:ext cx="2040507" cy="576064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/>
              <a:t>СПОРТ………………………9</a:t>
            </a:r>
            <a:endParaRPr lang="ru-RU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662974" y="7945660"/>
            <a:ext cx="1656184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Segoe Print" pitchFamily="2" charset="0"/>
                <a:cs typeface="Arial" pitchFamily="34" charset="0"/>
              </a:rPr>
              <a:t>В номере: </a:t>
            </a:r>
            <a:endParaRPr lang="ru-RU" sz="2000" dirty="0">
              <a:latin typeface="Segoe Print" pitchFamily="2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93096" y="396536"/>
            <a:ext cx="2064196" cy="41823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Segoe Print" pitchFamily="2" charset="0"/>
                <a:cs typeface="Arial" pitchFamily="34" charset="0"/>
              </a:rPr>
              <a:t>Ноябрь, 2020</a:t>
            </a:r>
            <a:endParaRPr lang="ru-RU" sz="1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Segoe Print" pitchFamily="2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64" y="3438773"/>
            <a:ext cx="6696722" cy="41341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0231" y="198413"/>
            <a:ext cx="6984776" cy="102049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 descr="hello_html_m52b8b5f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0231" y="253946"/>
            <a:ext cx="673020" cy="648072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702515" y="948896"/>
            <a:ext cx="3983565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Октябрьская «Неделя здоровья»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6406" y="1422549"/>
            <a:ext cx="28083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    В </a:t>
            </a:r>
            <a:r>
              <a:rPr lang="ru-RU" sz="1200" dirty="0"/>
              <a:t> </a:t>
            </a:r>
            <a:r>
              <a:rPr lang="ru-RU" sz="1200" dirty="0" smtClean="0"/>
              <a:t>октябре прошла </a:t>
            </a:r>
            <a:r>
              <a:rPr lang="ru-RU" sz="1200" dirty="0"/>
              <a:t>«Неделя здоровья». Спортивные соревнования были проведены во всех классах, согласно запланированным мероприятиям.</a:t>
            </a:r>
          </a:p>
          <a:p>
            <a:pPr algn="just"/>
            <a:r>
              <a:rPr lang="ru-RU" sz="1200" dirty="0" smtClean="0"/>
              <a:t>    Учащиеся </a:t>
            </a:r>
            <a:r>
              <a:rPr lang="ru-RU" sz="1200" dirty="0"/>
              <a:t>проявили себя активными, дружными, физически крепкими и здоровыми</a:t>
            </a:r>
            <a:r>
              <a:rPr lang="ru-RU" sz="1200" dirty="0" smtClean="0"/>
              <a:t>.</a:t>
            </a:r>
            <a:endParaRPr lang="ru-RU" sz="12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037138" y="397962"/>
            <a:ext cx="1663373" cy="360040"/>
          </a:xfrm>
          <a:prstGeom prst="roundRect">
            <a:avLst/>
          </a:prstGeom>
          <a:solidFill>
            <a:schemeClr val="tx2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СПОРТ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02" y="8943196"/>
            <a:ext cx="2563825" cy="12819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718" y="5765254"/>
            <a:ext cx="3790383" cy="19279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69"/>
          <a:stretch/>
        </p:blipFill>
        <p:spPr>
          <a:xfrm>
            <a:off x="3154690" y="3418235"/>
            <a:ext cx="3739222" cy="218077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25" y="7471221"/>
            <a:ext cx="2582716" cy="129135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21" y="6012491"/>
            <a:ext cx="2605180" cy="130259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88"/>
          <a:stretch/>
        </p:blipFill>
        <p:spPr>
          <a:xfrm>
            <a:off x="3129291" y="7939443"/>
            <a:ext cx="3835273" cy="226907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61" y="4576445"/>
            <a:ext cx="2582587" cy="129129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65" y="2996357"/>
            <a:ext cx="2568976" cy="128448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931" y="1310830"/>
            <a:ext cx="3780631" cy="1890316"/>
          </a:xfrm>
          <a:prstGeom prst="rect">
            <a:avLst/>
          </a:prstGeom>
        </p:spPr>
      </p:pic>
      <p:sp>
        <p:nvSpPr>
          <p:cNvPr id="15" name="Ромб 14"/>
          <p:cNvSpPr/>
          <p:nvPr/>
        </p:nvSpPr>
        <p:spPr>
          <a:xfrm>
            <a:off x="47926" y="9979723"/>
            <a:ext cx="612279" cy="583657"/>
          </a:xfrm>
          <a:prstGeom prst="diamond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/>
              <a:t>9</a:t>
            </a:r>
            <a:endParaRPr lang="ru-RU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06493" y="217761"/>
            <a:ext cx="6984776" cy="102049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Ромб 14"/>
          <p:cNvSpPr/>
          <p:nvPr/>
        </p:nvSpPr>
        <p:spPr>
          <a:xfrm>
            <a:off x="6858867" y="9979724"/>
            <a:ext cx="612279" cy="583657"/>
          </a:xfrm>
          <a:prstGeom prst="diamond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/>
              <a:t>10</a:t>
            </a:r>
            <a:endParaRPr lang="ru-RU" sz="900" dirty="0"/>
          </a:p>
        </p:txBody>
      </p:sp>
      <p:pic>
        <p:nvPicPr>
          <p:cNvPr id="22" name="Рисунок 21" descr="50638ed1f93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5015" y="241595"/>
            <a:ext cx="585598" cy="627116"/>
          </a:xfrm>
          <a:prstGeom prst="rect">
            <a:avLst/>
          </a:prstGeom>
        </p:spPr>
      </p:pic>
      <p:sp>
        <p:nvSpPr>
          <p:cNvPr id="25" name="Скругленный прямоугольник 24"/>
          <p:cNvSpPr/>
          <p:nvPr/>
        </p:nvSpPr>
        <p:spPr>
          <a:xfrm>
            <a:off x="3630609" y="375133"/>
            <a:ext cx="2664296" cy="36004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Библиотечная полка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6820" y="1246092"/>
            <a:ext cx="394097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«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Я считаю, что каждый человек в этом мире имеет право на самоопределение и на то, чтобы посвятить свою жизнь тому, что он любит и хочет сам…». Так начинаются строчки книги «…твой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Джейсмс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Дриминг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», которую написал ученик  нашей школы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Насиров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Саддам.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Саддам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— ученик 11 класса, социально-гуманитарного профиля. Литература — его любимый предмет. В будущем Саддам мечтает построить карьеру писателя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21" y="3602891"/>
            <a:ext cx="2682709" cy="224676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04567" y="3387447"/>
            <a:ext cx="37687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Саддам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выразил слова благодарности в книге, не только своим друзьям и одноклассникам, но и учителям русского языка и литературы Ирине Николаевне и Елене Владимировне, а также учителю по искусству Светлане Анатольевне за помощь, искренность и поддержку.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Один из экземпляров произведения с подписью, юный писатель, презентовал библиотеке. Теперь каждый учащийся нашей школы может ознакомиться с книгой своего современника.</a:t>
            </a:r>
            <a:endParaRPr lang="ru-RU" sz="1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20"/>
          <a:stretch/>
        </p:blipFill>
        <p:spPr>
          <a:xfrm>
            <a:off x="4718380" y="1351508"/>
            <a:ext cx="1604276" cy="203593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681000" y="894900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Ученик 11го класса презентовал книгу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765205" y="6043644"/>
            <a:ext cx="55574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555767" y="6105971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Знакомство со школьной  библиотекой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18" y="8178154"/>
            <a:ext cx="2791197" cy="20933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752" y="6523379"/>
            <a:ext cx="2788997" cy="20917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6821" y="6523379"/>
            <a:ext cx="321409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октября, у первоклассников состоялся урок-знакомство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библиотекой. Библиотекарь рассказал юным читателям об основных правилах работы в библиотеке, как взять книгу, как сдать ее, как обращаться с книгами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630609" y="8767365"/>
            <a:ext cx="322825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Также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дети посмотрели познавательный мультик о том, почему нельзя обижать книжки и в конце урока получили книжные закладки с правилами обращения с книгами.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11121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0231" y="198413"/>
            <a:ext cx="7056784" cy="10225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406443" y="923826"/>
            <a:ext cx="5232306" cy="576064"/>
          </a:xfrm>
          <a:prstGeom prst="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Роль сказки в жизни ребенка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3" name="Рисунок 22" descr="6047_html_m5ea19c0d.jpg"/>
          <p:cNvPicPr>
            <a:picLocks noChangeAspect="1"/>
          </p:cNvPicPr>
          <p:nvPr/>
        </p:nvPicPr>
        <p:blipFill>
          <a:blip r:embed="rId3" cstate="print"/>
          <a:srcRect r="12500"/>
          <a:stretch>
            <a:fillRect/>
          </a:stretch>
        </p:blipFill>
        <p:spPr>
          <a:xfrm>
            <a:off x="324247" y="270421"/>
            <a:ext cx="576064" cy="64807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96255" y="6823149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396255" y="1638573"/>
            <a:ext cx="68407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Сказка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входит в жизнь ребенка с самого раннего возраста, сопровождает на протяжении всего детства и остается с ним на всю жизнь. Но самое главное, что сказки нужны не только для развлечения, но и для развития и обучения ребенка. Именно со сказки у ребенка начинается знакомство с миром человеческих взаимоотношений и с окружающим миром в целом. Через сказку малыш познает свое место в этом мире, получает первые представления о добре и зле, дружбе и предательстве, отваге и трусости. Именно сказки в доступной форме объясняют малышу, что такое хорошо и плохо, закладывают моральные и социальные ценности.</a:t>
            </a:r>
          </a:p>
          <a:p>
            <a:r>
              <a:rPr lang="ru-RU" sz="1400" dirty="0" smtClean="0"/>
              <a:t>   </a:t>
            </a:r>
            <a:r>
              <a:rPr lang="ru-RU" sz="1400" dirty="0"/>
              <a:t>  	</a:t>
            </a:r>
            <a:endParaRPr lang="ru-RU" sz="1400" dirty="0" smtClean="0"/>
          </a:p>
          <a:p>
            <a:pPr>
              <a:tabLst>
                <a:tab pos="274638" algn="l"/>
                <a:tab pos="365125" algn="l"/>
                <a:tab pos="533400" algn="l"/>
              </a:tabLst>
            </a:pPr>
            <a:endParaRPr lang="ru-RU" sz="1400" dirty="0"/>
          </a:p>
          <a:p>
            <a:pPr>
              <a:tabLst>
                <a:tab pos="274638" algn="l"/>
                <a:tab pos="365125" algn="l"/>
                <a:tab pos="533400" algn="l"/>
              </a:tabLst>
            </a:pPr>
            <a:endParaRPr lang="ru-RU" sz="1400" dirty="0" smtClean="0"/>
          </a:p>
          <a:p>
            <a:pPr>
              <a:tabLst>
                <a:tab pos="274638" algn="l"/>
                <a:tab pos="365125" algn="l"/>
                <a:tab pos="533400" algn="l"/>
              </a:tabLst>
            </a:pPr>
            <a:endParaRPr lang="ru-RU" sz="1400" dirty="0"/>
          </a:p>
          <a:p>
            <a:pPr>
              <a:tabLst>
                <a:tab pos="274638" algn="l"/>
                <a:tab pos="365125" algn="l"/>
                <a:tab pos="533400" algn="l"/>
              </a:tabLst>
            </a:pPr>
            <a:endParaRPr lang="ru-RU" sz="1400" dirty="0" smtClean="0"/>
          </a:p>
          <a:p>
            <a:pPr>
              <a:tabLst>
                <a:tab pos="274638" algn="l"/>
                <a:tab pos="365125" algn="l"/>
                <a:tab pos="533400" algn="l"/>
              </a:tabLst>
            </a:pPr>
            <a:endParaRPr lang="ru-RU" sz="1400" dirty="0"/>
          </a:p>
          <a:p>
            <a:pPr>
              <a:tabLst>
                <a:tab pos="274638" algn="l"/>
                <a:tab pos="365125" algn="l"/>
                <a:tab pos="533400" algn="l"/>
              </a:tabLst>
            </a:pPr>
            <a:endParaRPr lang="ru-RU" sz="1400" dirty="0" smtClean="0"/>
          </a:p>
          <a:p>
            <a:pPr>
              <a:tabLst>
                <a:tab pos="274638" algn="l"/>
                <a:tab pos="365125" algn="l"/>
                <a:tab pos="533400" algn="l"/>
              </a:tabLst>
            </a:pPr>
            <a:endParaRPr lang="ru-RU" sz="1400" dirty="0"/>
          </a:p>
          <a:p>
            <a:pPr>
              <a:tabLst>
                <a:tab pos="274638" algn="l"/>
                <a:tab pos="365125" algn="l"/>
                <a:tab pos="533400" algn="l"/>
              </a:tabLst>
            </a:pPr>
            <a:endParaRPr lang="ru-RU" sz="1400" dirty="0" smtClean="0"/>
          </a:p>
          <a:p>
            <a:pPr>
              <a:tabLst>
                <a:tab pos="274638" algn="l"/>
                <a:tab pos="365125" algn="l"/>
                <a:tab pos="533400" algn="l"/>
              </a:tabLst>
            </a:pPr>
            <a:endParaRPr lang="ru-RU" sz="1400" dirty="0"/>
          </a:p>
        </p:txBody>
      </p:sp>
      <p:sp>
        <p:nvSpPr>
          <p:cNvPr id="14" name="Ромб 13"/>
          <p:cNvSpPr/>
          <p:nvPr/>
        </p:nvSpPr>
        <p:spPr>
          <a:xfrm>
            <a:off x="76245" y="9987704"/>
            <a:ext cx="612279" cy="583657"/>
          </a:xfrm>
          <a:prstGeom prst="diamond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/>
              <a:t>11</a:t>
            </a:r>
            <a:endParaRPr lang="ru-RU" sz="9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72319" y="414437"/>
            <a:ext cx="2664296" cy="36004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Тема номера</a:t>
            </a:r>
            <a:endParaRPr lang="ru-RU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6" name="Picture 2" descr="C:\Users\Секретарь\Desktop\20201105_1339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47" y="3454311"/>
            <a:ext cx="3312368" cy="248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Секретарь\Desktop\20201105_13393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91010" y="6615576"/>
            <a:ext cx="4204994" cy="3153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Секретарь\Desktop\20201105_13384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623" y="3454311"/>
            <a:ext cx="3305145" cy="2478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6710" y="5971944"/>
            <a:ext cx="331236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Сказки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неизменно популярны у детей всех времен. Это именно тот способ общения, который без труда понимают и воспринимают дети. Сказочные истории привлекают малышей фантастическими образами, увлекательными приключениями, красочностью и яркостью своего мира. Ребенок погружается в происходящее и при этом может вообразить себя любым из персонажей, пережить все перипетии сюжета.</a:t>
            </a:r>
          </a:p>
          <a:p>
            <a:endParaRPr lang="ru-RU" dirty="0"/>
          </a:p>
        </p:txBody>
      </p:sp>
      <p:pic>
        <p:nvPicPr>
          <p:cNvPr id="1030" name="Picture 6" descr="C:\Users\Секретарь\Desktop\20201105_13411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139" y="8407325"/>
            <a:ext cx="2496276" cy="187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828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24247" y="198413"/>
            <a:ext cx="7056784" cy="102049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132559" y="1710582"/>
            <a:ext cx="3816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780631" y="8263309"/>
            <a:ext cx="352839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/>
              <a:t>    </a:t>
            </a:r>
            <a:endParaRPr lang="ru-RU" sz="1300" dirty="0"/>
          </a:p>
        </p:txBody>
      </p:sp>
      <p:sp>
        <p:nvSpPr>
          <p:cNvPr id="3" name="TextBox 2"/>
          <p:cNvSpPr txBox="1"/>
          <p:nvPr/>
        </p:nvSpPr>
        <p:spPr>
          <a:xfrm>
            <a:off x="604333" y="1062509"/>
            <a:ext cx="6752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4270" y="877701"/>
            <a:ext cx="713673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274638" algn="l"/>
                <a:tab pos="365125" algn="l"/>
                <a:tab pos="533400" algn="l"/>
              </a:tabLst>
            </a:pPr>
            <a:r>
              <a:rPr lang="ru-RU" dirty="0"/>
              <a:t> </a:t>
            </a:r>
            <a:r>
              <a:rPr lang="ru-RU" dirty="0" smtClean="0"/>
              <a:t>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Обучающий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воспитательный момент сказки невероятно силен. К сожалению, возможность воспитания с помощью сказок часто недооценивается, а ведь вы можете легко и просто сделать сказки своими лучшими помощниками.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В сказке важные для детей понятия даны образно и поэтому хорошо усваиваются, причём на подсознательном уровне.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Сказка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заранее готовит ребёнка к сложным ситуациям, в которых он может оказаться, подсказывает пути решения сложных житейских задач.</a:t>
            </a:r>
          </a:p>
          <a:p>
            <a:pPr>
              <a:tabLst>
                <a:tab pos="274638" algn="l"/>
                <a:tab pos="441325" algn="l"/>
              </a:tabLst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Через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сказку ребенок познает свое место в этом мире, получает первые представления о добре и зле, отваге и трусости, о дружбе и предательстве. Именно сказки доступно и просто объясняют малышу, что хорошо, а что плохо, прививают моральные и социальные ценности. Сказка формирует характер, воспитывает душу. Сказки развивают воображение и фантазию.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Ученики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5 «Г» класса отлично понимают, какое огромное значение в жизни каждого человека играет сказка, и поэтому они с радостью проиллюстрировали всеми знакомую сказку Василия Андреевича Жуковского «Спящая царевна».  И, может быть, эти красочные рисунки, побудят не только учеников, но и взрослых ещё раз вернуться к её страницам.</a:t>
            </a:r>
          </a:p>
        </p:txBody>
      </p:sp>
      <p:pic>
        <p:nvPicPr>
          <p:cNvPr id="2050" name="Picture 2" descr="C:\Users\Секретарь\Desktop\20201105_1339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42090" y="8015377"/>
            <a:ext cx="2491654" cy="1868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Секретарь\Desktop\20201105_1340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792" y="4734917"/>
            <a:ext cx="3818394" cy="2863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Секретарь\Desktop\20201105_13405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85" y="6400482"/>
            <a:ext cx="2512000" cy="18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Секретарь\Desktop\20201105_13410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26" y="8398596"/>
            <a:ext cx="2464933" cy="184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Секретарь\Desktop\20201105_13402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61792" y="8024537"/>
            <a:ext cx="2467226" cy="185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Секретарь\Desktop\20201105_13400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10" y="4478687"/>
            <a:ext cx="2488249" cy="1866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Ромб 14"/>
          <p:cNvSpPr/>
          <p:nvPr/>
        </p:nvSpPr>
        <p:spPr>
          <a:xfrm>
            <a:off x="6921421" y="9955468"/>
            <a:ext cx="612279" cy="583657"/>
          </a:xfrm>
          <a:prstGeom prst="diamond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/>
              <a:t>12</a:t>
            </a:r>
            <a:endParaRPr lang="ru-RU" sz="900" dirty="0"/>
          </a:p>
        </p:txBody>
      </p:sp>
      <p:sp>
        <p:nvSpPr>
          <p:cNvPr id="2" name="TextBox 1"/>
          <p:cNvSpPr txBox="1"/>
          <p:nvPr/>
        </p:nvSpPr>
        <p:spPr>
          <a:xfrm>
            <a:off x="3132559" y="4478687"/>
            <a:ext cx="4428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Автор статьи: </a:t>
            </a:r>
            <a:r>
              <a:rPr lang="ru-RU" sz="1200" dirty="0" err="1" smtClean="0"/>
              <a:t>Лавник</a:t>
            </a:r>
            <a:r>
              <a:rPr lang="ru-RU" sz="1200" dirty="0" smtClean="0"/>
              <a:t> С. А., учитель русского языка и литературы</a:t>
            </a:r>
            <a:endParaRPr lang="ru-RU" sz="12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288215" y="342429"/>
            <a:ext cx="2064196" cy="4182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Segoe Print" pitchFamily="2" charset="0"/>
                <a:cs typeface="Arial" pitchFamily="34" charset="0"/>
              </a:rPr>
              <a:t>Ноябрь, 2020</a:t>
            </a:r>
            <a:endParaRPr lang="ru-RU" sz="1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Segoe Print" pitchFamily="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47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52239" y="198413"/>
            <a:ext cx="6957024" cy="1020490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2520491" y="8983389"/>
            <a:ext cx="2448272" cy="130452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r>
              <a:rPr lang="ru-RU" sz="1200" dirty="0" smtClean="0"/>
              <a:t>Газета МАОУ СОШ №38 г. Тюмени</a:t>
            </a:r>
          </a:p>
          <a:p>
            <a:r>
              <a:rPr lang="ru-RU" sz="1200" dirty="0" smtClean="0"/>
              <a:t>Директор школы: Ожгибисов М. Б.</a:t>
            </a:r>
          </a:p>
          <a:p>
            <a:r>
              <a:rPr lang="ru-RU" sz="1200" dirty="0" smtClean="0"/>
              <a:t>Тираж: 1</a:t>
            </a:r>
            <a:r>
              <a:rPr lang="en-US" sz="1200" dirty="0" smtClean="0"/>
              <a:t>5</a:t>
            </a:r>
            <a:r>
              <a:rPr lang="ru-RU" sz="1200" dirty="0" smtClean="0"/>
              <a:t> экземпляров</a:t>
            </a:r>
          </a:p>
          <a:p>
            <a:r>
              <a:rPr lang="ru-RU" sz="1200" dirty="0" smtClean="0"/>
              <a:t>Редакторы: </a:t>
            </a:r>
            <a:r>
              <a:rPr lang="ru-RU" sz="1200" dirty="0" err="1" smtClean="0"/>
              <a:t>Костыгина</a:t>
            </a:r>
            <a:r>
              <a:rPr lang="ru-RU" sz="1200" dirty="0" smtClean="0"/>
              <a:t> К. А.</a:t>
            </a:r>
          </a:p>
          <a:p>
            <a:pPr algn="ctr"/>
            <a:r>
              <a:rPr lang="ru-RU" sz="1200" dirty="0" smtClean="0"/>
              <a:t>        </a:t>
            </a:r>
            <a:r>
              <a:rPr lang="ru-RU" sz="1200" dirty="0" err="1" smtClean="0"/>
              <a:t>Милохова</a:t>
            </a:r>
            <a:r>
              <a:rPr lang="ru-RU" sz="1200" dirty="0" smtClean="0"/>
              <a:t> Е. И.</a:t>
            </a:r>
          </a:p>
          <a:p>
            <a:pPr algn="ctr"/>
            <a:endParaRPr lang="ru-RU" sz="1200" dirty="0"/>
          </a:p>
          <a:p>
            <a:pPr algn="ctr"/>
            <a:endParaRPr lang="en-US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52239" y="8983389"/>
            <a:ext cx="2268252" cy="13045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dirty="0" smtClean="0"/>
          </a:p>
          <a:p>
            <a:pPr algn="ctr"/>
            <a:endParaRPr lang="ru-RU" sz="1200" dirty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r>
              <a:rPr lang="ru-RU" sz="1200" dirty="0" smtClean="0"/>
              <a:t>ШИК, №2(26), октябрь 2020 г.</a:t>
            </a:r>
          </a:p>
          <a:p>
            <a:pPr algn="ctr"/>
            <a:r>
              <a:rPr lang="ru-RU" sz="1200" dirty="0" smtClean="0"/>
              <a:t>Издается с 2016 года</a:t>
            </a:r>
          </a:p>
          <a:p>
            <a:pPr algn="ctr"/>
            <a:endParaRPr lang="ru-RU" sz="1200" dirty="0"/>
          </a:p>
        </p:txBody>
      </p:sp>
      <p:pic>
        <p:nvPicPr>
          <p:cNvPr id="12" name="Рисунок 11" descr="4nwpbggoue (1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6154" y="9005559"/>
            <a:ext cx="1840421" cy="712421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860751" y="8983389"/>
            <a:ext cx="2348512" cy="129910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dirty="0" smtClean="0"/>
              <a:t>    И </a:t>
            </a:r>
            <a:r>
              <a:rPr lang="ru-RU" sz="1200" dirty="0"/>
              <a:t>ты можешь принять участие в выпуске очередного номера школьной </a:t>
            </a:r>
            <a:r>
              <a:rPr lang="ru-RU" sz="1200" dirty="0" smtClean="0"/>
              <a:t>газеты. Если </a:t>
            </a:r>
            <a:r>
              <a:rPr lang="ru-RU" sz="1200" dirty="0"/>
              <a:t>у тебя есть интересные истории, факты, которыми ты хотел бы </a:t>
            </a:r>
            <a:r>
              <a:rPr lang="ru-RU" sz="1200" dirty="0" smtClean="0"/>
              <a:t>поделить-</a:t>
            </a:r>
            <a:r>
              <a:rPr lang="ru-RU" sz="1200" dirty="0" err="1" smtClean="0"/>
              <a:t>ся</a:t>
            </a:r>
            <a:r>
              <a:rPr lang="ru-RU" sz="1200" dirty="0" smtClean="0"/>
              <a:t> </a:t>
            </a:r>
            <a:r>
              <a:rPr lang="ru-RU" sz="1200" dirty="0"/>
              <a:t>с </a:t>
            </a:r>
            <a:r>
              <a:rPr lang="ru-RU" sz="1200" dirty="0" smtClean="0"/>
              <a:t>друзьями, мы </a:t>
            </a:r>
            <a:r>
              <a:rPr lang="ru-RU" sz="1200" dirty="0"/>
              <a:t>ждём тебя! (</a:t>
            </a:r>
            <a:r>
              <a:rPr lang="ru-RU" sz="1200" dirty="0" err="1"/>
              <a:t>каб</a:t>
            </a:r>
            <a:r>
              <a:rPr lang="ru-RU" sz="1200" dirty="0"/>
              <a:t>. 401</a:t>
            </a:r>
            <a:r>
              <a:rPr lang="ru-RU" sz="1200" dirty="0" smtClean="0"/>
              <a:t>, библиотека)</a:t>
            </a:r>
            <a:endParaRPr lang="ru-RU" sz="1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27" y="218387"/>
            <a:ext cx="581281" cy="581281"/>
          </a:xfrm>
          <a:prstGeom prst="rect">
            <a:avLst/>
          </a:prstGeom>
        </p:spPr>
      </p:pic>
      <p:sp>
        <p:nvSpPr>
          <p:cNvPr id="23" name="Скругленный прямоугольник 22"/>
          <p:cNvSpPr/>
          <p:nvPr/>
        </p:nvSpPr>
        <p:spPr>
          <a:xfrm>
            <a:off x="1081298" y="341194"/>
            <a:ext cx="2160240" cy="360040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Поздравляем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8827" y="990501"/>
            <a:ext cx="331192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 smtClean="0"/>
              <a:t>Именинники ноября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Киселева Людмила Михайловна –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16 ноября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Лобакова Анна Николаевна –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19 ноября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Скоробогатая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Виктория Юрьевна –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14 ноября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607" y="1005142"/>
            <a:ext cx="3530501" cy="1985907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1081297" y="3150741"/>
            <a:ext cx="5557451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0"/>
          <a:stretch/>
        </p:blipFill>
        <p:spPr>
          <a:xfrm>
            <a:off x="480264" y="4074071"/>
            <a:ext cx="6542835" cy="47653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0264" y="3150741"/>
            <a:ext cx="65428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</a:t>
            </a:r>
            <a:r>
              <a:rPr lang="ru-RU" b="1" dirty="0" smtClean="0"/>
              <a:t>День</a:t>
            </a:r>
            <a:r>
              <a:rPr lang="ru-RU" dirty="0"/>
              <a:t> </a:t>
            </a:r>
            <a:r>
              <a:rPr lang="ru-RU" b="1" dirty="0"/>
              <a:t>матери</a:t>
            </a:r>
            <a:r>
              <a:rPr lang="ru-RU" dirty="0"/>
              <a:t> — один из самых красивых и счастливых праздников. </a:t>
            </a:r>
            <a:r>
              <a:rPr lang="ru-RU" dirty="0" smtClean="0"/>
              <a:t>В этом году страна отмечает его 29 ноября. Поздравляем всех мам!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98413" y="197982"/>
            <a:ext cx="6957024" cy="1020490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400" dirty="0" smtClean="0"/>
          </a:p>
          <a:p>
            <a:endParaRPr lang="ru-RU" sz="1400" dirty="0" smtClean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332359" y="8335317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Segoe Print" pitchFamily="2" charset="0"/>
              </a:rPr>
              <a:t>С днем учителя</a:t>
            </a:r>
            <a:r>
              <a:rPr lang="ru-RU" sz="1200" dirty="0" smtClean="0">
                <a:solidFill>
                  <a:schemeClr val="bg1"/>
                </a:solidFill>
                <a:latin typeface="Segoe Print" pitchFamily="2" charset="0"/>
              </a:rPr>
              <a:t>!</a:t>
            </a:r>
            <a:endParaRPr lang="ru-RU" sz="1200" dirty="0">
              <a:solidFill>
                <a:schemeClr val="bg1"/>
              </a:solidFill>
              <a:latin typeface="Segoe Print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88386" y="8817237"/>
            <a:ext cx="15548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Segoe Print" pitchFamily="2" charset="0"/>
              </a:rPr>
              <a:t>Счастья, удачи, добра!</a:t>
            </a:r>
            <a:endParaRPr lang="ru-RU" dirty="0">
              <a:solidFill>
                <a:schemeClr val="bg1"/>
              </a:solidFill>
              <a:latin typeface="Segoe Print" pitchFamily="2" charset="0"/>
            </a:endParaRPr>
          </a:p>
        </p:txBody>
      </p:sp>
      <p:sp>
        <p:nvSpPr>
          <p:cNvPr id="27" name="Ромб 26"/>
          <p:cNvSpPr/>
          <p:nvPr/>
        </p:nvSpPr>
        <p:spPr>
          <a:xfrm>
            <a:off x="0" y="9960653"/>
            <a:ext cx="612279" cy="583657"/>
          </a:xfrm>
          <a:prstGeom prst="diamond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55626" y="368911"/>
            <a:ext cx="1665519" cy="36004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НОВОСТИ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6" name="Рисунок 15" descr="Icon_CL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413" y="197982"/>
            <a:ext cx="701898" cy="70189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940773" y="1350541"/>
            <a:ext cx="403244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октября в школе был реализован проект «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Интенсив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». Инспектор по охране детства Центра «Семья», Сторожева Валентина Михайловна, провела с учениками ряд мероприятий. Это были беседы и мастер классы.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Подростки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выезжали в офис Центра, где с ними проводили познавательные мероприятия. В восьмых классах, Валентина Михайловна провела беседу о вреде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психоактивных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веществ и парогенераторов «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Вэйп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4" b="15735"/>
          <a:stretch/>
        </p:blipFill>
        <p:spPr>
          <a:xfrm>
            <a:off x="549362" y="1021080"/>
            <a:ext cx="2289896" cy="24511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23"/>
          <a:stretch/>
        </p:blipFill>
        <p:spPr>
          <a:xfrm>
            <a:off x="5275771" y="3486803"/>
            <a:ext cx="1697450" cy="17942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13" y="3540193"/>
            <a:ext cx="2321145" cy="17408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932" y="3540194"/>
            <a:ext cx="2321145" cy="174085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43275" y="1021080"/>
            <a:ext cx="3629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Мероприятие в центре «Семья»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900311" y="5382989"/>
            <a:ext cx="5557451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-375913" y="5478849"/>
            <a:ext cx="5105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«Вот она какая, осень»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4796" y="5795261"/>
            <a:ext cx="34952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Осень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— чудная пора! Любит осень детвора! В дошкольном отделении закончилась тематическая неделя «Вот она какая — осень золотая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!».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Всю неделю педагоги знакомили детей с осенними изменениями в природе. Тема недели была хорошо раскрыта во всех видах деятельности. Воспитанники рисовали, лепили, выполняли аппликации.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" t="8258" r="-1122" b="-8258"/>
          <a:stretch/>
        </p:blipFill>
        <p:spPr>
          <a:xfrm>
            <a:off x="5669055" y="9344441"/>
            <a:ext cx="1445583" cy="108418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023" y="5478849"/>
            <a:ext cx="3144665" cy="2358498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25" b="6713"/>
          <a:stretch/>
        </p:blipFill>
        <p:spPr>
          <a:xfrm>
            <a:off x="3869166" y="9344441"/>
            <a:ext cx="1720223" cy="973579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13" y="7776179"/>
            <a:ext cx="3301736" cy="2476302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785263" y="7857364"/>
            <a:ext cx="329418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На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занятиях по развитию речи – слушали и разучивали стихи известных поэтов, составляли описательные рассказы об осени. Совместно с родителями подготовили выставку «Осенняя фантазия». Итогом – стали осенние праздники.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00991" y="217761"/>
            <a:ext cx="6984776" cy="102049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522571" y="3078733"/>
            <a:ext cx="6421547" cy="1401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5" name="Ромб 24"/>
          <p:cNvSpPr/>
          <p:nvPr/>
        </p:nvSpPr>
        <p:spPr>
          <a:xfrm>
            <a:off x="6948984" y="10001185"/>
            <a:ext cx="612279" cy="583657"/>
          </a:xfrm>
          <a:prstGeom prst="diamon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321571" y="342429"/>
            <a:ext cx="2064196" cy="41823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Segoe Print" pitchFamily="2" charset="0"/>
                <a:cs typeface="Arial" pitchFamily="34" charset="0"/>
              </a:rPr>
              <a:t>Ноябрь, 2020</a:t>
            </a:r>
            <a:endParaRPr lang="ru-RU" sz="1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Segoe Print" pitchFamily="2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93379" y="1278533"/>
            <a:ext cx="3317209" cy="160043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Прошла Неделя Здорового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Образа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Жизни.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Дети приняли активное участие в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челленджах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разгадывали ребусы, изготавливали плакаты.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Разбирали поставленные задачи.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Составляли меню.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893379" y="930316"/>
            <a:ext cx="5105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Неделя Здорового образа жизни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0"/>
          <a:stretch/>
        </p:blipFill>
        <p:spPr>
          <a:xfrm>
            <a:off x="475419" y="930316"/>
            <a:ext cx="3440423" cy="20629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9215" y="3466246"/>
            <a:ext cx="337080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29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октября Российское Движение Школьников празднует своё 5-летие, первый маленький юбилей. Наша школа предлагает активистам присоединиться к празднованию в социальных сетях —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Вконтакте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Поделись своим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селфи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 искренней улыбкой с #РДШ5лет в своих историях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88"/>
          <a:stretch/>
        </p:blipFill>
        <p:spPr>
          <a:xfrm>
            <a:off x="3915843" y="3248297"/>
            <a:ext cx="3362840" cy="203817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-356965" y="3096914"/>
            <a:ext cx="5105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День рождения РДШ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V="1">
            <a:off x="794384" y="5454997"/>
            <a:ext cx="6421547" cy="1401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937062" y="5836126"/>
            <a:ext cx="327352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В октябре в дошкольном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отделении прошла образовательная деятельность с детьми  подготовительной группы,  в рамках городской акции «Навстречу друг другу». Ребята участвовали в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квесте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выполняя задания показали свои знания в разных областях наук. Нашли клад и были очень этому рады.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115196" y="5493915"/>
            <a:ext cx="5105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Навстречу друг другу 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59" b="12172"/>
          <a:stretch/>
        </p:blipFill>
        <p:spPr>
          <a:xfrm>
            <a:off x="475419" y="5532382"/>
            <a:ext cx="3432640" cy="2048485"/>
          </a:xfrm>
          <a:prstGeom prst="rect">
            <a:avLst/>
          </a:prstGeom>
        </p:spPr>
      </p:pic>
      <p:cxnSp>
        <p:nvCxnSpPr>
          <p:cNvPr id="32" name="Прямая соединительная линия 31"/>
          <p:cNvCxnSpPr/>
          <p:nvPr/>
        </p:nvCxnSpPr>
        <p:spPr>
          <a:xfrm flipV="1">
            <a:off x="682605" y="7622006"/>
            <a:ext cx="6421547" cy="1401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82605" y="8357587"/>
            <a:ext cx="273798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9-11 ноября пройдет слет юных инспекторов дорожного движения. В рамках программы слета пройдет конкурс #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ЮИДЭтоЯ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на который учащиеся нашей школы подготовили видеоролики по теме безопасности дорожного движения.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48824" y="7674763"/>
            <a:ext cx="37625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Слет юных инспекторов </a:t>
            </a:r>
          </a:p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движения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059" y="7674763"/>
            <a:ext cx="3243981" cy="242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52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67635" y="217761"/>
            <a:ext cx="6984776" cy="10204909"/>
          </a:xfrm>
          <a:prstGeom prst="rect">
            <a:avLst/>
          </a:prstGeom>
          <a:pattFill prst="pct10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2" name="Ромб 21"/>
          <p:cNvSpPr/>
          <p:nvPr/>
        </p:nvSpPr>
        <p:spPr>
          <a:xfrm>
            <a:off x="89121" y="10018966"/>
            <a:ext cx="612279" cy="583657"/>
          </a:xfrm>
          <a:prstGeom prst="diamon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612279" y="1494557"/>
            <a:ext cx="3391760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Город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Тюмень – родина замечательного писателя Владислава Крапивина. 14 октября писателю исполнилось бы 82 года. Писатель не дожил до праздника чуть более месяца, скончавшись в минувшем сентябре после серьезной болезни.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С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2011 года в Литературно-краеведческом центре действует постоянная экспозиция «Славка с улицы Герцена», посвященная жизни и творчеству писателя. А в этом году центр объявил конкурс в честь Владислава Крапивина, в котором детям предлагается выполнить рисунки, поделки и аппликации в любой технике на тему, которая присутствует в большинстве произведений Крапивина – корабли и кораблики.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Четвероклассники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нашей школы, занимающиеся в творческой мастерской «Брусника» под руководством педагога дополнительного образования центра внешкольной работы «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Дзержинец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Порсиковой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Веры Михайловны, приняли участие в конкурсе. Парусники, вышитые руками девочек 4 Д и 4 Г классов Егоровой Ксении, Усовой Любови,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Новгородцевой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Варвары,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Кривзун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Снежаны заняли свое место на выставке в Литературном центре.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169" y="1638573"/>
            <a:ext cx="3017981" cy="40239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169" y="5924262"/>
            <a:ext cx="3043943" cy="4058591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308159" y="1021080"/>
            <a:ext cx="3629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Корабли Владислава Крапивина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61" b="22732"/>
          <a:stretch/>
        </p:blipFill>
        <p:spPr>
          <a:xfrm>
            <a:off x="790092" y="8207982"/>
            <a:ext cx="3239074" cy="2063078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1152473" y="346732"/>
            <a:ext cx="2196110" cy="36004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 места событий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3" name="Рисунок 12" descr="Icon_CLM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5260" y="175803"/>
            <a:ext cx="701898" cy="70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34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67635" y="217761"/>
            <a:ext cx="6984776" cy="10204909"/>
          </a:xfrm>
          <a:prstGeom prst="rect">
            <a:avLst/>
          </a:prstGeom>
          <a:pattFill prst="pct10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2" name="Ромб 21"/>
          <p:cNvSpPr/>
          <p:nvPr/>
        </p:nvSpPr>
        <p:spPr>
          <a:xfrm>
            <a:off x="6948984" y="10018966"/>
            <a:ext cx="612279" cy="583657"/>
          </a:xfrm>
          <a:prstGeom prst="diamon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288215" y="342429"/>
            <a:ext cx="2064196" cy="4182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Segoe Print" pitchFamily="2" charset="0"/>
                <a:cs typeface="Arial" pitchFamily="34" charset="0"/>
              </a:rPr>
              <a:t>Ноябрь, 2020</a:t>
            </a:r>
            <a:endParaRPr lang="ru-RU" sz="1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Segoe Print" pitchFamily="2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60551" y="1494557"/>
            <a:ext cx="410445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i="1" dirty="0" smtClean="0"/>
              <a:t>    Повелось </a:t>
            </a:r>
            <a:r>
              <a:rPr lang="ru-RU" i="1" dirty="0"/>
              <a:t>в России так от века,</a:t>
            </a:r>
            <a:br>
              <a:rPr lang="ru-RU" i="1" dirty="0"/>
            </a:br>
            <a:r>
              <a:rPr lang="ru-RU" i="1" dirty="0"/>
              <a:t>И страна по праву тем горда,</a:t>
            </a:r>
            <a:br>
              <a:rPr lang="ru-RU" i="1" dirty="0"/>
            </a:br>
            <a:r>
              <a:rPr lang="ru-RU" i="1" dirty="0"/>
              <a:t>Что национальность человека</a:t>
            </a:r>
            <a:br>
              <a:rPr lang="ru-RU" i="1" dirty="0"/>
            </a:br>
            <a:r>
              <a:rPr lang="ru-RU" i="1" dirty="0"/>
              <a:t>Дружбе не мешает никогда</a:t>
            </a:r>
            <a:r>
              <a:rPr lang="ru-RU" dirty="0"/>
              <a:t>.</a:t>
            </a:r>
          </a:p>
          <a:p>
            <a:pPr algn="just"/>
            <a:r>
              <a:rPr lang="ru-RU" dirty="0" smtClean="0"/>
              <a:t>    </a:t>
            </a:r>
          </a:p>
          <a:p>
            <a:pPr algn="just"/>
            <a:r>
              <a:rPr lang="ru-RU" dirty="0"/>
              <a:t> </a:t>
            </a:r>
            <a:r>
              <a:rPr lang="ru-RU" dirty="0" smtClean="0"/>
              <a:t>   В канун праздника «День </a:t>
            </a:r>
            <a:r>
              <a:rPr lang="ru-RU" dirty="0"/>
              <a:t>народного единства и согласия» в дошкольном отделении прошли развлечения «Мы разные, но мы вместе». Ребята играли в народные игры, пели и танцевали, читали стихи на родном языке, демонстрировали народные костюмы. Ребятишки очень гордятся своими национальностями!</a:t>
            </a:r>
          </a:p>
          <a:p>
            <a:pPr algn="just"/>
            <a:r>
              <a:rPr lang="ru-RU" dirty="0"/>
              <a:t> 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0"/>
          <a:stretch/>
        </p:blipFill>
        <p:spPr>
          <a:xfrm>
            <a:off x="504626" y="1710581"/>
            <a:ext cx="2597859" cy="36096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27" y="5454997"/>
            <a:ext cx="3048000" cy="2286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308159" y="1021080"/>
            <a:ext cx="3629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«Мы разные, но мы вместе»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43" y="7931254"/>
            <a:ext cx="1661867" cy="22158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618" y="7931254"/>
            <a:ext cx="1661866" cy="22158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655" y="7860897"/>
            <a:ext cx="3048239" cy="22861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639" y="5449098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91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62367" y="165025"/>
            <a:ext cx="7056784" cy="102049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067820" y="1039184"/>
            <a:ext cx="3281605" cy="4001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 кошку </a:t>
            </a:r>
            <a:r>
              <a:rPr lang="ru-RU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Босю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708623" y="1782589"/>
            <a:ext cx="36004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1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457200"/>
            <a:ext cx="3751263" cy="0"/>
          </a:xfrm>
          <a:prstGeom prst="rect">
            <a:avLst/>
          </a:prstGeom>
          <a:solidFill>
            <a:srgbClr val="CAB89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1420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31160F"/>
                </a:solidFill>
                <a:effectLst/>
                <a:latin typeface="PT Sans Narrow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31160F"/>
                </a:solidFill>
                <a:effectLst/>
                <a:latin typeface="PT Sans Narrow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52" y="207885"/>
            <a:ext cx="582568" cy="582568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987700" y="322900"/>
            <a:ext cx="1856828" cy="360040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Зверьё моё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49225" y="1601256"/>
            <a:ext cx="3600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Segoe Print" pitchFamily="2" charset="0"/>
              </a:rPr>
              <a:t>    У </a:t>
            </a:r>
            <a:r>
              <a:rPr lang="ru-RU" dirty="0">
                <a:latin typeface="Segoe Print" pitchFamily="2" charset="0"/>
              </a:rPr>
              <a:t>меня есть домашний питомец. Это кошка по имени </a:t>
            </a:r>
            <a:r>
              <a:rPr lang="ru-RU" dirty="0" err="1">
                <a:latin typeface="Segoe Print" pitchFamily="2" charset="0"/>
              </a:rPr>
              <a:t>Бося</a:t>
            </a:r>
            <a:r>
              <a:rPr lang="ru-RU" dirty="0">
                <a:latin typeface="Segoe Print" pitchFamily="2" charset="0"/>
              </a:rPr>
              <a:t>. Она появилась у нас когда мне было 11 лет. Сейчас </a:t>
            </a:r>
            <a:r>
              <a:rPr lang="ru-RU" dirty="0" err="1">
                <a:latin typeface="Segoe Print" pitchFamily="2" charset="0"/>
              </a:rPr>
              <a:t>Босе</a:t>
            </a:r>
            <a:r>
              <a:rPr lang="ru-RU" dirty="0">
                <a:latin typeface="Segoe Print" pitchFamily="2" charset="0"/>
              </a:rPr>
              <a:t> 4 года, она очень веселая и </a:t>
            </a:r>
            <a:r>
              <a:rPr lang="ru-RU" dirty="0" smtClean="0">
                <a:latin typeface="Segoe Print" pitchFamily="2" charset="0"/>
              </a:rPr>
              <a:t>энергичная.</a:t>
            </a:r>
            <a:r>
              <a:rPr lang="ru-RU" dirty="0">
                <a:latin typeface="Segoe Print" pitchFamily="2" charset="0"/>
              </a:rPr>
              <a:t/>
            </a:r>
            <a:br>
              <a:rPr lang="ru-RU" dirty="0">
                <a:latin typeface="Segoe Print" pitchFamily="2" charset="0"/>
              </a:rPr>
            </a:br>
            <a:r>
              <a:rPr lang="ru-RU" dirty="0" smtClean="0">
                <a:latin typeface="Segoe Print" pitchFamily="2" charset="0"/>
              </a:rPr>
              <a:t>    </a:t>
            </a:r>
            <a:r>
              <a:rPr lang="ru-RU" dirty="0" err="1" smtClean="0">
                <a:latin typeface="Segoe Print" pitchFamily="2" charset="0"/>
              </a:rPr>
              <a:t>Бося</a:t>
            </a:r>
            <a:r>
              <a:rPr lang="ru-RU" dirty="0" smtClean="0">
                <a:latin typeface="Segoe Print" pitchFamily="2" charset="0"/>
              </a:rPr>
              <a:t> </a:t>
            </a:r>
            <a:r>
              <a:rPr lang="ru-RU" dirty="0">
                <a:latin typeface="Segoe Print" pitchFamily="2" charset="0"/>
              </a:rPr>
              <a:t>у нас чёрного цвета, без каких либо пятен. Глаза у нее желто-зеленые.</a:t>
            </a:r>
            <a:br>
              <a:rPr lang="ru-RU" dirty="0">
                <a:latin typeface="Segoe Print" pitchFamily="2" charset="0"/>
              </a:rPr>
            </a:br>
            <a:r>
              <a:rPr lang="ru-RU" dirty="0" smtClean="0">
                <a:latin typeface="Segoe Print" pitchFamily="2" charset="0"/>
              </a:rPr>
              <a:t>   Я </a:t>
            </a:r>
            <a:r>
              <a:rPr lang="ru-RU" dirty="0">
                <a:latin typeface="Segoe Print" pitchFamily="2" charset="0"/>
              </a:rPr>
              <a:t>очень сильно люблю свою кошку</a:t>
            </a:r>
            <a:r>
              <a:rPr lang="ru-RU" dirty="0" smtClean="0">
                <a:latin typeface="Segoe Print" pitchFamily="2" charset="0"/>
              </a:rPr>
              <a:t>.</a:t>
            </a:r>
          </a:p>
          <a:p>
            <a:endParaRPr lang="ru-RU" dirty="0">
              <a:latin typeface="Segoe Print" pitchFamily="2" charset="0"/>
            </a:endParaRPr>
          </a:p>
          <a:p>
            <a:pPr algn="r"/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Радионов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Алексей, ученик 10Б класса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Секретарь\Downloads\zIAvZiKyx5U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59" y="5965475"/>
            <a:ext cx="3204566" cy="427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Секретарь\Downloads\21j1pVqrIzc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661"/>
          <a:stretch/>
        </p:blipFill>
        <p:spPr bwMode="auto">
          <a:xfrm>
            <a:off x="3856901" y="5946296"/>
            <a:ext cx="3362244" cy="4291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Секретарь\Downloads\qBVlWnO3Rf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29" y="1590827"/>
            <a:ext cx="3204566" cy="427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Ромб 16"/>
          <p:cNvSpPr/>
          <p:nvPr/>
        </p:nvSpPr>
        <p:spPr>
          <a:xfrm>
            <a:off x="81071" y="9979724"/>
            <a:ext cx="612279" cy="583657"/>
          </a:xfrm>
          <a:prstGeom prst="diamond">
            <a:avLst/>
          </a:prstGeom>
          <a:solidFill>
            <a:srgbClr val="00B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70123" y="220410"/>
            <a:ext cx="6957024" cy="1020490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404367" y="990501"/>
            <a:ext cx="4896544" cy="46166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Необычное хобби в моей жизни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96255" y="1511777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</a:t>
            </a:r>
            <a:endParaRPr lang="ru-RU" dirty="0"/>
          </a:p>
        </p:txBody>
      </p:sp>
      <p:pic>
        <p:nvPicPr>
          <p:cNvPr id="27" name="Рисунок 26" descr="icons.jpg"/>
          <p:cNvPicPr>
            <a:picLocks noChangeAspect="1"/>
          </p:cNvPicPr>
          <p:nvPr/>
        </p:nvPicPr>
        <p:blipFill>
          <a:blip r:embed="rId3" cstate="print"/>
          <a:srcRect l="4762" t="6349" r="78096" b="70795"/>
          <a:stretch>
            <a:fillRect/>
          </a:stretch>
        </p:blipFill>
        <p:spPr>
          <a:xfrm>
            <a:off x="6638748" y="283585"/>
            <a:ext cx="540159" cy="54015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8046" y="1511778"/>
            <a:ext cx="4153026" cy="634019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r>
              <a:rPr lang="ru-RU" sz="1400" dirty="0" smtClean="0">
                <a:latin typeface="Segoe Print" pitchFamily="2" charset="0"/>
                <a:cs typeface="Times New Roman" pitchFamily="18" charset="0"/>
              </a:rPr>
              <a:t>    </a:t>
            </a:r>
            <a:r>
              <a:rPr lang="ru-RU" sz="1400" dirty="0" smtClean="0">
                <a:latin typeface="Segoe Print" pitchFamily="2" charset="0"/>
              </a:rPr>
              <a:t>Привет, </a:t>
            </a:r>
            <a:r>
              <a:rPr lang="ru-RU" sz="1400" dirty="0">
                <a:latin typeface="Segoe Print" pitchFamily="2" charset="0"/>
              </a:rPr>
              <a:t>меня зовут </a:t>
            </a:r>
            <a:r>
              <a:rPr lang="ru-RU" sz="1400" dirty="0" err="1" smtClean="0">
                <a:latin typeface="Segoe Print" pitchFamily="2" charset="0"/>
              </a:rPr>
              <a:t>Гасымова</a:t>
            </a:r>
            <a:r>
              <a:rPr lang="ru-RU" sz="1400" dirty="0" smtClean="0">
                <a:latin typeface="Segoe Print" pitchFamily="2" charset="0"/>
              </a:rPr>
              <a:t> Ева</a:t>
            </a:r>
            <a:r>
              <a:rPr lang="ru-RU" sz="1400" dirty="0">
                <a:latin typeface="Segoe Print" pitchFamily="2" charset="0"/>
              </a:rPr>
              <a:t>, мне 13 .С 10  лет я занимаюсь конным спортом это – мое хобби, я обожаю ходить на конюшню. </a:t>
            </a:r>
          </a:p>
          <a:p>
            <a:pPr algn="just"/>
            <a:r>
              <a:rPr lang="ru-RU" sz="1400" dirty="0">
                <a:latin typeface="Segoe Print" pitchFamily="2" charset="0"/>
              </a:rPr>
              <a:t>Занимаюсь я  конным спортом 3 года. В основном мы ездим верхом и тренируем не только наши </a:t>
            </a:r>
            <a:r>
              <a:rPr lang="ru-RU" sz="1400" dirty="0" smtClean="0">
                <a:latin typeface="Segoe Print" pitchFamily="2" charset="0"/>
              </a:rPr>
              <a:t>мышцы, но </a:t>
            </a:r>
            <a:r>
              <a:rPr lang="ru-RU" sz="1400" dirty="0">
                <a:latin typeface="Segoe Print" pitchFamily="2" charset="0"/>
              </a:rPr>
              <a:t>и мышцы лошади.</a:t>
            </a:r>
          </a:p>
          <a:p>
            <a:pPr algn="just"/>
            <a:r>
              <a:rPr lang="ru-RU" sz="1400" dirty="0">
                <a:latin typeface="Segoe Print" pitchFamily="2" charset="0"/>
              </a:rPr>
              <a:t> </a:t>
            </a:r>
            <a:r>
              <a:rPr lang="ru-RU" sz="1400" dirty="0" smtClean="0">
                <a:latin typeface="Segoe Print" pitchFamily="2" charset="0"/>
              </a:rPr>
              <a:t>   Перед </a:t>
            </a:r>
            <a:r>
              <a:rPr lang="ru-RU" sz="1400" dirty="0">
                <a:latin typeface="Segoe Print" pitchFamily="2" charset="0"/>
              </a:rPr>
              <a:t>тренировкой я должна почистить и поседлать коня, всё это занимает минут 7. Я выезжаю на своем  коне, затягиваю подпругу, потом регулирую стремена по моей руке. И уже тогда я окончательно выезжаю на поле. </a:t>
            </a:r>
          </a:p>
          <a:p>
            <a:pPr algn="just"/>
            <a:r>
              <a:rPr lang="ru-RU" sz="1400" dirty="0" smtClean="0">
                <a:latin typeface="Segoe Print" pitchFamily="2" charset="0"/>
              </a:rPr>
              <a:t>    Моя  </a:t>
            </a:r>
            <a:r>
              <a:rPr lang="ru-RU" sz="1400" dirty="0">
                <a:latin typeface="Segoe Print" pitchFamily="2" charset="0"/>
              </a:rPr>
              <a:t>тренировка начинается  с  </a:t>
            </a:r>
            <a:r>
              <a:rPr lang="ru-RU" sz="1400" dirty="0" smtClean="0">
                <a:latin typeface="Segoe Print" pitchFamily="2" charset="0"/>
              </a:rPr>
              <a:t>шага, шагаю </a:t>
            </a:r>
            <a:r>
              <a:rPr lang="ru-RU" sz="1400" dirty="0">
                <a:latin typeface="Segoe Print" pitchFamily="2" charset="0"/>
              </a:rPr>
              <a:t>я обычно минут 10 , затем начинается рысь ,обычно минут 15,а затем галоп  ,галоп я делаю сперва вправо ,затем  влево. На этом моя тренировка заканчивается. Я замываю копыта коню и мы заходим в денник , там я расседлываю коня ,выключаю поилку .  Если ее не выключить  конь  напьётся воды и у него начнутся очень сильные колики. Угощаю и хвалю коня. Я обожаю лошадей и конный спорт! И все что с ним связанно!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140671" y="373645"/>
            <a:ext cx="2376264" cy="36004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МОИ УВЛЕЧЕНИЯ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1" name="Рисунок 20" descr="C:\Users\user\Desktop\ЕВА\030-678.jpg"/>
          <p:cNvPicPr/>
          <p:nvPr/>
        </p:nvPicPr>
        <p:blipFill rotWithShape="1">
          <a:blip r:embed="rId4" cstate="print"/>
          <a:srcRect l="3153" r="7285"/>
          <a:stretch/>
        </p:blipFill>
        <p:spPr bwMode="auto">
          <a:xfrm>
            <a:off x="4481071" y="5572434"/>
            <a:ext cx="2611928" cy="1977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C:\Users\user\Desktop\ЕВА\20191222_122722.jpg"/>
          <p:cNvPicPr/>
          <p:nvPr/>
        </p:nvPicPr>
        <p:blipFill rotWithShape="1">
          <a:blip r:embed="rId5" cstate="print"/>
          <a:srcRect t="9972"/>
          <a:stretch/>
        </p:blipFill>
        <p:spPr bwMode="auto">
          <a:xfrm>
            <a:off x="4527152" y="1525396"/>
            <a:ext cx="2611927" cy="408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C:\Users\user\Desktop\ЕВА\20200726_121049.jpg"/>
          <p:cNvPicPr/>
          <p:nvPr/>
        </p:nvPicPr>
        <p:blipFill rotWithShape="1">
          <a:blip r:embed="rId6" cstate="print"/>
          <a:srcRect r="6611"/>
          <a:stretch/>
        </p:blipFill>
        <p:spPr bwMode="auto">
          <a:xfrm>
            <a:off x="396254" y="7590800"/>
            <a:ext cx="4626287" cy="2719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27" descr="C:\Users\user\Desktop\ЕВА\20190719_162230.jpg"/>
          <p:cNvPicPr/>
          <p:nvPr/>
        </p:nvPicPr>
        <p:blipFill rotWithShape="1">
          <a:blip r:embed="rId7" cstate="print"/>
          <a:srcRect r="10783" b="32269"/>
          <a:stretch/>
        </p:blipFill>
        <p:spPr bwMode="auto">
          <a:xfrm>
            <a:off x="5069102" y="7590800"/>
            <a:ext cx="2023895" cy="2731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Ромб 15"/>
          <p:cNvSpPr/>
          <p:nvPr/>
        </p:nvSpPr>
        <p:spPr>
          <a:xfrm>
            <a:off x="6908827" y="10062099"/>
            <a:ext cx="612279" cy="583657"/>
          </a:xfrm>
          <a:prstGeom prst="diamond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62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91455" y="183793"/>
            <a:ext cx="6957024" cy="1020490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400" dirty="0" smtClean="0"/>
          </a:p>
          <a:p>
            <a:endParaRPr lang="ru-RU" sz="1400" dirty="0" smtClean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Ромб 12"/>
          <p:cNvSpPr/>
          <p:nvPr/>
        </p:nvSpPr>
        <p:spPr>
          <a:xfrm>
            <a:off x="81288" y="10009510"/>
            <a:ext cx="612279" cy="583657"/>
          </a:xfrm>
          <a:prstGeom prst="diamon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12255" y="416322"/>
            <a:ext cx="2430692" cy="360040"/>
          </a:xfrm>
          <a:prstGeom prst="roundRect">
            <a:avLst/>
          </a:prstGeom>
          <a:solidFill>
            <a:srgbClr val="FF00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Творческая страничка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64624" y="1587700"/>
            <a:ext cx="388815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Наступила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осень. Это самое красивое время года, но еще это и прекрасная пора для полета фантазии, творчества и выдумки. Как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всегда,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осенью у нас в дошкольном отделении проходит выставка поделок «Осенняя фантазия». Приглашаем детей и родителей принять активное участие в выставке.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71"/>
          <a:stretch/>
        </p:blipFill>
        <p:spPr>
          <a:xfrm>
            <a:off x="615760" y="6247085"/>
            <a:ext cx="2492524" cy="17484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52" y="1587700"/>
            <a:ext cx="2518672" cy="18890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18"/>
          <a:stretch/>
        </p:blipFill>
        <p:spPr>
          <a:xfrm>
            <a:off x="3376994" y="5580744"/>
            <a:ext cx="3286386" cy="21611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44"/>
          <a:stretch/>
        </p:blipFill>
        <p:spPr>
          <a:xfrm>
            <a:off x="1040448" y="8076838"/>
            <a:ext cx="1729678" cy="222450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994" y="7873746"/>
            <a:ext cx="3261755" cy="244631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4"/>
          <a:stretch/>
        </p:blipFill>
        <p:spPr>
          <a:xfrm>
            <a:off x="3387272" y="3188138"/>
            <a:ext cx="3275535" cy="234724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302" y="3565020"/>
            <a:ext cx="1917971" cy="255729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450142" y="1126034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Выставка «Осенняя фантазия»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13" y="274731"/>
            <a:ext cx="596342" cy="59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90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47782" y="217761"/>
            <a:ext cx="6984776" cy="102049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179469" y="1494555"/>
            <a:ext cx="295232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Прошел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конкурс «Мир глазами детей». Хочется сказать спасибо всем, кто принял участие.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А также сказать спасибо родителям, за таких талантливых детей и отдельные слова благодарности нашим юным художникам! Вы нарисовали яркие, красивые и солнечные рисунки, поэтому все без исключения достойны награды!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73" y="1206525"/>
            <a:ext cx="3575569" cy="244827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63" y="3812908"/>
            <a:ext cx="2256148" cy="162972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523" y="3812908"/>
            <a:ext cx="2172965" cy="162972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72" y="5573813"/>
            <a:ext cx="3171298" cy="448969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994004" y="3761677"/>
            <a:ext cx="2244772" cy="1680953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006" y="5572757"/>
            <a:ext cx="3367770" cy="4490358"/>
          </a:xfrm>
          <a:prstGeom prst="rect">
            <a:avLst/>
          </a:prstGeom>
        </p:spPr>
      </p:pic>
      <p:sp>
        <p:nvSpPr>
          <p:cNvPr id="25" name="Ромб 24"/>
          <p:cNvSpPr/>
          <p:nvPr/>
        </p:nvSpPr>
        <p:spPr>
          <a:xfrm>
            <a:off x="6858867" y="9979232"/>
            <a:ext cx="612279" cy="583657"/>
          </a:xfrm>
          <a:prstGeom prst="diamon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4096" name="TextBox 4095"/>
          <p:cNvSpPr txBox="1"/>
          <p:nvPr/>
        </p:nvSpPr>
        <p:spPr>
          <a:xfrm>
            <a:off x="4428703" y="1062509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Мир глазами детей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240088" y="342429"/>
            <a:ext cx="2064196" cy="4182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Segoe Print" pitchFamily="2" charset="0"/>
                <a:cs typeface="Arial" pitchFamily="34" charset="0"/>
              </a:rPr>
              <a:t>Ноябрь, 2020</a:t>
            </a:r>
            <a:endParaRPr lang="ru-RU" sz="1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Segoe Print" pitchFamily="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57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15176</TotalTime>
  <Words>1366</Words>
  <Application>Microsoft Office PowerPoint</Application>
  <PresentationFormat>Произвольный</PresentationFormat>
  <Paragraphs>208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Секретарь</cp:lastModifiedBy>
  <cp:revision>628</cp:revision>
  <cp:lastPrinted>2020-10-02T07:18:53Z</cp:lastPrinted>
  <dcterms:created xsi:type="dcterms:W3CDTF">2018-10-19T09:35:07Z</dcterms:created>
  <dcterms:modified xsi:type="dcterms:W3CDTF">2020-12-07T10:31:01Z</dcterms:modified>
</cp:coreProperties>
</file>