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648" r:id="rId1"/>
  </p:sldMasterIdLst>
  <p:notesMasterIdLst>
    <p:notesMasterId r:id="rId16"/>
  </p:notesMasterIdLst>
  <p:sldIdLst>
    <p:sldId id="257" r:id="rId2"/>
    <p:sldId id="272" r:id="rId3"/>
    <p:sldId id="266" r:id="rId4"/>
    <p:sldId id="269" r:id="rId5"/>
    <p:sldId id="265" r:id="rId6"/>
    <p:sldId id="259" r:id="rId7"/>
    <p:sldId id="261" r:id="rId8"/>
    <p:sldId id="267" r:id="rId9"/>
    <p:sldId id="263" r:id="rId10"/>
    <p:sldId id="273" r:id="rId11"/>
    <p:sldId id="274" r:id="rId12"/>
    <p:sldId id="275" r:id="rId13"/>
    <p:sldId id="276" r:id="rId14"/>
    <p:sldId id="262" r:id="rId15"/>
  </p:sldIdLst>
  <p:sldSz cx="7561263" cy="10621963"/>
  <p:notesSz cx="6797675" cy="9926638"/>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C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425" autoAdjust="0"/>
    <p:restoredTop sz="95752" autoAdjust="0"/>
  </p:normalViewPr>
  <p:slideViewPr>
    <p:cSldViewPr>
      <p:cViewPr>
        <p:scale>
          <a:sx n="50" d="100"/>
          <a:sy n="50" d="100"/>
        </p:scale>
        <p:origin x="-1210" y="-58"/>
      </p:cViewPr>
      <p:guideLst>
        <p:guide orient="horz" pos="3346"/>
        <p:guide pos="2382"/>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charts/_rels/chart1.xml.rels><?xml version="1.0" encoding="UTF-8" standalone="yes"?>
<Relationships xmlns="http://schemas.openxmlformats.org/package/2006/relationships"><Relationship Id="rId1" Type="http://schemas.openxmlformats.org/officeDocument/2006/relationships/package" Target="../embeddings/_____Microsoft_Excel1.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Лист1!$B$1</c:f>
              <c:strCache>
                <c:ptCount val="1"/>
                <c:pt idx="0">
                  <c:v>Продажи</c:v>
                </c:pt>
              </c:strCache>
            </c:strRef>
          </c:tx>
          <c:cat>
            <c:strRef>
              <c:f>Лист1!$A$2:$A$5</c:f>
              <c:strCache>
                <c:ptCount val="4"/>
                <c:pt idx="0">
                  <c:v>Насиров Саддам</c:v>
                </c:pt>
                <c:pt idx="1">
                  <c:v>Ильиных Валерий</c:v>
                </c:pt>
                <c:pt idx="2">
                  <c:v>Белошицкий Матвей</c:v>
                </c:pt>
                <c:pt idx="3">
                  <c:v>Молотков Егор</c:v>
                </c:pt>
              </c:strCache>
            </c:strRef>
          </c:cat>
          <c:val>
            <c:numRef>
              <c:f>Лист1!$B$2:$B$5</c:f>
              <c:numCache>
                <c:formatCode>General</c:formatCode>
                <c:ptCount val="4"/>
                <c:pt idx="0">
                  <c:v>137</c:v>
                </c:pt>
                <c:pt idx="1">
                  <c:v>217</c:v>
                </c:pt>
                <c:pt idx="2">
                  <c:v>41</c:v>
                </c:pt>
                <c:pt idx="3">
                  <c:v>11</c:v>
                </c:pt>
              </c:numCache>
            </c:numRef>
          </c:val>
        </c:ser>
        <c:dLbls>
          <c:showLegendKey val="0"/>
          <c:showVal val="0"/>
          <c:showCatName val="0"/>
          <c:showSerName val="0"/>
          <c:showPercent val="0"/>
          <c:showBubbleSize val="0"/>
          <c:showLeaderLines val="1"/>
        </c:dLbls>
        <c:firstSliceAng val="0"/>
      </c:pieChart>
    </c:plotArea>
    <c:legend>
      <c:legendPos val="r"/>
      <c:layout/>
      <c:overlay val="0"/>
    </c:legend>
    <c:plotVisOnly val="1"/>
    <c:dispBlanksAs val="gap"/>
    <c:showDLblsOverMax val="0"/>
  </c:chart>
  <c:txPr>
    <a:bodyPr/>
    <a:lstStyle/>
    <a:p>
      <a:pPr>
        <a:defRPr sz="1800"/>
      </a:pPr>
      <a:endParaRPr lang="ru-RU"/>
    </a:p>
  </c:txPr>
  <c:externalData r:id="rId1">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50443" y="0"/>
            <a:ext cx="2945659" cy="496332"/>
          </a:xfrm>
          <a:prstGeom prst="rect">
            <a:avLst/>
          </a:prstGeom>
        </p:spPr>
        <p:txBody>
          <a:bodyPr vert="horz" lIns="91440" tIns="45720" rIns="91440" bIns="45720" rtlCol="0"/>
          <a:lstStyle>
            <a:lvl1pPr algn="r">
              <a:defRPr sz="1200"/>
            </a:lvl1pPr>
          </a:lstStyle>
          <a:p>
            <a:fld id="{2BC04104-9820-4C86-B464-DA1BA382E2CC}" type="datetimeFigureOut">
              <a:rPr lang="ru-RU" smtClean="0"/>
              <a:pPr/>
              <a:t>01.10.2019</a:t>
            </a:fld>
            <a:endParaRPr lang="ru-RU"/>
          </a:p>
        </p:txBody>
      </p:sp>
      <p:sp>
        <p:nvSpPr>
          <p:cNvPr id="4" name="Образ слайда 3"/>
          <p:cNvSpPr>
            <a:spLocks noGrp="1" noRot="1" noChangeAspect="1"/>
          </p:cNvSpPr>
          <p:nvPr>
            <p:ph type="sldImg" idx="2"/>
          </p:nvPr>
        </p:nvSpPr>
        <p:spPr>
          <a:xfrm>
            <a:off x="2074863" y="744538"/>
            <a:ext cx="2647950" cy="3722687"/>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79768" y="4715153"/>
            <a:ext cx="5438140" cy="4466987"/>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9428583"/>
            <a:ext cx="2945659" cy="496332"/>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50443" y="9428583"/>
            <a:ext cx="2945659" cy="496332"/>
          </a:xfrm>
          <a:prstGeom prst="rect">
            <a:avLst/>
          </a:prstGeom>
        </p:spPr>
        <p:txBody>
          <a:bodyPr vert="horz" lIns="91440" tIns="45720" rIns="91440" bIns="45720" rtlCol="0" anchor="b"/>
          <a:lstStyle>
            <a:lvl1pPr algn="r">
              <a:defRPr sz="1200"/>
            </a:lvl1pPr>
          </a:lstStyle>
          <a:p>
            <a:fld id="{FC5D8C98-A4D8-4DCE-A216-30AEBE1BF72D}" type="slidenum">
              <a:rPr lang="ru-RU" smtClean="0"/>
              <a:pPr/>
              <a:t>‹#›</a:t>
            </a:fld>
            <a:endParaRPr lang="ru-RU"/>
          </a:p>
        </p:txBody>
      </p:sp>
    </p:spTree>
    <p:extLst>
      <p:ext uri="{BB962C8B-B14F-4D97-AF65-F5344CB8AC3E}">
        <p14:creationId xmlns:p14="http://schemas.microsoft.com/office/powerpoint/2010/main" val="253725091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567095" y="3299696"/>
            <a:ext cx="6427074" cy="2276837"/>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134190" y="6019112"/>
            <a:ext cx="5292884" cy="2714502"/>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869C7E29-C26F-41FC-9283-4B43B3471F8B}" type="datetimeFigureOut">
              <a:rPr lang="ru-RU" smtClean="0"/>
              <a:pPr/>
              <a:t>01.10.2019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EF5E6B37-D00B-4E39-AE26-CD8749E82637}"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869C7E29-C26F-41FC-9283-4B43B3471F8B}" type="datetimeFigureOut">
              <a:rPr lang="ru-RU" smtClean="0"/>
              <a:pPr/>
              <a:t>01.10.2019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EF5E6B37-D00B-4E39-AE26-CD8749E82637}"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4111436" y="567982"/>
            <a:ext cx="1275964" cy="12082483"/>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283549" y="567982"/>
            <a:ext cx="3701869" cy="12082483"/>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869C7E29-C26F-41FC-9283-4B43B3471F8B}" type="datetimeFigureOut">
              <a:rPr lang="ru-RU" smtClean="0"/>
              <a:pPr/>
              <a:t>01.10.2019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EF5E6B37-D00B-4E39-AE26-CD8749E82637}"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869C7E29-C26F-41FC-9283-4B43B3471F8B}" type="datetimeFigureOut">
              <a:rPr lang="ru-RU" smtClean="0"/>
              <a:pPr/>
              <a:t>01.10.2019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EF5E6B37-D00B-4E39-AE26-CD8749E82637}"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97288" y="6825595"/>
            <a:ext cx="6427074" cy="2109640"/>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597288" y="4502044"/>
            <a:ext cx="6427074" cy="2323553"/>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869C7E29-C26F-41FC-9283-4B43B3471F8B}" type="datetimeFigureOut">
              <a:rPr lang="ru-RU" smtClean="0"/>
              <a:pPr/>
              <a:t>01.10.2019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EF5E6B37-D00B-4E39-AE26-CD8749E82637}"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283549" y="3304612"/>
            <a:ext cx="2488916" cy="934585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2898486" y="3304612"/>
            <a:ext cx="2488916" cy="934585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869C7E29-C26F-41FC-9283-4B43B3471F8B}" type="datetimeFigureOut">
              <a:rPr lang="ru-RU" smtClean="0"/>
              <a:pPr/>
              <a:t>01.10.2019</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EF5E6B37-D00B-4E39-AE26-CD8749E82637}"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78063" y="425372"/>
            <a:ext cx="6805137" cy="1770327"/>
          </a:xfrm>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378064" y="2377649"/>
            <a:ext cx="3340871" cy="990891"/>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378064" y="3368540"/>
            <a:ext cx="3340871" cy="611992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3841019" y="2377649"/>
            <a:ext cx="3342183" cy="990891"/>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3841019" y="3368540"/>
            <a:ext cx="3342183" cy="611992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869C7E29-C26F-41FC-9283-4B43B3471F8B}" type="datetimeFigureOut">
              <a:rPr lang="ru-RU" smtClean="0"/>
              <a:pPr/>
              <a:t>01.10.2019</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EF5E6B37-D00B-4E39-AE26-CD8749E82637}"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869C7E29-C26F-41FC-9283-4B43B3471F8B}" type="datetimeFigureOut">
              <a:rPr lang="ru-RU" smtClean="0"/>
              <a:pPr/>
              <a:t>01.10.2019</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EF5E6B37-D00B-4E39-AE26-CD8749E82637}"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869C7E29-C26F-41FC-9283-4B43B3471F8B}" type="datetimeFigureOut">
              <a:rPr lang="ru-RU" smtClean="0"/>
              <a:pPr/>
              <a:t>01.10.2019</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EF5E6B37-D00B-4E39-AE26-CD8749E82637}"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78065" y="422913"/>
            <a:ext cx="2487604" cy="1799833"/>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2956245" y="422912"/>
            <a:ext cx="4226957" cy="906555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378065" y="2222745"/>
            <a:ext cx="2487604" cy="726571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869C7E29-C26F-41FC-9283-4B43B3471F8B}" type="datetimeFigureOut">
              <a:rPr lang="ru-RU" smtClean="0"/>
              <a:pPr/>
              <a:t>01.10.2019</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EF5E6B37-D00B-4E39-AE26-CD8749E82637}"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82060" y="7435375"/>
            <a:ext cx="4536758" cy="87778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482060" y="949092"/>
            <a:ext cx="4536758" cy="6373178"/>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482060" y="8313163"/>
            <a:ext cx="4536758" cy="1246604"/>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869C7E29-C26F-41FC-9283-4B43B3471F8B}" type="datetimeFigureOut">
              <a:rPr lang="ru-RU" smtClean="0"/>
              <a:pPr/>
              <a:t>01.10.2019</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EF5E6B37-D00B-4E39-AE26-CD8749E82637}"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78063" y="425372"/>
            <a:ext cx="6805137" cy="1770327"/>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378063" y="2478460"/>
            <a:ext cx="6805137" cy="7010004"/>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378063" y="9844988"/>
            <a:ext cx="1764295" cy="565521"/>
          </a:xfrm>
          <a:prstGeom prst="rect">
            <a:avLst/>
          </a:prstGeom>
        </p:spPr>
        <p:txBody>
          <a:bodyPr vert="horz" lIns="91440" tIns="45720" rIns="91440" bIns="45720" rtlCol="0" anchor="ctr"/>
          <a:lstStyle>
            <a:lvl1pPr algn="l">
              <a:defRPr sz="1200">
                <a:solidFill>
                  <a:schemeClr val="tx1">
                    <a:tint val="75000"/>
                  </a:schemeClr>
                </a:solidFill>
              </a:defRPr>
            </a:lvl1pPr>
          </a:lstStyle>
          <a:p>
            <a:fld id="{869C7E29-C26F-41FC-9283-4B43B3471F8B}" type="datetimeFigureOut">
              <a:rPr lang="ru-RU" smtClean="0"/>
              <a:pPr/>
              <a:t>01.10.2019</a:t>
            </a:fld>
            <a:endParaRPr lang="ru-RU"/>
          </a:p>
        </p:txBody>
      </p:sp>
      <p:sp>
        <p:nvSpPr>
          <p:cNvPr id="5" name="Нижний колонтитул 4"/>
          <p:cNvSpPr>
            <a:spLocks noGrp="1"/>
          </p:cNvSpPr>
          <p:nvPr>
            <p:ph type="ftr" sz="quarter" idx="3"/>
          </p:nvPr>
        </p:nvSpPr>
        <p:spPr>
          <a:xfrm>
            <a:off x="2583432" y="9844988"/>
            <a:ext cx="2394400" cy="565521"/>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5418905" y="9844988"/>
            <a:ext cx="1764295" cy="565521"/>
          </a:xfrm>
          <a:prstGeom prst="rect">
            <a:avLst/>
          </a:prstGeom>
        </p:spPr>
        <p:txBody>
          <a:bodyPr vert="horz" lIns="91440" tIns="45720" rIns="91440" bIns="45720" rtlCol="0" anchor="ctr"/>
          <a:lstStyle>
            <a:lvl1pPr algn="r">
              <a:defRPr sz="1200">
                <a:solidFill>
                  <a:schemeClr val="tx1">
                    <a:tint val="75000"/>
                  </a:schemeClr>
                </a:solidFill>
              </a:defRPr>
            </a:lvl1pPr>
          </a:lstStyle>
          <a:p>
            <a:fld id="{EF5E6B37-D00B-4E39-AE26-CD8749E82637}"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jpe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png"/></Relationships>
</file>

<file path=ppt/slides/_rels/slide10.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1.jpeg"/><Relationship Id="rId1" Type="http://schemas.openxmlformats.org/officeDocument/2006/relationships/slideLayout" Target="../slideLayouts/slideLayout1.xml"/><Relationship Id="rId5" Type="http://schemas.openxmlformats.org/officeDocument/2006/relationships/image" Target="../media/image52.jpeg"/><Relationship Id="rId4" Type="http://schemas.openxmlformats.org/officeDocument/2006/relationships/image" Target="../media/image51.jpeg"/></Relationships>
</file>

<file path=ppt/slides/_rels/slide11.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image" Target="../media/image7.jpeg"/><Relationship Id="rId5" Type="http://schemas.openxmlformats.org/officeDocument/2006/relationships/image" Target="../media/image8.png"/><Relationship Id="rId4" Type="http://schemas.openxmlformats.org/officeDocument/2006/relationships/image" Target="../media/image54.jpeg"/></Relationships>
</file>

<file path=ppt/slides/_rels/slide12.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image" Target="../media/image53.jpeg"/><Relationship Id="rId5" Type="http://schemas.microsoft.com/office/2007/relationships/hdphoto" Target="../media/hdphoto1.wdp"/><Relationship Id="rId4" Type="http://schemas.openxmlformats.org/officeDocument/2006/relationships/image" Target="../media/image55.jpeg"/></Relationships>
</file>

<file path=ppt/slides/_rels/slide13.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image" Target="../media/image7.jpeg"/><Relationship Id="rId5" Type="http://schemas.openxmlformats.org/officeDocument/2006/relationships/image" Target="../media/image8.png"/><Relationship Id="rId4" Type="http://schemas.openxmlformats.org/officeDocument/2006/relationships/image" Target="../media/image57.jpg"/></Relationships>
</file>

<file path=ppt/slides/_rels/slide14.xml.rels><?xml version="1.0" encoding="UTF-8" standalone="yes"?>
<Relationships xmlns="http://schemas.openxmlformats.org/package/2006/relationships"><Relationship Id="rId8" Type="http://schemas.openxmlformats.org/officeDocument/2006/relationships/image" Target="../media/image63.png"/><Relationship Id="rId3" Type="http://schemas.openxmlformats.org/officeDocument/2006/relationships/image" Target="../media/image58.png"/><Relationship Id="rId7" Type="http://schemas.openxmlformats.org/officeDocument/2006/relationships/image" Target="../media/image62.jpeg"/><Relationship Id="rId2"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image" Target="../media/image61.jpeg"/><Relationship Id="rId5" Type="http://schemas.openxmlformats.org/officeDocument/2006/relationships/image" Target="../media/image60.jpeg"/><Relationship Id="rId10" Type="http://schemas.openxmlformats.org/officeDocument/2006/relationships/image" Target="../media/image7.jpeg"/><Relationship Id="rId4" Type="http://schemas.openxmlformats.org/officeDocument/2006/relationships/image" Target="../media/image59.jpeg"/><Relationship Id="rId9" Type="http://schemas.openxmlformats.org/officeDocument/2006/relationships/image" Target="../media/image64.png"/></Relationships>
</file>

<file path=ppt/slides/_rels/slide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image" Target="../media/image13.jpg"/><Relationship Id="rId5" Type="http://schemas.openxmlformats.org/officeDocument/2006/relationships/image" Target="../media/image12.jpeg"/><Relationship Id="rId4" Type="http://schemas.openxmlformats.org/officeDocument/2006/relationships/image" Target="../media/image11.jpeg"/></Relationships>
</file>

<file path=ppt/slides/_rels/slide3.xml.rels><?xml version="1.0" encoding="UTF-8" standalone="yes"?>
<Relationships xmlns="http://schemas.openxmlformats.org/package/2006/relationships"><Relationship Id="rId3" Type="http://schemas.openxmlformats.org/officeDocument/2006/relationships/image" Target="../media/image14.jpeg"/><Relationship Id="rId7" Type="http://schemas.openxmlformats.org/officeDocument/2006/relationships/image" Target="../media/image7.jpeg"/><Relationship Id="rId2"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image" Target="../media/image8.png"/><Relationship Id="rId5" Type="http://schemas.openxmlformats.org/officeDocument/2006/relationships/image" Target="../media/image16.jpg"/><Relationship Id="rId4" Type="http://schemas.openxmlformats.org/officeDocument/2006/relationships/image" Target="../media/image15.jpeg"/></Relationships>
</file>

<file path=ppt/slides/_rels/slide4.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17.jpeg"/><Relationship Id="rId7" Type="http://schemas.openxmlformats.org/officeDocument/2006/relationships/image" Target="../media/image21.png"/><Relationship Id="rId2"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jpeg"/><Relationship Id="rId9" Type="http://schemas.openxmlformats.org/officeDocument/2006/relationships/chart" Target="../charts/chart1.xml"/></Relationships>
</file>

<file path=ppt/slides/_rels/slide5.xml.rels><?xml version="1.0" encoding="UTF-8" standalone="yes"?>
<Relationships xmlns="http://schemas.openxmlformats.org/package/2006/relationships"><Relationship Id="rId3" Type="http://schemas.openxmlformats.org/officeDocument/2006/relationships/image" Target="../media/image23.jpeg"/><Relationship Id="rId7" Type="http://schemas.openxmlformats.org/officeDocument/2006/relationships/image" Target="../media/image7.jpeg"/><Relationship Id="rId2"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image" Target="../media/image8.png"/><Relationship Id="rId5" Type="http://schemas.openxmlformats.org/officeDocument/2006/relationships/image" Target="../media/image25.jpeg"/><Relationship Id="rId4" Type="http://schemas.openxmlformats.org/officeDocument/2006/relationships/image" Target="../media/image24.jpeg"/></Relationships>
</file>

<file path=ppt/slides/_rels/slide6.xml.rels><?xml version="1.0" encoding="UTF-8" standalone="yes"?>
<Relationships xmlns="http://schemas.openxmlformats.org/package/2006/relationships"><Relationship Id="rId8" Type="http://schemas.openxmlformats.org/officeDocument/2006/relationships/image" Target="../media/image31.jpeg"/><Relationship Id="rId3" Type="http://schemas.openxmlformats.org/officeDocument/2006/relationships/image" Target="../media/image26.png"/><Relationship Id="rId7" Type="http://schemas.openxmlformats.org/officeDocument/2006/relationships/image" Target="../media/image30.jpeg"/><Relationship Id="rId2"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image" Target="../media/image29.jpeg"/><Relationship Id="rId5" Type="http://schemas.openxmlformats.org/officeDocument/2006/relationships/image" Target="../media/image28.jpeg"/><Relationship Id="rId4" Type="http://schemas.openxmlformats.org/officeDocument/2006/relationships/image" Target="../media/image27.jpeg"/></Relationships>
</file>

<file path=ppt/slides/_rels/slide7.xml.rels><?xml version="1.0" encoding="UTF-8" standalone="yes"?>
<Relationships xmlns="http://schemas.openxmlformats.org/package/2006/relationships"><Relationship Id="rId8" Type="http://schemas.openxmlformats.org/officeDocument/2006/relationships/image" Target="../media/image37.png"/><Relationship Id="rId3" Type="http://schemas.openxmlformats.org/officeDocument/2006/relationships/image" Target="../media/image32.png"/><Relationship Id="rId7" Type="http://schemas.openxmlformats.org/officeDocument/2006/relationships/image" Target="../media/image36.png"/><Relationship Id="rId2"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image" Target="../media/image35.png"/><Relationship Id="rId5" Type="http://schemas.openxmlformats.org/officeDocument/2006/relationships/image" Target="../media/image34.png"/><Relationship Id="rId4" Type="http://schemas.openxmlformats.org/officeDocument/2006/relationships/image" Target="../media/image33.png"/><Relationship Id="rId9" Type="http://schemas.openxmlformats.org/officeDocument/2006/relationships/image" Target="../media/image7.jpeg"/></Relationships>
</file>

<file path=ppt/slides/_rels/slide8.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8" Type="http://schemas.openxmlformats.org/officeDocument/2006/relationships/image" Target="../media/image44.jpeg"/><Relationship Id="rId13" Type="http://schemas.openxmlformats.org/officeDocument/2006/relationships/image" Target="../media/image49.jpeg"/><Relationship Id="rId3" Type="http://schemas.openxmlformats.org/officeDocument/2006/relationships/image" Target="../media/image39.jpeg"/><Relationship Id="rId7" Type="http://schemas.openxmlformats.org/officeDocument/2006/relationships/image" Target="../media/image43.jpeg"/><Relationship Id="rId12" Type="http://schemas.openxmlformats.org/officeDocument/2006/relationships/image" Target="../media/image48.jpeg"/><Relationship Id="rId2" Type="http://schemas.openxmlformats.org/officeDocument/2006/relationships/image" Target="../media/image1.jpeg"/><Relationship Id="rId16" Type="http://schemas.openxmlformats.org/officeDocument/2006/relationships/image" Target="../media/image7.jpeg"/><Relationship Id="rId1" Type="http://schemas.openxmlformats.org/officeDocument/2006/relationships/slideLayout" Target="../slideLayouts/slideLayout1.xml"/><Relationship Id="rId6" Type="http://schemas.openxmlformats.org/officeDocument/2006/relationships/image" Target="../media/image42.jpeg"/><Relationship Id="rId11" Type="http://schemas.openxmlformats.org/officeDocument/2006/relationships/image" Target="../media/image47.jpeg"/><Relationship Id="rId5" Type="http://schemas.openxmlformats.org/officeDocument/2006/relationships/image" Target="../media/image41.jpeg"/><Relationship Id="rId15" Type="http://schemas.openxmlformats.org/officeDocument/2006/relationships/image" Target="../media/image8.png"/><Relationship Id="rId10" Type="http://schemas.openxmlformats.org/officeDocument/2006/relationships/image" Target="../media/image46.jpeg"/><Relationship Id="rId4" Type="http://schemas.openxmlformats.org/officeDocument/2006/relationships/image" Target="../media/image40.jpeg"/><Relationship Id="rId9" Type="http://schemas.openxmlformats.org/officeDocument/2006/relationships/image" Target="../media/image45.jpeg"/><Relationship Id="rId14" Type="http://schemas.openxmlformats.org/officeDocument/2006/relationships/image" Target="../media/image50.jpe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l="-53000" r="-53000"/>
          </a:stretch>
        </a:blipFill>
        <a:effectLst/>
      </p:bgPr>
    </p:bg>
    <p:spTree>
      <p:nvGrpSpPr>
        <p:cNvPr id="1" name=""/>
        <p:cNvGrpSpPr/>
        <p:nvPr/>
      </p:nvGrpSpPr>
      <p:grpSpPr>
        <a:xfrm>
          <a:off x="0" y="0"/>
          <a:ext cx="0" cy="0"/>
          <a:chOff x="0" y="0"/>
          <a:chExt cx="0" cy="0"/>
        </a:xfrm>
      </p:grpSpPr>
      <p:sp>
        <p:nvSpPr>
          <p:cNvPr id="10" name="Прямоугольник 9"/>
          <p:cNvSpPr/>
          <p:nvPr/>
        </p:nvSpPr>
        <p:spPr>
          <a:xfrm>
            <a:off x="468263" y="208528"/>
            <a:ext cx="6885016" cy="10204909"/>
          </a:xfrm>
          <a:prstGeom prst="rect">
            <a:avLst/>
          </a:prstGeom>
          <a:pattFill prst="pct5">
            <a:fgClr>
              <a:schemeClr val="bg1">
                <a:lumMod val="85000"/>
              </a:schemeClr>
            </a:fgClr>
            <a:bgClr>
              <a:schemeClr val="bg1"/>
            </a:bgClr>
          </a:pattFill>
        </p:spPr>
        <p:style>
          <a:lnRef idx="2">
            <a:schemeClr val="accent5"/>
          </a:lnRef>
          <a:fillRef idx="1">
            <a:schemeClr val="lt1"/>
          </a:fillRef>
          <a:effectRef idx="0">
            <a:schemeClr val="accent5"/>
          </a:effectRef>
          <a:fontRef idx="minor">
            <a:schemeClr val="dk1"/>
          </a:fontRef>
        </p:style>
        <p:txBody>
          <a:bodyPr rtlCol="0" anchor="ctr"/>
          <a:lstStyle/>
          <a:p>
            <a:pPr algn="ctr"/>
            <a:endParaRPr lang="ru-RU" dirty="0" smtClean="0"/>
          </a:p>
          <a:p>
            <a:pPr algn="ctr"/>
            <a:endParaRPr lang="ru-RU" dirty="0" smtClean="0"/>
          </a:p>
          <a:p>
            <a:pPr algn="ctr"/>
            <a:endParaRPr lang="ru-RU" dirty="0" smtClean="0"/>
          </a:p>
          <a:p>
            <a:pPr algn="ctr"/>
            <a:endParaRPr lang="ru-RU" dirty="0" smtClean="0"/>
          </a:p>
          <a:p>
            <a:pPr algn="ctr"/>
            <a:endParaRPr lang="ru-RU" dirty="0" smtClean="0"/>
          </a:p>
          <a:p>
            <a:pPr algn="ctr"/>
            <a:endParaRPr lang="ru-RU" dirty="0" smtClean="0"/>
          </a:p>
          <a:p>
            <a:pPr algn="ctr"/>
            <a:endParaRPr lang="ru-RU" dirty="0" smtClean="0"/>
          </a:p>
          <a:p>
            <a:pPr algn="ctr"/>
            <a:endParaRPr lang="ru-RU" dirty="0" smtClean="0"/>
          </a:p>
          <a:p>
            <a:pPr algn="ctr"/>
            <a:endParaRPr lang="ru-RU" dirty="0" smtClean="0"/>
          </a:p>
          <a:p>
            <a:pPr algn="ctr"/>
            <a:endParaRPr lang="ru-RU" dirty="0"/>
          </a:p>
        </p:txBody>
      </p:sp>
      <p:cxnSp>
        <p:nvCxnSpPr>
          <p:cNvPr id="7" name="Прямая соединительная линия 6"/>
          <p:cNvCxnSpPr/>
          <p:nvPr/>
        </p:nvCxnSpPr>
        <p:spPr>
          <a:xfrm>
            <a:off x="1044327" y="918493"/>
            <a:ext cx="5557451" cy="0"/>
          </a:xfrm>
          <a:prstGeom prst="line">
            <a:avLst/>
          </a:prstGeom>
        </p:spPr>
        <p:style>
          <a:lnRef idx="1">
            <a:schemeClr val="accent5"/>
          </a:lnRef>
          <a:fillRef idx="0">
            <a:schemeClr val="accent5"/>
          </a:fillRef>
          <a:effectRef idx="0">
            <a:schemeClr val="accent5"/>
          </a:effectRef>
          <a:fontRef idx="minor">
            <a:schemeClr val="tx1"/>
          </a:fontRef>
        </p:style>
      </p:cxnSp>
      <p:sp>
        <p:nvSpPr>
          <p:cNvPr id="9" name="Прямоугольник 8"/>
          <p:cNvSpPr/>
          <p:nvPr/>
        </p:nvSpPr>
        <p:spPr>
          <a:xfrm>
            <a:off x="3924647" y="1062509"/>
            <a:ext cx="2858118" cy="920115"/>
          </a:xfrm>
          <a:prstGeom prst="rect">
            <a:avLst/>
          </a:prstGeom>
          <a:pattFill prst="pct5">
            <a:fgClr>
              <a:schemeClr val="bg1">
                <a:lumMod val="85000"/>
              </a:schemeClr>
            </a:fgClr>
            <a:bgClr>
              <a:schemeClr val="bg1"/>
            </a:bgClr>
          </a:pattFill>
          <a:ln>
            <a:solidFill>
              <a:schemeClr val="bg1"/>
            </a:solidFill>
          </a:ln>
        </p:spPr>
        <p:style>
          <a:lnRef idx="2">
            <a:schemeClr val="accent5"/>
          </a:lnRef>
          <a:fillRef idx="1">
            <a:schemeClr val="lt1"/>
          </a:fillRef>
          <a:effectRef idx="0">
            <a:schemeClr val="accent5"/>
          </a:effectRef>
          <a:fontRef idx="minor">
            <a:schemeClr val="dk1"/>
          </a:fontRef>
        </p:style>
        <p:txBody>
          <a:bodyPr rtlCol="0" anchor="ctr"/>
          <a:lstStyle/>
          <a:p>
            <a:r>
              <a:rPr lang="ru-RU" sz="1400" dirty="0" smtClean="0">
                <a:ln w="18415" cmpd="sng">
                  <a:solidFill>
                    <a:srgbClr val="FFFFFF"/>
                  </a:solidFill>
                  <a:prstDash val="solid"/>
                </a:ln>
                <a:solidFill>
                  <a:srgbClr val="FFFFFF"/>
                </a:solidFill>
                <a:effectLst>
                  <a:glow rad="101600">
                    <a:schemeClr val="accent5">
                      <a:satMod val="175000"/>
                      <a:alpha val="40000"/>
                    </a:schemeClr>
                  </a:glow>
                  <a:outerShdw blurRad="63500" dir="3600000" algn="tl" rotWithShape="0">
                    <a:srgbClr val="000000">
                      <a:alpha val="70000"/>
                    </a:srgbClr>
                  </a:outerShdw>
                </a:effectLst>
              </a:rPr>
              <a:t>ШКОЛЬНЫЙ</a:t>
            </a:r>
          </a:p>
          <a:p>
            <a:r>
              <a:rPr lang="ru-RU" sz="1400" dirty="0" smtClean="0">
                <a:ln w="18415" cmpd="sng">
                  <a:solidFill>
                    <a:srgbClr val="FFFFFF"/>
                  </a:solidFill>
                  <a:prstDash val="solid"/>
                </a:ln>
                <a:solidFill>
                  <a:srgbClr val="FFFFFF"/>
                </a:solidFill>
                <a:effectLst>
                  <a:glow rad="101600">
                    <a:schemeClr val="accent5">
                      <a:satMod val="175000"/>
                      <a:alpha val="40000"/>
                    </a:schemeClr>
                  </a:glow>
                  <a:outerShdw blurRad="63500" dir="3600000" algn="tl" rotWithShape="0">
                    <a:srgbClr val="000000">
                      <a:alpha val="70000"/>
                    </a:srgbClr>
                  </a:outerShdw>
                </a:effectLst>
              </a:rPr>
              <a:t>ИНФОРМАЦИОННЫЙ</a:t>
            </a:r>
          </a:p>
          <a:p>
            <a:r>
              <a:rPr lang="ru-RU" sz="1400" dirty="0" smtClean="0">
                <a:ln w="18415" cmpd="sng">
                  <a:solidFill>
                    <a:srgbClr val="FFFFFF"/>
                  </a:solidFill>
                  <a:prstDash val="solid"/>
                </a:ln>
                <a:solidFill>
                  <a:srgbClr val="FFFFFF"/>
                </a:solidFill>
                <a:effectLst>
                  <a:glow rad="101600">
                    <a:schemeClr val="accent5">
                      <a:satMod val="175000"/>
                      <a:alpha val="40000"/>
                    </a:schemeClr>
                  </a:glow>
                  <a:outerShdw blurRad="63500" dir="3600000" algn="tl" rotWithShape="0">
                    <a:srgbClr val="000000">
                      <a:alpha val="70000"/>
                    </a:srgbClr>
                  </a:outerShdw>
                </a:effectLst>
              </a:rPr>
              <a:t>КАЛЕЙДОСКОП</a:t>
            </a:r>
            <a:endParaRPr lang="ru-RU" sz="1400" dirty="0">
              <a:ln w="18415" cmpd="sng">
                <a:solidFill>
                  <a:srgbClr val="FFFFFF"/>
                </a:solidFill>
                <a:prstDash val="solid"/>
              </a:ln>
              <a:solidFill>
                <a:srgbClr val="FFFFFF"/>
              </a:solidFill>
              <a:effectLst>
                <a:glow rad="101600">
                  <a:schemeClr val="accent5">
                    <a:satMod val="175000"/>
                    <a:alpha val="40000"/>
                  </a:schemeClr>
                </a:glow>
                <a:outerShdw blurRad="63500" dir="3600000" algn="tl" rotWithShape="0">
                  <a:srgbClr val="000000">
                    <a:alpha val="70000"/>
                  </a:srgbClr>
                </a:outerShdw>
              </a:effectLst>
            </a:endParaRPr>
          </a:p>
        </p:txBody>
      </p:sp>
      <p:cxnSp>
        <p:nvCxnSpPr>
          <p:cNvPr id="12" name="Прямая соединительная линия 11"/>
          <p:cNvCxnSpPr/>
          <p:nvPr/>
        </p:nvCxnSpPr>
        <p:spPr>
          <a:xfrm>
            <a:off x="1081298" y="2550637"/>
            <a:ext cx="5557451" cy="0"/>
          </a:xfrm>
          <a:prstGeom prst="line">
            <a:avLst/>
          </a:prstGeom>
        </p:spPr>
        <p:style>
          <a:lnRef idx="1">
            <a:schemeClr val="accent5"/>
          </a:lnRef>
          <a:fillRef idx="0">
            <a:schemeClr val="accent5"/>
          </a:fillRef>
          <a:effectRef idx="0">
            <a:schemeClr val="accent5"/>
          </a:effectRef>
          <a:fontRef idx="minor">
            <a:schemeClr val="tx1"/>
          </a:fontRef>
        </p:style>
      </p:cxnSp>
      <p:sp>
        <p:nvSpPr>
          <p:cNvPr id="18" name="Скругленный прямоугольник 17"/>
          <p:cNvSpPr/>
          <p:nvPr/>
        </p:nvSpPr>
        <p:spPr>
          <a:xfrm>
            <a:off x="756295" y="8551341"/>
            <a:ext cx="1584176" cy="1470726"/>
          </a:xfrm>
          <a:prstGeom prst="roundRect">
            <a:avLst/>
          </a:prstGeom>
        </p:spPr>
        <p:style>
          <a:lnRef idx="0">
            <a:schemeClr val="accent5"/>
          </a:lnRef>
          <a:fillRef idx="3">
            <a:schemeClr val="accent5"/>
          </a:fillRef>
          <a:effectRef idx="3">
            <a:schemeClr val="accent5"/>
          </a:effectRef>
          <a:fontRef idx="minor">
            <a:schemeClr val="lt1"/>
          </a:fontRef>
        </p:style>
        <p:txBody>
          <a:bodyPr rtlCol="0" anchor="ctr"/>
          <a:lstStyle/>
          <a:p>
            <a:pPr algn="ctr"/>
            <a:r>
              <a:rPr lang="ru-RU" sz="2000" dirty="0" smtClean="0"/>
              <a:t>Подборка книг учителям</a:t>
            </a:r>
          </a:p>
          <a:p>
            <a:pPr algn="ctr"/>
            <a:r>
              <a:rPr lang="en-US" sz="2000" dirty="0" smtClean="0"/>
              <a:t>[</a:t>
            </a:r>
            <a:r>
              <a:rPr lang="ru-RU" sz="2000" dirty="0" smtClean="0"/>
              <a:t>с.</a:t>
            </a:r>
            <a:r>
              <a:rPr lang="en-US" sz="2000" dirty="0" smtClean="0"/>
              <a:t> 7</a:t>
            </a:r>
            <a:r>
              <a:rPr lang="en-US" sz="2000" dirty="0" smtClean="0"/>
              <a:t>]</a:t>
            </a:r>
            <a:endParaRPr lang="ru-RU" sz="2000" dirty="0"/>
          </a:p>
        </p:txBody>
      </p:sp>
      <p:sp>
        <p:nvSpPr>
          <p:cNvPr id="21" name="Скругленный прямоугольник 20"/>
          <p:cNvSpPr/>
          <p:nvPr/>
        </p:nvSpPr>
        <p:spPr>
          <a:xfrm>
            <a:off x="756295" y="6751141"/>
            <a:ext cx="1584176" cy="1470726"/>
          </a:xfrm>
          <a:prstGeom prst="roundRect">
            <a:avLst/>
          </a:prstGeom>
        </p:spPr>
        <p:style>
          <a:lnRef idx="0">
            <a:schemeClr val="accent2"/>
          </a:lnRef>
          <a:fillRef idx="3">
            <a:schemeClr val="accent2"/>
          </a:fillRef>
          <a:effectRef idx="3">
            <a:schemeClr val="accent2"/>
          </a:effectRef>
          <a:fontRef idx="minor">
            <a:schemeClr val="lt1"/>
          </a:fontRef>
        </p:style>
        <p:txBody>
          <a:bodyPr rtlCol="0" anchor="ctr"/>
          <a:lstStyle/>
          <a:p>
            <a:pPr algn="ctr"/>
            <a:endParaRPr lang="ru-RU" sz="2000" dirty="0" smtClean="0"/>
          </a:p>
          <a:p>
            <a:pPr algn="ctr"/>
            <a:r>
              <a:rPr lang="ru-RU" sz="2000" dirty="0" smtClean="0"/>
              <a:t>Комиксы об учителях  </a:t>
            </a:r>
          </a:p>
          <a:p>
            <a:pPr algn="ctr"/>
            <a:r>
              <a:rPr lang="en-US" sz="2000" dirty="0" smtClean="0"/>
              <a:t>[</a:t>
            </a:r>
            <a:r>
              <a:rPr lang="ru-RU" sz="2000" dirty="0"/>
              <a:t>с.</a:t>
            </a:r>
            <a:r>
              <a:rPr lang="en-US" sz="2000" dirty="0"/>
              <a:t> </a:t>
            </a:r>
            <a:r>
              <a:rPr lang="ru-RU" sz="2000" dirty="0" smtClean="0"/>
              <a:t>14</a:t>
            </a:r>
            <a:r>
              <a:rPr lang="en-US" sz="2000" dirty="0" smtClean="0"/>
              <a:t>]</a:t>
            </a:r>
            <a:endParaRPr lang="ru-RU" sz="2000" dirty="0"/>
          </a:p>
          <a:p>
            <a:pPr algn="ctr"/>
            <a:endParaRPr lang="ru-RU" dirty="0"/>
          </a:p>
        </p:txBody>
      </p:sp>
      <p:sp>
        <p:nvSpPr>
          <p:cNvPr id="22" name="Скругленный прямоугольник 21"/>
          <p:cNvSpPr/>
          <p:nvPr/>
        </p:nvSpPr>
        <p:spPr>
          <a:xfrm>
            <a:off x="756295" y="4950941"/>
            <a:ext cx="1584176" cy="1470726"/>
          </a:xfrm>
          <a:prstGeom prst="roundRect">
            <a:avLst/>
          </a:prstGeom>
        </p:spPr>
        <p:style>
          <a:lnRef idx="0">
            <a:schemeClr val="accent1"/>
          </a:lnRef>
          <a:fillRef idx="3">
            <a:schemeClr val="accent1"/>
          </a:fillRef>
          <a:effectRef idx="3">
            <a:schemeClr val="accent1"/>
          </a:effectRef>
          <a:fontRef idx="minor">
            <a:schemeClr val="lt1"/>
          </a:fontRef>
        </p:style>
        <p:txBody>
          <a:bodyPr rtlCol="0" anchor="ctr"/>
          <a:lstStyle/>
          <a:p>
            <a:pPr algn="ctr"/>
            <a:r>
              <a:rPr lang="ru-RU" sz="2000" dirty="0" smtClean="0"/>
              <a:t>Неделя здоровья</a:t>
            </a:r>
            <a:r>
              <a:rPr lang="en-US" sz="2000" dirty="0" smtClean="0"/>
              <a:t> </a:t>
            </a:r>
          </a:p>
          <a:p>
            <a:pPr algn="ctr"/>
            <a:r>
              <a:rPr lang="en-US" sz="2000" dirty="0" smtClean="0"/>
              <a:t>[</a:t>
            </a:r>
            <a:r>
              <a:rPr lang="ru-RU" sz="2000" dirty="0"/>
              <a:t>с.</a:t>
            </a:r>
            <a:r>
              <a:rPr lang="en-US" sz="2000" dirty="0"/>
              <a:t> 7]</a:t>
            </a:r>
            <a:endParaRPr lang="ru-RU" sz="2000" dirty="0"/>
          </a:p>
          <a:p>
            <a:pPr algn="ctr"/>
            <a:r>
              <a:rPr lang="en-US" sz="2000" dirty="0" smtClean="0"/>
              <a:t> </a:t>
            </a:r>
            <a:r>
              <a:rPr lang="ru-RU" sz="2000" dirty="0" smtClean="0"/>
              <a:t> </a:t>
            </a:r>
            <a:endParaRPr lang="ru-RU" sz="2000" dirty="0"/>
          </a:p>
        </p:txBody>
      </p:sp>
      <p:sp>
        <p:nvSpPr>
          <p:cNvPr id="23" name="Скругленный прямоугольник 22"/>
          <p:cNvSpPr/>
          <p:nvPr/>
        </p:nvSpPr>
        <p:spPr>
          <a:xfrm>
            <a:off x="756295" y="3150741"/>
            <a:ext cx="1584176" cy="1470726"/>
          </a:xfrm>
          <a:prstGeom prst="roundRect">
            <a:avLst/>
          </a:prstGeom>
          <a:gradFill>
            <a:gsLst>
              <a:gs pos="0">
                <a:schemeClr val="accent6">
                  <a:shade val="51000"/>
                  <a:satMod val="130000"/>
                </a:schemeClr>
              </a:gs>
              <a:gs pos="80000">
                <a:schemeClr val="accent6">
                  <a:shade val="93000"/>
                  <a:satMod val="130000"/>
                </a:schemeClr>
              </a:gs>
              <a:gs pos="100000">
                <a:schemeClr val="accent6">
                  <a:shade val="94000"/>
                  <a:satMod val="135000"/>
                </a:schemeClr>
              </a:gs>
            </a:gsLst>
            <a:lin ang="16200000" scaled="0"/>
          </a:gradFill>
        </p:spPr>
        <p:style>
          <a:lnRef idx="0">
            <a:schemeClr val="accent6"/>
          </a:lnRef>
          <a:fillRef idx="3">
            <a:schemeClr val="accent6"/>
          </a:fillRef>
          <a:effectRef idx="3">
            <a:schemeClr val="accent6"/>
          </a:effectRef>
          <a:fontRef idx="minor">
            <a:schemeClr val="lt1"/>
          </a:fontRef>
        </p:style>
        <p:txBody>
          <a:bodyPr rtlCol="0" anchor="ctr"/>
          <a:lstStyle/>
          <a:p>
            <a:pPr algn="ctr"/>
            <a:endParaRPr lang="ru-RU" sz="2000" dirty="0" smtClean="0"/>
          </a:p>
          <a:p>
            <a:pPr algn="ctr"/>
            <a:r>
              <a:rPr lang="ru-RU" sz="2000" dirty="0" smtClean="0"/>
              <a:t>«Мы вас любим» </a:t>
            </a:r>
          </a:p>
          <a:p>
            <a:pPr algn="ctr"/>
            <a:r>
              <a:rPr lang="en-US" sz="2000" dirty="0" smtClean="0"/>
              <a:t>[</a:t>
            </a:r>
            <a:r>
              <a:rPr lang="ru-RU" sz="2000" dirty="0"/>
              <a:t>с.</a:t>
            </a:r>
            <a:r>
              <a:rPr lang="en-US" sz="2000" dirty="0"/>
              <a:t> </a:t>
            </a:r>
            <a:r>
              <a:rPr lang="ru-RU" sz="2000" dirty="0" smtClean="0"/>
              <a:t>2</a:t>
            </a:r>
            <a:r>
              <a:rPr lang="en-US" sz="2000" dirty="0" smtClean="0"/>
              <a:t>]</a:t>
            </a:r>
            <a:endParaRPr lang="ru-RU" sz="2000" dirty="0"/>
          </a:p>
          <a:p>
            <a:pPr algn="ctr"/>
            <a:endParaRPr lang="ru-RU" dirty="0" smtClean="0"/>
          </a:p>
          <a:p>
            <a:pPr algn="ctr"/>
            <a:r>
              <a:rPr lang="ru-RU" dirty="0" smtClean="0"/>
              <a:t> </a:t>
            </a:r>
            <a:endParaRPr lang="ru-RU" dirty="0"/>
          </a:p>
        </p:txBody>
      </p:sp>
      <p:cxnSp>
        <p:nvCxnSpPr>
          <p:cNvPr id="25" name="Прямая соединительная линия 24"/>
          <p:cNvCxnSpPr/>
          <p:nvPr/>
        </p:nvCxnSpPr>
        <p:spPr>
          <a:xfrm>
            <a:off x="2484487" y="2934717"/>
            <a:ext cx="72008" cy="7200800"/>
          </a:xfrm>
          <a:prstGeom prst="line">
            <a:avLst/>
          </a:prstGeom>
        </p:spPr>
        <p:style>
          <a:lnRef idx="1">
            <a:schemeClr val="accent5"/>
          </a:lnRef>
          <a:fillRef idx="0">
            <a:schemeClr val="accent5"/>
          </a:fillRef>
          <a:effectRef idx="0">
            <a:schemeClr val="accent5"/>
          </a:effectRef>
          <a:fontRef idx="minor">
            <a:schemeClr val="tx1"/>
          </a:fontRef>
        </p:style>
      </p:cxnSp>
      <p:sp>
        <p:nvSpPr>
          <p:cNvPr id="32" name="Прямоугольник 31"/>
          <p:cNvSpPr/>
          <p:nvPr/>
        </p:nvSpPr>
        <p:spPr>
          <a:xfrm>
            <a:off x="2844527" y="6463109"/>
            <a:ext cx="4176464" cy="792088"/>
          </a:xfrm>
          <a:prstGeom prst="rect">
            <a:avLst/>
          </a:prstGeom>
        </p:spPr>
        <p:style>
          <a:lnRef idx="0">
            <a:schemeClr val="accent4"/>
          </a:lnRef>
          <a:fillRef idx="3">
            <a:schemeClr val="accent4"/>
          </a:fillRef>
          <a:effectRef idx="3">
            <a:schemeClr val="accent4"/>
          </a:effectRef>
          <a:fontRef idx="minor">
            <a:schemeClr val="lt1"/>
          </a:fontRef>
        </p:style>
        <p:txBody>
          <a:bodyPr rtlCol="0" anchor="ctr">
            <a:scene3d>
              <a:camera prst="orthographicFront"/>
              <a:lightRig rig="soft" dir="t">
                <a:rot lat="0" lon="0" rev="10800000"/>
              </a:lightRig>
            </a:scene3d>
            <a:sp3d>
              <a:bevelT w="27940" h="12700"/>
              <a:contourClr>
                <a:srgbClr val="DDDDDD"/>
              </a:contourClr>
            </a:sp3d>
          </a:bodyPr>
          <a:lstStyle/>
          <a:p>
            <a:pPr algn="ctr"/>
            <a:r>
              <a:rPr lang="ru-RU" sz="2800" b="1" spc="150" dirty="0" smtClean="0">
                <a:ln w="11430"/>
                <a:solidFill>
                  <a:srgbClr val="F8F8F8"/>
                </a:solidFill>
                <a:effectLst>
                  <a:outerShdw blurRad="25400" algn="tl" rotWithShape="0">
                    <a:srgbClr val="000000">
                      <a:alpha val="43000"/>
                    </a:srgbClr>
                  </a:outerShdw>
                </a:effectLst>
                <a:cs typeface="Calibri" pitchFamily="34" charset="0"/>
              </a:rPr>
              <a:t>Избрание президента школы №38</a:t>
            </a:r>
            <a:endParaRPr lang="ru-RU" sz="2800" b="1" spc="150" dirty="0">
              <a:ln w="11430"/>
              <a:solidFill>
                <a:srgbClr val="F8F8F8"/>
              </a:solidFill>
              <a:effectLst>
                <a:outerShdw blurRad="25400" algn="tl" rotWithShape="0">
                  <a:srgbClr val="000000">
                    <a:alpha val="43000"/>
                  </a:srgbClr>
                </a:outerShdw>
              </a:effectLst>
              <a:cs typeface="Calibri" pitchFamily="34" charset="0"/>
            </a:endParaRPr>
          </a:p>
        </p:txBody>
      </p:sp>
      <p:sp>
        <p:nvSpPr>
          <p:cNvPr id="33" name="TextBox 32"/>
          <p:cNvSpPr txBox="1"/>
          <p:nvPr/>
        </p:nvSpPr>
        <p:spPr>
          <a:xfrm>
            <a:off x="782117" y="2639070"/>
            <a:ext cx="1656184" cy="461665"/>
          </a:xfrm>
          <a:prstGeom prst="rect">
            <a:avLst/>
          </a:prstGeom>
          <a:noFill/>
        </p:spPr>
        <p:txBody>
          <a:bodyPr wrap="square" rtlCol="0">
            <a:spAutoFit/>
          </a:bodyPr>
          <a:lstStyle/>
          <a:p>
            <a:r>
              <a:rPr lang="ru-RU" sz="2400" dirty="0" smtClean="0">
                <a:latin typeface="Monotype Corsiva" pitchFamily="66" charset="0"/>
                <a:cs typeface="Arial" pitchFamily="34" charset="0"/>
              </a:rPr>
              <a:t>В номере: </a:t>
            </a:r>
            <a:endParaRPr lang="ru-RU" sz="2400" dirty="0">
              <a:latin typeface="Monotype Corsiva" pitchFamily="66" charset="0"/>
              <a:cs typeface="Arial" pitchFamily="34" charset="0"/>
            </a:endParaRPr>
          </a:p>
        </p:txBody>
      </p:sp>
      <p:pic>
        <p:nvPicPr>
          <p:cNvPr id="34" name="Рисунок 33" descr="4nx7bpqtodemtwf64n4pbqgto9emmwcb4n7pbxsoswopbqgos9emjwfo4n67bqgoswopbx6oszemjwfo4n37bxsosxem7wf1foopbxsos8ea8wc84napddstt8emtwcf4gy7dd3y4nhnyegtodem7wfw4nhpdysoszemzwfi4nh1bwrh4nepb8so.png"/>
          <p:cNvPicPr>
            <a:picLocks noChangeAspect="1"/>
          </p:cNvPicPr>
          <p:nvPr/>
        </p:nvPicPr>
        <p:blipFill>
          <a:blip r:embed="rId3" cstate="print"/>
          <a:srcRect r="29528" b="11116"/>
          <a:stretch>
            <a:fillRect/>
          </a:stretch>
        </p:blipFill>
        <p:spPr>
          <a:xfrm>
            <a:off x="2268463" y="1998613"/>
            <a:ext cx="4752528" cy="256893"/>
          </a:xfrm>
          <a:prstGeom prst="rect">
            <a:avLst/>
          </a:prstGeom>
        </p:spPr>
      </p:pic>
      <p:pic>
        <p:nvPicPr>
          <p:cNvPr id="35" name="Рисунок 34" descr="4nx7bpqtodemtwf64n4pbqgto9emmwcb4n7pbxsoswopbqgos9emjwfo4n67bqgoswopbx6oszemjwfo4n37bxsosxem7wf1foopbxsos8ea8wc84napddstt8emtwcf4gy7dd3y4nhnyegtodem7wfw4nhpdysoszemzwfi4nh1bwrh4nepb8so.png"/>
          <p:cNvPicPr>
            <a:picLocks noChangeAspect="1"/>
          </p:cNvPicPr>
          <p:nvPr/>
        </p:nvPicPr>
        <p:blipFill>
          <a:blip r:embed="rId3" cstate="print"/>
          <a:srcRect l="70472" b="11116"/>
          <a:stretch>
            <a:fillRect/>
          </a:stretch>
        </p:blipFill>
        <p:spPr>
          <a:xfrm>
            <a:off x="3492599" y="2214637"/>
            <a:ext cx="1800200" cy="232239"/>
          </a:xfrm>
          <a:prstGeom prst="rect">
            <a:avLst/>
          </a:prstGeom>
        </p:spPr>
      </p:pic>
      <p:sp>
        <p:nvSpPr>
          <p:cNvPr id="24" name="Прямоугольник 23"/>
          <p:cNvSpPr/>
          <p:nvPr/>
        </p:nvSpPr>
        <p:spPr>
          <a:xfrm>
            <a:off x="2844527" y="2790701"/>
            <a:ext cx="4176464" cy="792088"/>
          </a:xfrm>
          <a:prstGeom prst="rect">
            <a:avLst/>
          </a:prstGeom>
        </p:spPr>
        <p:style>
          <a:lnRef idx="0">
            <a:schemeClr val="accent3"/>
          </a:lnRef>
          <a:fillRef idx="3">
            <a:schemeClr val="accent3"/>
          </a:fillRef>
          <a:effectRef idx="3">
            <a:schemeClr val="accent3"/>
          </a:effectRef>
          <a:fontRef idx="minor">
            <a:schemeClr val="lt1"/>
          </a:fontRef>
        </p:style>
        <p:txBody>
          <a:bodyPr rtlCol="0" anchor="ctr"/>
          <a:lstStyle/>
          <a:p>
            <a:pPr algn="ctr"/>
            <a:r>
              <a:rPr lang="ru-RU" sz="2800" dirty="0" smtClean="0">
                <a:ln w="18415" cmpd="sng">
                  <a:solidFill>
                    <a:srgbClr val="FFFFFF"/>
                  </a:solidFill>
                  <a:prstDash val="solid"/>
                </a:ln>
                <a:solidFill>
                  <a:srgbClr val="FFFFFF"/>
                </a:solidFill>
                <a:effectLst>
                  <a:outerShdw blurRad="63500" dir="3600000" algn="tl" rotWithShape="0">
                    <a:srgbClr val="000000">
                      <a:alpha val="70000"/>
                    </a:srgbClr>
                  </a:outerShdw>
                </a:effectLst>
                <a:cs typeface="Arial" pitchFamily="34" charset="0"/>
              </a:rPr>
              <a:t>Познакомимся </a:t>
            </a:r>
            <a:r>
              <a:rPr lang="ru-RU" sz="2800" dirty="0" smtClean="0">
                <a:ln w="18415" cmpd="sng">
                  <a:solidFill>
                    <a:srgbClr val="FFFFFF"/>
                  </a:solidFill>
                  <a:prstDash val="solid"/>
                </a:ln>
                <a:solidFill>
                  <a:srgbClr val="FFFFFF"/>
                </a:solidFill>
                <a:effectLst>
                  <a:outerShdw blurRad="63500" dir="3600000" algn="tl" rotWithShape="0">
                    <a:srgbClr val="000000">
                      <a:alpha val="70000"/>
                    </a:srgbClr>
                  </a:outerShdw>
                </a:effectLst>
                <a:cs typeface="Arial" pitchFamily="34" charset="0"/>
              </a:rPr>
              <a:t>по</a:t>
            </a:r>
            <a:r>
              <a:rPr lang="ru-RU" sz="2800" dirty="0" smtClean="0">
                <a:ln w="18415" cmpd="sng">
                  <a:solidFill>
                    <a:srgbClr val="FFFFFF"/>
                  </a:solidFill>
                  <a:prstDash val="solid"/>
                </a:ln>
                <a:solidFill>
                  <a:srgbClr val="FFFFFF"/>
                </a:solidFill>
                <a:effectLst>
                  <a:outerShdw blurRad="63500" dir="3600000" algn="tl" rotWithShape="0">
                    <a:srgbClr val="000000">
                      <a:alpha val="70000"/>
                    </a:srgbClr>
                  </a:outerShdw>
                </a:effectLst>
                <a:cs typeface="Arial" pitchFamily="34" charset="0"/>
              </a:rPr>
              <a:t>ближе с нашими учителями</a:t>
            </a:r>
            <a:endParaRPr lang="ru-RU" sz="2800" dirty="0">
              <a:ln w="18415" cmpd="sng">
                <a:solidFill>
                  <a:srgbClr val="FFFFFF"/>
                </a:solidFill>
                <a:prstDash val="solid"/>
              </a:ln>
              <a:solidFill>
                <a:srgbClr val="FFFFFF"/>
              </a:solidFill>
              <a:effectLst>
                <a:outerShdw blurRad="63500" dir="3600000" algn="tl" rotWithShape="0">
                  <a:srgbClr val="000000">
                    <a:alpha val="70000"/>
                  </a:srgbClr>
                </a:outerShdw>
              </a:effectLst>
              <a:cs typeface="Arial" pitchFamily="34" charset="0"/>
            </a:endParaRPr>
          </a:p>
        </p:txBody>
      </p:sp>
      <p:pic>
        <p:nvPicPr>
          <p:cNvPr id="30" name="Рисунок 29" descr="4nwpbggoue (1).png"/>
          <p:cNvPicPr>
            <a:picLocks noChangeAspect="1"/>
          </p:cNvPicPr>
          <p:nvPr/>
        </p:nvPicPr>
        <p:blipFill>
          <a:blip r:embed="rId4" cstate="print"/>
          <a:stretch>
            <a:fillRect/>
          </a:stretch>
        </p:blipFill>
        <p:spPr>
          <a:xfrm>
            <a:off x="2484487" y="1278533"/>
            <a:ext cx="1368151" cy="529607"/>
          </a:xfrm>
          <a:prstGeom prst="rect">
            <a:avLst/>
          </a:prstGeom>
        </p:spPr>
      </p:pic>
      <p:pic>
        <p:nvPicPr>
          <p:cNvPr id="37" name="Рисунок 36" descr="4nwpbggoue.png"/>
          <p:cNvPicPr>
            <a:picLocks noChangeAspect="1"/>
          </p:cNvPicPr>
          <p:nvPr/>
        </p:nvPicPr>
        <p:blipFill>
          <a:blip r:embed="rId5" cstate="print"/>
          <a:srcRect b="80870"/>
          <a:stretch>
            <a:fillRect/>
          </a:stretch>
        </p:blipFill>
        <p:spPr>
          <a:xfrm>
            <a:off x="2412479" y="1782589"/>
            <a:ext cx="1545372" cy="116803"/>
          </a:xfrm>
          <a:prstGeom prst="rect">
            <a:avLst/>
          </a:prstGeom>
        </p:spPr>
      </p:pic>
      <p:pic>
        <p:nvPicPr>
          <p:cNvPr id="38" name="Рисунок 37" descr="4nwpbggoue.png"/>
          <p:cNvPicPr>
            <a:picLocks noChangeAspect="1"/>
          </p:cNvPicPr>
          <p:nvPr/>
        </p:nvPicPr>
        <p:blipFill>
          <a:blip r:embed="rId5" cstate="print"/>
          <a:srcRect b="80870"/>
          <a:stretch>
            <a:fillRect/>
          </a:stretch>
        </p:blipFill>
        <p:spPr>
          <a:xfrm>
            <a:off x="2412479" y="1206525"/>
            <a:ext cx="1545372" cy="116803"/>
          </a:xfrm>
          <a:prstGeom prst="rect">
            <a:avLst/>
          </a:prstGeom>
        </p:spPr>
      </p:pic>
      <p:pic>
        <p:nvPicPr>
          <p:cNvPr id="8" name="Рисунок 7" descr="hello_html_66af48a6.png"/>
          <p:cNvPicPr>
            <a:picLocks noChangeAspect="1"/>
          </p:cNvPicPr>
          <p:nvPr/>
        </p:nvPicPr>
        <p:blipFill>
          <a:blip r:embed="rId6" cstate="print"/>
          <a:stretch>
            <a:fillRect/>
          </a:stretch>
        </p:blipFill>
        <p:spPr>
          <a:xfrm>
            <a:off x="972319" y="1062509"/>
            <a:ext cx="1275780" cy="1224136"/>
          </a:xfrm>
          <a:prstGeom prst="rect">
            <a:avLst/>
          </a:prstGeom>
        </p:spPr>
      </p:pic>
      <p:sp>
        <p:nvSpPr>
          <p:cNvPr id="11" name="Прямоугольник 10"/>
          <p:cNvSpPr/>
          <p:nvPr/>
        </p:nvSpPr>
        <p:spPr>
          <a:xfrm>
            <a:off x="5292799" y="414437"/>
            <a:ext cx="2064196" cy="418234"/>
          </a:xfrm>
          <a:prstGeom prst="rect">
            <a:avLst/>
          </a:prstGeom>
        </p:spPr>
        <p:style>
          <a:lnRef idx="2">
            <a:schemeClr val="accent5"/>
          </a:lnRef>
          <a:fillRef idx="1">
            <a:schemeClr val="lt1"/>
          </a:fillRef>
          <a:effectRef idx="0">
            <a:schemeClr val="accent5"/>
          </a:effectRef>
          <a:fontRef idx="minor">
            <a:schemeClr val="dk1"/>
          </a:fontRef>
        </p:style>
        <p:txBody>
          <a:bodyPr rtlCol="0" anchor="ctr">
            <a:scene3d>
              <a:camera prst="orthographicFront"/>
              <a:lightRig rig="balanced" dir="t">
                <a:rot lat="0" lon="0" rev="2100000"/>
              </a:lightRig>
            </a:scene3d>
            <a:sp3d extrusionH="57150" prstMaterial="metal">
              <a:bevelT w="38100" h="25400"/>
              <a:contourClr>
                <a:schemeClr val="bg2"/>
              </a:contourClr>
            </a:sp3d>
          </a:bodyPr>
          <a:lstStyle/>
          <a:p>
            <a:pPr algn="ctr"/>
            <a:endParaRPr lang="ru-RU" dirty="0">
              <a:ln w="50800"/>
              <a:solidFill>
                <a:sysClr val="windowText" lastClr="000000"/>
              </a:solidFill>
              <a:cs typeface="Arial" pitchFamily="34" charset="0"/>
            </a:endParaRPr>
          </a:p>
        </p:txBody>
      </p:sp>
      <p:sp>
        <p:nvSpPr>
          <p:cNvPr id="3" name="TextBox 2"/>
          <p:cNvSpPr txBox="1"/>
          <p:nvPr/>
        </p:nvSpPr>
        <p:spPr>
          <a:xfrm>
            <a:off x="955070" y="549161"/>
            <a:ext cx="3960440" cy="400110"/>
          </a:xfrm>
          <a:prstGeom prst="rect">
            <a:avLst/>
          </a:prstGeom>
          <a:noFill/>
        </p:spPr>
        <p:txBody>
          <a:bodyPr wrap="square" rtlCol="0">
            <a:spAutoFit/>
          </a:bodyPr>
          <a:lstStyle/>
          <a:p>
            <a:r>
              <a:rPr lang="ru-RU" sz="2000" i="1" dirty="0" smtClean="0">
                <a:latin typeface="Monotype Corsiva" pitchFamily="66" charset="0"/>
              </a:rPr>
              <a:t>Спец. номер к Дню учителя!</a:t>
            </a:r>
            <a:endParaRPr lang="ru-RU" sz="2000" i="1" dirty="0">
              <a:latin typeface="Monotype Corsiva" pitchFamily="66" charset="0"/>
            </a:endParaRPr>
          </a:p>
        </p:txBody>
      </p:sp>
      <p:pic>
        <p:nvPicPr>
          <p:cNvPr id="4" name="Рисунок 3"/>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433117" y="3654797"/>
            <a:ext cx="3168661" cy="2808312"/>
          </a:xfrm>
          <a:prstGeom prst="rect">
            <a:avLst/>
          </a:prstGeom>
        </p:spPr>
      </p:pic>
      <p:sp>
        <p:nvSpPr>
          <p:cNvPr id="5" name="TextBox 4"/>
          <p:cNvSpPr txBox="1"/>
          <p:nvPr/>
        </p:nvSpPr>
        <p:spPr>
          <a:xfrm>
            <a:off x="3563966" y="3856631"/>
            <a:ext cx="1872208" cy="1200329"/>
          </a:xfrm>
          <a:prstGeom prst="rect">
            <a:avLst/>
          </a:prstGeom>
          <a:noFill/>
        </p:spPr>
        <p:txBody>
          <a:bodyPr wrap="square" rtlCol="0">
            <a:spAutoFit/>
          </a:bodyPr>
          <a:lstStyle/>
          <a:p>
            <a:r>
              <a:rPr lang="ru-RU" sz="3600" dirty="0" smtClean="0">
                <a:solidFill>
                  <a:schemeClr val="bg1"/>
                </a:solidFill>
                <a:latin typeface="Monotype Corsiva" pitchFamily="66" charset="0"/>
              </a:rPr>
              <a:t>С днём учителя!</a:t>
            </a:r>
            <a:endParaRPr lang="ru-RU" sz="3600" dirty="0">
              <a:solidFill>
                <a:schemeClr val="bg1"/>
              </a:solidFill>
              <a:latin typeface="Monotype Corsiva" pitchFamily="66" charset="0"/>
            </a:endParaRPr>
          </a:p>
        </p:txBody>
      </p:sp>
      <p:pic>
        <p:nvPicPr>
          <p:cNvPr id="6" name="Рисунок 5"/>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3962220" y="232673"/>
            <a:ext cx="1240487" cy="632976"/>
          </a:xfrm>
          <a:prstGeom prst="rect">
            <a:avLst/>
          </a:prstGeom>
        </p:spPr>
      </p:pic>
      <p:pic>
        <p:nvPicPr>
          <p:cNvPr id="2" name="Рисунок 1"/>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5436174" y="485766"/>
            <a:ext cx="1774947" cy="275964"/>
          </a:xfrm>
          <a:prstGeom prst="rect">
            <a:avLst/>
          </a:prstGeom>
        </p:spPr>
      </p:pic>
      <p:pic>
        <p:nvPicPr>
          <p:cNvPr id="13" name="Рисунок 12"/>
          <p:cNvPicPr>
            <a:picLocks noChangeAspect="1"/>
          </p:cNvPicPr>
          <p:nvPr/>
        </p:nvPicPr>
        <p:blipFill rotWithShape="1">
          <a:blip r:embed="rId10" cstate="print">
            <a:extLst>
              <a:ext uri="{28A0092B-C50C-407E-A947-70E740481C1C}">
                <a14:useLocalDpi xmlns:a14="http://schemas.microsoft.com/office/drawing/2010/main" val="0"/>
              </a:ext>
            </a:extLst>
          </a:blip>
          <a:srcRect t="19423" b="35607"/>
          <a:stretch/>
        </p:blipFill>
        <p:spPr>
          <a:xfrm>
            <a:off x="2844527" y="7444880"/>
            <a:ext cx="4176464" cy="2836327"/>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l="-53000" r="-53000"/>
          </a:stretch>
        </a:blipFill>
        <a:effectLst/>
      </p:bgPr>
    </p:bg>
    <p:spTree>
      <p:nvGrpSpPr>
        <p:cNvPr id="1" name=""/>
        <p:cNvGrpSpPr/>
        <p:nvPr/>
      </p:nvGrpSpPr>
      <p:grpSpPr>
        <a:xfrm>
          <a:off x="0" y="0"/>
          <a:ext cx="0" cy="0"/>
          <a:chOff x="0" y="0"/>
          <a:chExt cx="0" cy="0"/>
        </a:xfrm>
      </p:grpSpPr>
      <p:sp>
        <p:nvSpPr>
          <p:cNvPr id="10" name="Прямоугольник 9"/>
          <p:cNvSpPr/>
          <p:nvPr/>
        </p:nvSpPr>
        <p:spPr>
          <a:xfrm>
            <a:off x="180231" y="198413"/>
            <a:ext cx="7056784" cy="10225136"/>
          </a:xfrm>
          <a:prstGeom prst="rect">
            <a:avLst/>
          </a:prstGeom>
          <a:pattFill prst="pct10">
            <a:fgClr>
              <a:schemeClr val="bg1">
                <a:lumMod val="85000"/>
              </a:schemeClr>
            </a:fgClr>
            <a:bgClr>
              <a:schemeClr val="bg1"/>
            </a:bgClr>
          </a:pattFill>
        </p:spPr>
        <p:style>
          <a:lnRef idx="2">
            <a:schemeClr val="accent3"/>
          </a:lnRef>
          <a:fillRef idx="1">
            <a:schemeClr val="lt1"/>
          </a:fillRef>
          <a:effectRef idx="0">
            <a:schemeClr val="accent3"/>
          </a:effectRef>
          <a:fontRef idx="minor">
            <a:schemeClr val="dk1"/>
          </a:fontRef>
        </p:style>
        <p:txBody>
          <a:bodyPr rtlCol="0" anchor="ctr"/>
          <a:lstStyle/>
          <a:p>
            <a:pPr algn="ctr"/>
            <a:endParaRPr lang="ru-RU" dirty="0" smtClean="0"/>
          </a:p>
          <a:p>
            <a:pPr algn="ctr"/>
            <a:endParaRPr lang="ru-RU" dirty="0" smtClean="0"/>
          </a:p>
          <a:p>
            <a:pPr algn="ctr"/>
            <a:endParaRPr lang="ru-RU" dirty="0" smtClean="0"/>
          </a:p>
          <a:p>
            <a:pPr algn="ctr"/>
            <a:endParaRPr lang="ru-RU" dirty="0" smtClean="0"/>
          </a:p>
          <a:p>
            <a:pPr algn="ctr"/>
            <a:endParaRPr lang="ru-RU" dirty="0" smtClean="0"/>
          </a:p>
          <a:p>
            <a:pPr algn="ctr"/>
            <a:endParaRPr lang="ru-RU" dirty="0" smtClean="0"/>
          </a:p>
          <a:p>
            <a:pPr algn="ctr"/>
            <a:endParaRPr lang="ru-RU" dirty="0" smtClean="0"/>
          </a:p>
          <a:p>
            <a:pPr algn="ctr"/>
            <a:endParaRPr lang="ru-RU" dirty="0" smtClean="0"/>
          </a:p>
          <a:p>
            <a:pPr algn="ctr"/>
            <a:endParaRPr lang="ru-RU" dirty="0" smtClean="0"/>
          </a:p>
          <a:p>
            <a:pPr algn="ctr"/>
            <a:endParaRPr lang="ru-RU" dirty="0"/>
          </a:p>
        </p:txBody>
      </p:sp>
      <p:cxnSp>
        <p:nvCxnSpPr>
          <p:cNvPr id="7" name="Прямая соединительная линия 6"/>
          <p:cNvCxnSpPr/>
          <p:nvPr/>
        </p:nvCxnSpPr>
        <p:spPr>
          <a:xfrm>
            <a:off x="1081298" y="877701"/>
            <a:ext cx="5557451" cy="0"/>
          </a:xfrm>
          <a:prstGeom prst="line">
            <a:avLst/>
          </a:prstGeom>
        </p:spPr>
        <p:style>
          <a:lnRef idx="1">
            <a:schemeClr val="accent3"/>
          </a:lnRef>
          <a:fillRef idx="0">
            <a:schemeClr val="accent3"/>
          </a:fillRef>
          <a:effectRef idx="0">
            <a:schemeClr val="accent3"/>
          </a:effectRef>
          <a:fontRef idx="minor">
            <a:schemeClr val="tx1"/>
          </a:fontRef>
        </p:style>
      </p:cxnSp>
      <p:sp>
        <p:nvSpPr>
          <p:cNvPr id="22" name="Прямоугольник 21"/>
          <p:cNvSpPr/>
          <p:nvPr/>
        </p:nvSpPr>
        <p:spPr>
          <a:xfrm>
            <a:off x="1908423" y="1134517"/>
            <a:ext cx="3960440" cy="576064"/>
          </a:xfrm>
          <a:prstGeom prst="rect">
            <a:avLst/>
          </a:prstGeom>
          <a:solidFill>
            <a:schemeClr val="lt1">
              <a:alpha val="0"/>
            </a:schemeClr>
          </a:solidFill>
        </p:spPr>
        <p:style>
          <a:lnRef idx="2">
            <a:schemeClr val="accent3"/>
          </a:lnRef>
          <a:fillRef idx="1">
            <a:schemeClr val="lt1"/>
          </a:fillRef>
          <a:effectRef idx="0">
            <a:schemeClr val="accent3"/>
          </a:effectRef>
          <a:fontRef idx="minor">
            <a:schemeClr val="dk1"/>
          </a:fontRef>
        </p:style>
        <p:txBody>
          <a:bodyPr rtlCol="0" anchor="ctr"/>
          <a:lstStyle/>
          <a:p>
            <a:pPr algn="ctr"/>
            <a:r>
              <a:rPr lang="ru-RU" sz="2400" dirty="0" smtClean="0">
                <a:ln w="18415" cmpd="sng">
                  <a:solidFill>
                    <a:srgbClr val="FFFFFF"/>
                  </a:solidFill>
                  <a:prstDash val="solid"/>
                </a:ln>
                <a:solidFill>
                  <a:srgbClr val="FFFFFF"/>
                </a:solidFill>
                <a:effectLst>
                  <a:glow rad="139700">
                    <a:schemeClr val="accent3">
                      <a:satMod val="175000"/>
                      <a:alpha val="40000"/>
                    </a:schemeClr>
                  </a:glow>
                  <a:outerShdw blurRad="63500" dir="3600000" algn="tl" rotWithShape="0">
                    <a:srgbClr val="000000">
                      <a:alpha val="70000"/>
                    </a:srgbClr>
                  </a:outerShdw>
                </a:effectLst>
              </a:rPr>
              <a:t>Поговорим с учителями..</a:t>
            </a:r>
            <a:endParaRPr lang="ru-RU" sz="2400" dirty="0">
              <a:ln w="18415" cmpd="sng">
                <a:solidFill>
                  <a:srgbClr val="FFFFFF"/>
                </a:solidFill>
                <a:prstDash val="solid"/>
              </a:ln>
              <a:solidFill>
                <a:srgbClr val="FFFFFF"/>
              </a:solidFill>
              <a:effectLst>
                <a:glow rad="139700">
                  <a:schemeClr val="accent3">
                    <a:satMod val="175000"/>
                    <a:alpha val="40000"/>
                  </a:schemeClr>
                </a:glow>
                <a:outerShdw blurRad="63500" dir="3600000" algn="tl" rotWithShape="0">
                  <a:srgbClr val="000000">
                    <a:alpha val="70000"/>
                  </a:srgbClr>
                </a:outerShdw>
              </a:effectLst>
            </a:endParaRPr>
          </a:p>
        </p:txBody>
      </p:sp>
      <p:pic>
        <p:nvPicPr>
          <p:cNvPr id="23" name="Рисунок 22" descr="6047_html_m5ea19c0d.jpg"/>
          <p:cNvPicPr>
            <a:picLocks noChangeAspect="1"/>
          </p:cNvPicPr>
          <p:nvPr/>
        </p:nvPicPr>
        <p:blipFill>
          <a:blip r:embed="rId3" cstate="print"/>
          <a:srcRect r="12500"/>
          <a:stretch>
            <a:fillRect/>
          </a:stretch>
        </p:blipFill>
        <p:spPr>
          <a:xfrm>
            <a:off x="324247" y="270421"/>
            <a:ext cx="576064" cy="648072"/>
          </a:xfrm>
          <a:prstGeom prst="rect">
            <a:avLst/>
          </a:prstGeom>
        </p:spPr>
      </p:pic>
      <p:sp>
        <p:nvSpPr>
          <p:cNvPr id="19" name="TextBox 18"/>
          <p:cNvSpPr txBox="1"/>
          <p:nvPr/>
        </p:nvSpPr>
        <p:spPr>
          <a:xfrm>
            <a:off x="396255" y="6823149"/>
            <a:ext cx="2664296" cy="369332"/>
          </a:xfrm>
          <a:prstGeom prst="rect">
            <a:avLst/>
          </a:prstGeom>
          <a:noFill/>
        </p:spPr>
        <p:txBody>
          <a:bodyPr wrap="square" rtlCol="0">
            <a:spAutoFit/>
          </a:bodyPr>
          <a:lstStyle/>
          <a:p>
            <a:endParaRPr lang="ru-RU" dirty="0"/>
          </a:p>
        </p:txBody>
      </p:sp>
      <p:sp>
        <p:nvSpPr>
          <p:cNvPr id="18" name="Скругленный прямоугольник 17"/>
          <p:cNvSpPr/>
          <p:nvPr/>
        </p:nvSpPr>
        <p:spPr>
          <a:xfrm>
            <a:off x="972319" y="414437"/>
            <a:ext cx="2664296" cy="360040"/>
          </a:xfrm>
          <a:prstGeom prst="roundRect">
            <a:avLst/>
          </a:prstGeom>
        </p:spPr>
        <p:style>
          <a:lnRef idx="0">
            <a:schemeClr val="accent3"/>
          </a:lnRef>
          <a:fillRef idx="3">
            <a:schemeClr val="accent3"/>
          </a:fillRef>
          <a:effectRef idx="3">
            <a:schemeClr val="accent3"/>
          </a:effectRef>
          <a:fontRef idx="minor">
            <a:schemeClr val="lt1"/>
          </a:fontRef>
        </p:style>
        <p:txBody>
          <a:bodyPr rtlCol="0" anchor="ctr"/>
          <a:lstStyle/>
          <a:p>
            <a:pPr algn="ctr"/>
            <a:r>
              <a:rPr lang="ru-RU" b="1"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Тема номера</a:t>
            </a:r>
            <a:endParaRPr lang="ru-RU" b="1"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12" name="Загнутый угол 11"/>
          <p:cNvSpPr/>
          <p:nvPr/>
        </p:nvSpPr>
        <p:spPr>
          <a:xfrm>
            <a:off x="576064" y="1998613"/>
            <a:ext cx="6372919" cy="3960440"/>
          </a:xfrm>
          <a:prstGeom prst="foldedCorner">
            <a:avLst/>
          </a:prstGeom>
        </p:spPr>
        <p:style>
          <a:lnRef idx="1">
            <a:schemeClr val="accent3"/>
          </a:lnRef>
          <a:fillRef idx="2">
            <a:schemeClr val="accent3"/>
          </a:fillRef>
          <a:effectRef idx="1">
            <a:schemeClr val="accent3"/>
          </a:effectRef>
          <a:fontRef idx="minor">
            <a:schemeClr val="dk1"/>
          </a:fontRef>
        </p:style>
        <p:txBody>
          <a:bodyPr rtlCol="0" anchor="ctr"/>
          <a:lstStyle/>
          <a:p>
            <a:endParaRPr lang="ru-RU" sz="1200" b="1" dirty="0" smtClean="0">
              <a:solidFill>
                <a:schemeClr val="accent6">
                  <a:lumMod val="40000"/>
                  <a:lumOff val="60000"/>
                </a:schemeClr>
              </a:solidFill>
            </a:endParaRPr>
          </a:p>
          <a:p>
            <a:endParaRPr lang="ru-RU" sz="1200" b="1" dirty="0">
              <a:solidFill>
                <a:schemeClr val="accent6">
                  <a:lumMod val="40000"/>
                  <a:lumOff val="60000"/>
                </a:schemeClr>
              </a:solidFill>
            </a:endParaRPr>
          </a:p>
          <a:p>
            <a:endParaRPr lang="ru-RU" sz="1200" b="1" dirty="0" smtClean="0">
              <a:solidFill>
                <a:schemeClr val="accent6">
                  <a:lumMod val="40000"/>
                  <a:lumOff val="60000"/>
                </a:schemeClr>
              </a:solidFill>
            </a:endParaRPr>
          </a:p>
          <a:p>
            <a:r>
              <a:rPr lang="ru-RU" sz="1200" b="1" dirty="0" smtClean="0">
                <a:solidFill>
                  <a:schemeClr val="tx1"/>
                </a:solidFill>
              </a:rPr>
              <a:t>Сколько </a:t>
            </a:r>
            <a:r>
              <a:rPr lang="ru-RU" sz="1200" b="1" dirty="0">
                <a:solidFill>
                  <a:schemeClr val="tx1"/>
                </a:solidFill>
              </a:rPr>
              <a:t>лет вы уже работаете учителем?</a:t>
            </a:r>
          </a:p>
          <a:p>
            <a:r>
              <a:rPr lang="ru-RU" sz="1200" dirty="0">
                <a:solidFill>
                  <a:schemeClr val="tx1"/>
                </a:solidFill>
              </a:rPr>
              <a:t>16 лет.</a:t>
            </a:r>
          </a:p>
          <a:p>
            <a:r>
              <a:rPr lang="ru-RU" sz="1200" b="1" dirty="0">
                <a:solidFill>
                  <a:schemeClr val="tx1"/>
                </a:solidFill>
              </a:rPr>
              <a:t>Когда и почему вы решили стать учителем? </a:t>
            </a:r>
          </a:p>
          <a:p>
            <a:r>
              <a:rPr lang="ru-RU" sz="1200" b="1" dirty="0">
                <a:solidFill>
                  <a:schemeClr val="tx1"/>
                </a:solidFill>
              </a:rPr>
              <a:t>Что вам нравится в этой профессии?</a:t>
            </a:r>
          </a:p>
          <a:p>
            <a:r>
              <a:rPr lang="ru-RU" sz="1200" dirty="0">
                <a:solidFill>
                  <a:schemeClr val="tx1"/>
                </a:solidFill>
              </a:rPr>
              <a:t>С детства. Общение с детьми.</a:t>
            </a:r>
          </a:p>
          <a:p>
            <a:r>
              <a:rPr lang="ru-RU" sz="1200" b="1" dirty="0">
                <a:solidFill>
                  <a:schemeClr val="tx1"/>
                </a:solidFill>
              </a:rPr>
              <a:t>В какой школе вы учились?</a:t>
            </a:r>
          </a:p>
          <a:p>
            <a:r>
              <a:rPr lang="ru-RU" sz="1200" dirty="0">
                <a:solidFill>
                  <a:schemeClr val="tx1"/>
                </a:solidFill>
              </a:rPr>
              <a:t>В хорошей</a:t>
            </a:r>
          </a:p>
          <a:p>
            <a:r>
              <a:rPr lang="ru-RU" sz="1200" b="1" dirty="0">
                <a:solidFill>
                  <a:schemeClr val="tx1"/>
                </a:solidFill>
              </a:rPr>
              <a:t>Помните-ли вы свою первую учительницу? Как ее зовут?</a:t>
            </a:r>
          </a:p>
          <a:p>
            <a:r>
              <a:rPr lang="ru-RU" sz="1200" dirty="0">
                <a:solidFill>
                  <a:schemeClr val="tx1"/>
                </a:solidFill>
              </a:rPr>
              <a:t>Ольга Сергеевна</a:t>
            </a:r>
          </a:p>
          <a:p>
            <a:r>
              <a:rPr lang="ru-RU" sz="1200" b="1" dirty="0">
                <a:solidFill>
                  <a:schemeClr val="tx1"/>
                </a:solidFill>
              </a:rPr>
              <a:t>Какой предмет в школе  был у вас любимым, а какой нелюбимым? </a:t>
            </a:r>
            <a:endParaRPr lang="ru-RU" sz="1200" b="1" dirty="0" smtClean="0">
              <a:solidFill>
                <a:schemeClr val="tx1"/>
              </a:solidFill>
            </a:endParaRPr>
          </a:p>
          <a:p>
            <a:r>
              <a:rPr lang="ru-RU" sz="1200" dirty="0" smtClean="0">
                <a:solidFill>
                  <a:schemeClr val="tx1"/>
                </a:solidFill>
              </a:rPr>
              <a:t>Любимым </a:t>
            </a:r>
            <a:r>
              <a:rPr lang="ru-RU" sz="1200" dirty="0">
                <a:solidFill>
                  <a:schemeClr val="tx1"/>
                </a:solidFill>
              </a:rPr>
              <a:t>предметом была математика, не любимых – не было.</a:t>
            </a:r>
          </a:p>
          <a:p>
            <a:r>
              <a:rPr lang="ru-RU" sz="1200" b="1" dirty="0">
                <a:solidFill>
                  <a:schemeClr val="tx1"/>
                </a:solidFill>
              </a:rPr>
              <a:t>А какой ВУЗ вы окончили?</a:t>
            </a:r>
          </a:p>
          <a:p>
            <a:r>
              <a:rPr lang="ru-RU" sz="1200" dirty="0">
                <a:solidFill>
                  <a:schemeClr val="tx1"/>
                </a:solidFill>
              </a:rPr>
              <a:t>ТГУ</a:t>
            </a:r>
          </a:p>
          <a:p>
            <a:r>
              <a:rPr lang="ru-RU" sz="1200" b="1" dirty="0">
                <a:solidFill>
                  <a:schemeClr val="tx1"/>
                </a:solidFill>
              </a:rPr>
              <a:t>Помните ли вы свой первый урок в качестве учителя? О чем вы думали идя на первый урок?</a:t>
            </a:r>
          </a:p>
          <a:p>
            <a:r>
              <a:rPr lang="ru-RU" sz="1200" dirty="0">
                <a:solidFill>
                  <a:schemeClr val="tx1"/>
                </a:solidFill>
              </a:rPr>
              <a:t>Да, как выжить </a:t>
            </a:r>
            <a:r>
              <a:rPr lang="ru-RU" sz="1200" dirty="0">
                <a:solidFill>
                  <a:schemeClr val="tx1"/>
                </a:solidFill>
                <a:sym typeface="Wingdings" pitchFamily="2" charset="2"/>
              </a:rPr>
              <a:t></a:t>
            </a:r>
          </a:p>
          <a:p>
            <a:r>
              <a:rPr lang="ru-RU" sz="1200" b="1" dirty="0">
                <a:solidFill>
                  <a:schemeClr val="tx1"/>
                </a:solidFill>
                <a:sym typeface="Wingdings" pitchFamily="2" charset="2"/>
              </a:rPr>
              <a:t>Назовите три качества, которыми, по Вашему мнению, должен обладать учитель</a:t>
            </a:r>
          </a:p>
          <a:p>
            <a:r>
              <a:rPr lang="ru-RU" sz="1200" dirty="0">
                <a:solidFill>
                  <a:schemeClr val="tx1"/>
                </a:solidFill>
                <a:sym typeface="Wingdings" pitchFamily="2" charset="2"/>
              </a:rPr>
              <a:t>Чувство юмора, стрессоустойчивость, коммуникабельность.</a:t>
            </a:r>
          </a:p>
          <a:p>
            <a:r>
              <a:rPr lang="ru-RU" sz="1200" b="1" dirty="0">
                <a:solidFill>
                  <a:schemeClr val="tx1"/>
                </a:solidFill>
                <a:sym typeface="Wingdings" pitchFamily="2" charset="2"/>
              </a:rPr>
              <a:t>Назовите три качества, которыми, по Вашему мнению, должен обладать ученик</a:t>
            </a:r>
          </a:p>
          <a:p>
            <a:r>
              <a:rPr lang="ru-RU" sz="1200" dirty="0">
                <a:solidFill>
                  <a:schemeClr val="tx1"/>
                </a:solidFill>
                <a:sym typeface="Wingdings" pitchFamily="2" charset="2"/>
              </a:rPr>
              <a:t>То же самое</a:t>
            </a:r>
          </a:p>
          <a:p>
            <a:r>
              <a:rPr lang="ru-RU" sz="1200" b="1" dirty="0">
                <a:solidFill>
                  <a:schemeClr val="tx1"/>
                </a:solidFill>
                <a:sym typeface="Wingdings" pitchFamily="2" charset="2"/>
              </a:rPr>
              <a:t>Что бы вы хотели пожелать своим коллегам?</a:t>
            </a:r>
          </a:p>
          <a:p>
            <a:r>
              <a:rPr lang="ru-RU" sz="1200" dirty="0">
                <a:solidFill>
                  <a:schemeClr val="tx1"/>
                </a:solidFill>
              </a:rPr>
              <a:t>Здоровья!</a:t>
            </a:r>
          </a:p>
        </p:txBody>
      </p:sp>
      <p:pic>
        <p:nvPicPr>
          <p:cNvPr id="13" name="Рисунок 12"/>
          <p:cNvPicPr>
            <a:picLocks noChangeAspect="1"/>
          </p:cNvPicPr>
          <p:nvPr/>
        </p:nvPicPr>
        <p:blipFill rotWithShape="1">
          <a:blip r:embed="rId4" cstate="print">
            <a:extLst>
              <a:ext uri="{28A0092B-C50C-407E-A947-70E740481C1C}">
                <a14:useLocalDpi xmlns:a14="http://schemas.microsoft.com/office/drawing/2010/main" val="0"/>
              </a:ext>
            </a:extLst>
          </a:blip>
          <a:srcRect l="35070" t="12665" r="32883" b="20217"/>
          <a:stretch/>
        </p:blipFill>
        <p:spPr>
          <a:xfrm>
            <a:off x="5364807" y="2142629"/>
            <a:ext cx="1472460" cy="2055887"/>
          </a:xfrm>
          <a:prstGeom prst="rect">
            <a:avLst/>
          </a:prstGeom>
          <a:ln>
            <a:noFill/>
          </a:ln>
          <a:effectLst>
            <a:outerShdw blurRad="292100" dist="139700" dir="2700000" algn="tl" rotWithShape="0">
              <a:srgbClr val="333333">
                <a:alpha val="65000"/>
              </a:srgbClr>
            </a:outerShdw>
          </a:effectLst>
        </p:spPr>
      </p:pic>
      <p:sp>
        <p:nvSpPr>
          <p:cNvPr id="14" name="Прямоугольник 13"/>
          <p:cNvSpPr/>
          <p:nvPr/>
        </p:nvSpPr>
        <p:spPr>
          <a:xfrm>
            <a:off x="5364807" y="3654797"/>
            <a:ext cx="1472460" cy="648072"/>
          </a:xfrm>
          <a:prstGeom prst="rect">
            <a:avLst/>
          </a:prstGeom>
        </p:spPr>
        <p:style>
          <a:lnRef idx="2">
            <a:schemeClr val="accent4"/>
          </a:lnRef>
          <a:fillRef idx="1">
            <a:schemeClr val="lt1"/>
          </a:fillRef>
          <a:effectRef idx="0">
            <a:schemeClr val="accent4"/>
          </a:effectRef>
          <a:fontRef idx="minor">
            <a:schemeClr val="dk1"/>
          </a:fontRef>
        </p:style>
        <p:txBody>
          <a:bodyPr rtlCol="0" anchor="ctr"/>
          <a:lstStyle/>
          <a:p>
            <a:pPr algn="ctr"/>
            <a:r>
              <a:rPr lang="ru-RU" sz="1400" dirty="0" smtClean="0"/>
              <a:t>Инна Юрьевна, учитель биологии</a:t>
            </a:r>
            <a:endParaRPr lang="ru-RU" sz="1400" dirty="0"/>
          </a:p>
        </p:txBody>
      </p:sp>
      <p:sp>
        <p:nvSpPr>
          <p:cNvPr id="15" name="Загнутый угол 14"/>
          <p:cNvSpPr/>
          <p:nvPr/>
        </p:nvSpPr>
        <p:spPr>
          <a:xfrm>
            <a:off x="576064" y="6103069"/>
            <a:ext cx="6372919" cy="4176464"/>
          </a:xfrm>
          <a:prstGeom prst="foldedCorner">
            <a:avLst/>
          </a:prstGeom>
        </p:spPr>
        <p:style>
          <a:lnRef idx="1">
            <a:schemeClr val="accent3"/>
          </a:lnRef>
          <a:fillRef idx="2">
            <a:schemeClr val="accent3"/>
          </a:fillRef>
          <a:effectRef idx="1">
            <a:schemeClr val="accent3"/>
          </a:effectRef>
          <a:fontRef idx="minor">
            <a:schemeClr val="dk1"/>
          </a:fontRef>
        </p:style>
        <p:txBody>
          <a:bodyPr rtlCol="0" anchor="ctr"/>
          <a:lstStyle/>
          <a:p>
            <a:pPr lvl="0"/>
            <a:endParaRPr lang="ru-RU" sz="1200" dirty="0" smtClean="0">
              <a:solidFill>
                <a:prstClr val="black"/>
              </a:solidFill>
            </a:endParaRPr>
          </a:p>
          <a:p>
            <a:pPr lvl="0"/>
            <a:endParaRPr lang="ru-RU" sz="1200" dirty="0" smtClean="0">
              <a:solidFill>
                <a:prstClr val="black"/>
              </a:solidFill>
            </a:endParaRPr>
          </a:p>
          <a:p>
            <a:pPr lvl="0"/>
            <a:endParaRPr lang="ru-RU" sz="1200" dirty="0">
              <a:solidFill>
                <a:prstClr val="black"/>
              </a:solidFill>
            </a:endParaRPr>
          </a:p>
          <a:p>
            <a:pPr lvl="0"/>
            <a:endParaRPr lang="ru-RU" sz="1200" b="1" dirty="0" smtClean="0">
              <a:solidFill>
                <a:prstClr val="black"/>
              </a:solidFill>
            </a:endParaRPr>
          </a:p>
          <a:p>
            <a:pPr lvl="0"/>
            <a:r>
              <a:rPr lang="ru-RU" sz="1200" b="1" dirty="0" smtClean="0">
                <a:solidFill>
                  <a:prstClr val="black"/>
                </a:solidFill>
              </a:rPr>
              <a:t>Сколько </a:t>
            </a:r>
            <a:r>
              <a:rPr lang="ru-RU" sz="1200" b="1" dirty="0">
                <a:solidFill>
                  <a:prstClr val="black"/>
                </a:solidFill>
              </a:rPr>
              <a:t>лет вы уже работаете учителем?</a:t>
            </a:r>
          </a:p>
          <a:p>
            <a:pPr lvl="0"/>
            <a:r>
              <a:rPr lang="ru-RU" sz="1200" dirty="0">
                <a:solidFill>
                  <a:prstClr val="black"/>
                </a:solidFill>
              </a:rPr>
              <a:t>10 лет.</a:t>
            </a:r>
          </a:p>
          <a:p>
            <a:pPr lvl="0"/>
            <a:r>
              <a:rPr lang="ru-RU" sz="1200" b="1" dirty="0">
                <a:solidFill>
                  <a:prstClr val="black"/>
                </a:solidFill>
              </a:rPr>
              <a:t>Когда и почему вы решили стать учителем? </a:t>
            </a:r>
            <a:r>
              <a:rPr lang="ru-RU" sz="1200" b="1" dirty="0" smtClean="0">
                <a:solidFill>
                  <a:prstClr val="black"/>
                </a:solidFill>
              </a:rPr>
              <a:t>Ч</a:t>
            </a:r>
          </a:p>
          <a:p>
            <a:pPr lvl="0"/>
            <a:r>
              <a:rPr lang="ru-RU" sz="1200" b="1" dirty="0" smtClean="0">
                <a:solidFill>
                  <a:prstClr val="black"/>
                </a:solidFill>
              </a:rPr>
              <a:t>то </a:t>
            </a:r>
            <a:r>
              <a:rPr lang="ru-RU" sz="1200" b="1" dirty="0">
                <a:solidFill>
                  <a:prstClr val="black"/>
                </a:solidFill>
              </a:rPr>
              <a:t>вам нравится в этой профессии?</a:t>
            </a:r>
          </a:p>
          <a:p>
            <a:pPr lvl="0"/>
            <a:r>
              <a:rPr lang="ru-RU" sz="1200" dirty="0">
                <a:solidFill>
                  <a:prstClr val="black"/>
                </a:solidFill>
              </a:rPr>
              <a:t>Со школьных лет. Обучать людей.</a:t>
            </a:r>
          </a:p>
          <a:p>
            <a:pPr lvl="0"/>
            <a:r>
              <a:rPr lang="ru-RU" sz="1200" b="1" dirty="0">
                <a:solidFill>
                  <a:prstClr val="black"/>
                </a:solidFill>
              </a:rPr>
              <a:t>В какой школе вы учились?</a:t>
            </a:r>
          </a:p>
          <a:p>
            <a:pPr lvl="0"/>
            <a:r>
              <a:rPr lang="ru-RU" sz="1200" dirty="0">
                <a:solidFill>
                  <a:prstClr val="black"/>
                </a:solidFill>
              </a:rPr>
              <a:t>В Курганской области</a:t>
            </a:r>
          </a:p>
          <a:p>
            <a:pPr lvl="0"/>
            <a:r>
              <a:rPr lang="ru-RU" sz="1200" b="1" dirty="0">
                <a:solidFill>
                  <a:prstClr val="black"/>
                </a:solidFill>
              </a:rPr>
              <a:t>Помните-ли вы свою первую учительницу? Как ее зовут?</a:t>
            </a:r>
          </a:p>
          <a:p>
            <a:pPr lvl="0"/>
            <a:r>
              <a:rPr lang="ru-RU" sz="1200" dirty="0">
                <a:solidFill>
                  <a:prstClr val="black"/>
                </a:solidFill>
              </a:rPr>
              <a:t>Светлана Александровна</a:t>
            </a:r>
          </a:p>
          <a:p>
            <a:pPr lvl="0"/>
            <a:r>
              <a:rPr lang="ru-RU" sz="1200" b="1" dirty="0">
                <a:solidFill>
                  <a:prstClr val="black"/>
                </a:solidFill>
              </a:rPr>
              <a:t>Какой предмет в школе  был у вас любимым, а какой нелюбимым? </a:t>
            </a:r>
            <a:endParaRPr lang="ru-RU" sz="1200" b="1" dirty="0" smtClean="0">
              <a:solidFill>
                <a:prstClr val="black"/>
              </a:solidFill>
            </a:endParaRPr>
          </a:p>
          <a:p>
            <a:pPr lvl="0"/>
            <a:r>
              <a:rPr lang="ru-RU" sz="1200" dirty="0" smtClean="0">
                <a:solidFill>
                  <a:prstClr val="black"/>
                </a:solidFill>
              </a:rPr>
              <a:t>Русский </a:t>
            </a:r>
            <a:r>
              <a:rPr lang="ru-RU" sz="1200" dirty="0">
                <a:solidFill>
                  <a:prstClr val="black"/>
                </a:solidFill>
              </a:rPr>
              <a:t>язык, а не любимых не было.</a:t>
            </a:r>
          </a:p>
          <a:p>
            <a:pPr lvl="0"/>
            <a:r>
              <a:rPr lang="ru-RU" sz="1200" b="1" dirty="0">
                <a:solidFill>
                  <a:prstClr val="black"/>
                </a:solidFill>
              </a:rPr>
              <a:t>А какой ВУЗ вы окончили?</a:t>
            </a:r>
          </a:p>
          <a:p>
            <a:pPr lvl="0"/>
            <a:r>
              <a:rPr lang="ru-RU" sz="1200" dirty="0">
                <a:solidFill>
                  <a:prstClr val="black"/>
                </a:solidFill>
              </a:rPr>
              <a:t>ШГПИ</a:t>
            </a:r>
          </a:p>
          <a:p>
            <a:pPr lvl="0"/>
            <a:r>
              <a:rPr lang="ru-RU" sz="1200" b="1" dirty="0">
                <a:solidFill>
                  <a:prstClr val="black"/>
                </a:solidFill>
              </a:rPr>
              <a:t>Помните ли вы свой первый урок в качестве учителя? </a:t>
            </a:r>
            <a:endParaRPr lang="ru-RU" sz="1200" b="1" dirty="0" smtClean="0">
              <a:solidFill>
                <a:prstClr val="black"/>
              </a:solidFill>
            </a:endParaRPr>
          </a:p>
          <a:p>
            <a:pPr lvl="0"/>
            <a:r>
              <a:rPr lang="ru-RU" sz="1200" dirty="0" smtClean="0">
                <a:solidFill>
                  <a:prstClr val="black"/>
                </a:solidFill>
              </a:rPr>
              <a:t>Нет</a:t>
            </a:r>
            <a:endParaRPr lang="ru-RU" sz="1200" dirty="0">
              <a:solidFill>
                <a:prstClr val="black"/>
              </a:solidFill>
              <a:sym typeface="Wingdings" pitchFamily="2" charset="2"/>
            </a:endParaRPr>
          </a:p>
          <a:p>
            <a:pPr lvl="0"/>
            <a:r>
              <a:rPr lang="ru-RU" sz="1200" b="1" dirty="0">
                <a:solidFill>
                  <a:prstClr val="black"/>
                </a:solidFill>
                <a:sym typeface="Wingdings" pitchFamily="2" charset="2"/>
              </a:rPr>
              <a:t>Назовите три качества, которыми, по Вашему мнению, должен обладать учитель</a:t>
            </a:r>
          </a:p>
          <a:p>
            <a:pPr lvl="0"/>
            <a:r>
              <a:rPr lang="ru-RU" sz="1200" dirty="0">
                <a:solidFill>
                  <a:prstClr val="black"/>
                </a:solidFill>
                <a:sym typeface="Wingdings" pitchFamily="2" charset="2"/>
              </a:rPr>
              <a:t>Уверенность, доброжелательность, знание своего предмета.</a:t>
            </a:r>
          </a:p>
          <a:p>
            <a:pPr lvl="0"/>
            <a:r>
              <a:rPr lang="ru-RU" sz="1200" b="1" dirty="0">
                <a:solidFill>
                  <a:prstClr val="black"/>
                </a:solidFill>
                <a:sym typeface="Wingdings" pitchFamily="2" charset="2"/>
              </a:rPr>
              <a:t>Назовите три качества, которыми, по Вашему мнению, должен обладать ученик</a:t>
            </a:r>
          </a:p>
          <a:p>
            <a:pPr lvl="0"/>
            <a:r>
              <a:rPr lang="ru-RU" sz="1200" dirty="0">
                <a:solidFill>
                  <a:prstClr val="black"/>
                </a:solidFill>
              </a:rPr>
              <a:t>Уверенность, доброжелательность, трудолюбие</a:t>
            </a:r>
          </a:p>
          <a:p>
            <a:pPr lvl="0"/>
            <a:r>
              <a:rPr lang="ru-RU" sz="1200" b="1" dirty="0">
                <a:solidFill>
                  <a:prstClr val="black"/>
                </a:solidFill>
                <a:sym typeface="Wingdings" pitchFamily="2" charset="2"/>
              </a:rPr>
              <a:t>Что бы вы хотели пожелать своим коллегам</a:t>
            </a:r>
            <a:r>
              <a:rPr lang="ru-RU" sz="1200" b="1" dirty="0" smtClean="0">
                <a:solidFill>
                  <a:prstClr val="black"/>
                </a:solidFill>
                <a:sym typeface="Wingdings" pitchFamily="2" charset="2"/>
              </a:rPr>
              <a:t>?</a:t>
            </a:r>
          </a:p>
          <a:p>
            <a:pPr lvl="0"/>
            <a:r>
              <a:rPr lang="ru-RU" sz="1200" dirty="0" smtClean="0">
                <a:solidFill>
                  <a:prstClr val="black"/>
                </a:solidFill>
                <a:sym typeface="Wingdings" pitchFamily="2" charset="2"/>
              </a:rPr>
              <a:t>Хороших учеников</a:t>
            </a:r>
          </a:p>
          <a:p>
            <a:pPr lvl="0"/>
            <a:endParaRPr lang="ru-RU" sz="1200" b="1" dirty="0" smtClean="0">
              <a:solidFill>
                <a:prstClr val="black"/>
              </a:solidFill>
              <a:sym typeface="Wingdings" pitchFamily="2" charset="2"/>
            </a:endParaRPr>
          </a:p>
          <a:p>
            <a:pPr lvl="0"/>
            <a:endParaRPr lang="ru-RU" sz="1200" b="1" dirty="0">
              <a:solidFill>
                <a:prstClr val="black"/>
              </a:solidFill>
              <a:sym typeface="Wingdings" pitchFamily="2" charset="2"/>
            </a:endParaRPr>
          </a:p>
        </p:txBody>
      </p:sp>
      <p:pic>
        <p:nvPicPr>
          <p:cNvPr id="16" name="Рисунок 15"/>
          <p:cNvPicPr>
            <a:picLocks noChangeAspect="1"/>
          </p:cNvPicPr>
          <p:nvPr/>
        </p:nvPicPr>
        <p:blipFill rotWithShape="1">
          <a:blip r:embed="rId5" cstate="print">
            <a:extLst>
              <a:ext uri="{28A0092B-C50C-407E-A947-70E740481C1C}">
                <a14:useLocalDpi xmlns:a14="http://schemas.microsoft.com/office/drawing/2010/main" val="0"/>
              </a:ext>
            </a:extLst>
          </a:blip>
          <a:srcRect l="38484" t="5410" r="42042" b="54381"/>
          <a:stretch/>
        </p:blipFill>
        <p:spPr>
          <a:xfrm>
            <a:off x="5393694" y="6165033"/>
            <a:ext cx="1472461" cy="2026920"/>
          </a:xfrm>
          <a:prstGeom prst="rect">
            <a:avLst/>
          </a:prstGeom>
        </p:spPr>
      </p:pic>
      <p:sp>
        <p:nvSpPr>
          <p:cNvPr id="17" name="Прямоугольник 16"/>
          <p:cNvSpPr/>
          <p:nvPr/>
        </p:nvSpPr>
        <p:spPr>
          <a:xfrm>
            <a:off x="5393695" y="7867917"/>
            <a:ext cx="1472460" cy="827440"/>
          </a:xfrm>
          <a:prstGeom prst="rect">
            <a:avLst/>
          </a:prstGeom>
        </p:spPr>
        <p:style>
          <a:lnRef idx="2">
            <a:schemeClr val="accent4"/>
          </a:lnRef>
          <a:fillRef idx="1">
            <a:schemeClr val="lt1"/>
          </a:fillRef>
          <a:effectRef idx="0">
            <a:schemeClr val="accent4"/>
          </a:effectRef>
          <a:fontRef idx="minor">
            <a:schemeClr val="dk1"/>
          </a:fontRef>
        </p:style>
        <p:txBody>
          <a:bodyPr rtlCol="0" anchor="ctr"/>
          <a:lstStyle/>
          <a:p>
            <a:pPr algn="ctr"/>
            <a:r>
              <a:rPr lang="ru-RU" sz="1400" dirty="0" smtClean="0"/>
              <a:t>Андрей Александрович, учитель русского языка</a:t>
            </a:r>
            <a:endParaRPr lang="ru-RU" sz="1400" dirty="0"/>
          </a:p>
        </p:txBody>
      </p:sp>
      <p:sp>
        <p:nvSpPr>
          <p:cNvPr id="20" name="Солнце 19"/>
          <p:cNvSpPr/>
          <p:nvPr/>
        </p:nvSpPr>
        <p:spPr>
          <a:xfrm>
            <a:off x="-1" y="10027505"/>
            <a:ext cx="612279" cy="504056"/>
          </a:xfrm>
          <a:prstGeom prst="sun">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ru-RU" sz="900" dirty="0"/>
              <a:t>1</a:t>
            </a:r>
            <a:r>
              <a:rPr lang="ru-RU" sz="900" dirty="0" smtClean="0"/>
              <a:t>0</a:t>
            </a:r>
            <a:endParaRPr lang="ru-RU" sz="900" dirty="0"/>
          </a:p>
        </p:txBody>
      </p:sp>
    </p:spTree>
    <p:extLst>
      <p:ext uri="{BB962C8B-B14F-4D97-AF65-F5344CB8AC3E}">
        <p14:creationId xmlns:p14="http://schemas.microsoft.com/office/powerpoint/2010/main" val="93828417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l="-53000" r="-53000"/>
          </a:stretch>
        </a:blipFill>
        <a:effectLst/>
      </p:bgPr>
    </p:bg>
    <p:spTree>
      <p:nvGrpSpPr>
        <p:cNvPr id="1" name=""/>
        <p:cNvGrpSpPr/>
        <p:nvPr/>
      </p:nvGrpSpPr>
      <p:grpSpPr>
        <a:xfrm>
          <a:off x="0" y="0"/>
          <a:ext cx="0" cy="0"/>
          <a:chOff x="0" y="0"/>
          <a:chExt cx="0" cy="0"/>
        </a:xfrm>
      </p:grpSpPr>
      <p:sp>
        <p:nvSpPr>
          <p:cNvPr id="10" name="Прямоугольник 9"/>
          <p:cNvSpPr/>
          <p:nvPr/>
        </p:nvSpPr>
        <p:spPr>
          <a:xfrm>
            <a:off x="324247" y="198413"/>
            <a:ext cx="7056784" cy="10204909"/>
          </a:xfrm>
          <a:prstGeom prst="rect">
            <a:avLst/>
          </a:prstGeom>
          <a:pattFill prst="pct10">
            <a:fgClr>
              <a:schemeClr val="bg1">
                <a:lumMod val="85000"/>
              </a:schemeClr>
            </a:fgClr>
            <a:bgClr>
              <a:schemeClr val="bg1"/>
            </a:bgClr>
          </a:pattFill>
        </p:spPr>
        <p:style>
          <a:lnRef idx="2">
            <a:schemeClr val="accent3"/>
          </a:lnRef>
          <a:fillRef idx="1">
            <a:schemeClr val="lt1"/>
          </a:fillRef>
          <a:effectRef idx="0">
            <a:schemeClr val="accent3"/>
          </a:effectRef>
          <a:fontRef idx="minor">
            <a:schemeClr val="dk1"/>
          </a:fontRef>
        </p:style>
        <p:txBody>
          <a:bodyPr rtlCol="0" anchor="ctr"/>
          <a:lstStyle/>
          <a:p>
            <a:pPr algn="ctr"/>
            <a:endParaRPr lang="ru-RU" dirty="0" smtClean="0"/>
          </a:p>
          <a:p>
            <a:pPr algn="ctr"/>
            <a:endParaRPr lang="ru-RU" dirty="0" smtClean="0"/>
          </a:p>
          <a:p>
            <a:pPr algn="ctr"/>
            <a:endParaRPr lang="ru-RU" dirty="0" smtClean="0"/>
          </a:p>
          <a:p>
            <a:pPr algn="ctr"/>
            <a:endParaRPr lang="ru-RU" dirty="0" smtClean="0"/>
          </a:p>
          <a:p>
            <a:pPr algn="ctr"/>
            <a:endParaRPr lang="ru-RU" dirty="0" smtClean="0"/>
          </a:p>
          <a:p>
            <a:pPr algn="ctr"/>
            <a:endParaRPr lang="ru-RU" dirty="0"/>
          </a:p>
        </p:txBody>
      </p:sp>
      <p:cxnSp>
        <p:nvCxnSpPr>
          <p:cNvPr id="7" name="Прямая соединительная линия 6"/>
          <p:cNvCxnSpPr/>
          <p:nvPr/>
        </p:nvCxnSpPr>
        <p:spPr>
          <a:xfrm>
            <a:off x="1081298" y="877701"/>
            <a:ext cx="5557451" cy="0"/>
          </a:xfrm>
          <a:prstGeom prst="line">
            <a:avLst/>
          </a:prstGeom>
        </p:spPr>
        <p:style>
          <a:lnRef idx="1">
            <a:schemeClr val="accent3"/>
          </a:lnRef>
          <a:fillRef idx="0">
            <a:schemeClr val="accent3"/>
          </a:fillRef>
          <a:effectRef idx="0">
            <a:schemeClr val="accent3"/>
          </a:effectRef>
          <a:fontRef idx="minor">
            <a:schemeClr val="tx1"/>
          </a:fontRef>
        </p:style>
      </p:cxnSp>
      <p:sp>
        <p:nvSpPr>
          <p:cNvPr id="17" name="TextBox 16"/>
          <p:cNvSpPr txBox="1"/>
          <p:nvPr/>
        </p:nvSpPr>
        <p:spPr>
          <a:xfrm>
            <a:off x="3132559" y="1710582"/>
            <a:ext cx="3816424" cy="307777"/>
          </a:xfrm>
          <a:prstGeom prst="rect">
            <a:avLst/>
          </a:prstGeom>
          <a:noFill/>
        </p:spPr>
        <p:txBody>
          <a:bodyPr wrap="square" rtlCol="0">
            <a:spAutoFit/>
          </a:bodyPr>
          <a:lstStyle/>
          <a:p>
            <a:r>
              <a:rPr lang="ru-RU" sz="1400" dirty="0" smtClean="0">
                <a:latin typeface="Arial" pitchFamily="34" charset="0"/>
                <a:cs typeface="Arial" pitchFamily="34" charset="0"/>
              </a:rPr>
              <a:t>    </a:t>
            </a:r>
            <a:endParaRPr lang="ru-RU" sz="1400" dirty="0">
              <a:latin typeface="Arial" pitchFamily="34" charset="0"/>
              <a:cs typeface="Arial" pitchFamily="34" charset="0"/>
            </a:endParaRPr>
          </a:p>
        </p:txBody>
      </p:sp>
      <p:sp>
        <p:nvSpPr>
          <p:cNvPr id="31" name="TextBox 30"/>
          <p:cNvSpPr txBox="1"/>
          <p:nvPr/>
        </p:nvSpPr>
        <p:spPr>
          <a:xfrm>
            <a:off x="3780631" y="8263309"/>
            <a:ext cx="3528392" cy="292388"/>
          </a:xfrm>
          <a:prstGeom prst="rect">
            <a:avLst/>
          </a:prstGeom>
          <a:noFill/>
        </p:spPr>
        <p:txBody>
          <a:bodyPr wrap="square" rtlCol="0">
            <a:spAutoFit/>
          </a:bodyPr>
          <a:lstStyle/>
          <a:p>
            <a:r>
              <a:rPr lang="ru-RU" sz="1300" dirty="0" smtClean="0"/>
              <a:t>    </a:t>
            </a:r>
            <a:endParaRPr lang="ru-RU" sz="1300" dirty="0"/>
          </a:p>
        </p:txBody>
      </p:sp>
      <p:sp>
        <p:nvSpPr>
          <p:cNvPr id="28" name="Солнце 27"/>
          <p:cNvSpPr/>
          <p:nvPr/>
        </p:nvSpPr>
        <p:spPr>
          <a:xfrm>
            <a:off x="6985199" y="10117907"/>
            <a:ext cx="576064" cy="504056"/>
          </a:xfrm>
          <a:prstGeom prst="sun">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ru-RU" sz="1000" dirty="0" smtClean="0"/>
              <a:t>11</a:t>
            </a:r>
            <a:endParaRPr lang="ru-RU" sz="1000" dirty="0"/>
          </a:p>
        </p:txBody>
      </p:sp>
      <p:sp>
        <p:nvSpPr>
          <p:cNvPr id="35" name="Прямоугольник 34"/>
          <p:cNvSpPr/>
          <p:nvPr/>
        </p:nvSpPr>
        <p:spPr>
          <a:xfrm>
            <a:off x="5292799" y="342429"/>
            <a:ext cx="2064196" cy="418234"/>
          </a:xfrm>
          <a:prstGeom prst="rect">
            <a:avLst/>
          </a:prstGeom>
        </p:spPr>
        <p:style>
          <a:lnRef idx="2">
            <a:schemeClr val="accent3"/>
          </a:lnRef>
          <a:fillRef idx="1">
            <a:schemeClr val="lt1"/>
          </a:fillRef>
          <a:effectRef idx="0">
            <a:schemeClr val="accent3"/>
          </a:effectRef>
          <a:fontRef idx="minor">
            <a:schemeClr val="dk1"/>
          </a:fontRef>
        </p:style>
        <p:txBody>
          <a:bodyPr rtlCol="0" anchor="ctr">
            <a:scene3d>
              <a:camera prst="orthographicFront"/>
              <a:lightRig rig="balanced" dir="t">
                <a:rot lat="0" lon="0" rev="2100000"/>
              </a:lightRig>
            </a:scene3d>
            <a:sp3d extrusionH="57150" prstMaterial="metal">
              <a:bevelT w="38100" h="25400"/>
              <a:contourClr>
                <a:schemeClr val="bg2"/>
              </a:contourClr>
            </a:sp3d>
          </a:bodyPr>
          <a:lstStyle/>
          <a:p>
            <a:pPr algn="ctr"/>
            <a:endParaRPr lang="ru-RU" dirty="0">
              <a:ln w="50800"/>
              <a:solidFill>
                <a:sysClr val="windowText" lastClr="000000"/>
              </a:solidFill>
              <a:cs typeface="Arial" pitchFamily="34" charset="0"/>
            </a:endParaRPr>
          </a:p>
        </p:txBody>
      </p:sp>
      <p:sp>
        <p:nvSpPr>
          <p:cNvPr id="2" name="Rectangle 3"/>
          <p:cNvSpPr>
            <a:spLocks noChangeArrowheads="1"/>
          </p:cNvSpPr>
          <p:nvPr/>
        </p:nvSpPr>
        <p:spPr bwMode="auto">
          <a:xfrm>
            <a:off x="0" y="43934"/>
            <a:ext cx="604333" cy="369332"/>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200" b="0" i="1" u="none" strike="noStrike" cap="none" normalizeH="0" baseline="0" dirty="0" smtClean="0">
                <a:ln>
                  <a:noFill/>
                </a:ln>
                <a:solidFill>
                  <a:srgbClr val="000000"/>
                </a:solidFill>
                <a:effectLst/>
                <a:latin typeface="Helvetica Neue"/>
                <a:cs typeface="Arial" pitchFamily="34" charset="0"/>
              </a:rPr>
              <a:t>  </a:t>
            </a:r>
            <a:r>
              <a:rPr kumimoji="0" lang="ru-RU" sz="2400" b="0" i="1" u="none" strike="noStrike" cap="none" normalizeH="0" baseline="0" dirty="0" smtClean="0">
                <a:ln>
                  <a:noFill/>
                </a:ln>
                <a:solidFill>
                  <a:srgbClr val="000000"/>
                </a:solidFill>
                <a:effectLst/>
                <a:latin typeface="Helvetica Neue"/>
                <a:cs typeface="Arial" pitchFamily="34" charset="0"/>
              </a:rPr>
              <a:t> </a:t>
            </a:r>
            <a:r>
              <a:rPr kumimoji="0" lang="ru-RU" sz="1200" b="0" i="1" u="none" strike="noStrike" cap="none" normalizeH="0" baseline="0" dirty="0" smtClean="0">
                <a:ln>
                  <a:noFill/>
                </a:ln>
                <a:solidFill>
                  <a:srgbClr val="000000"/>
                </a:solidFill>
                <a:effectLst/>
                <a:latin typeface="Helvetica Neue"/>
                <a:cs typeface="Arial" pitchFamily="34" charset="0"/>
              </a:rPr>
              <a:t>          </a:t>
            </a:r>
          </a:p>
        </p:txBody>
      </p:sp>
      <p:sp>
        <p:nvSpPr>
          <p:cNvPr id="21" name="Загнутый угол 20"/>
          <p:cNvSpPr/>
          <p:nvPr/>
        </p:nvSpPr>
        <p:spPr>
          <a:xfrm>
            <a:off x="612280" y="1134518"/>
            <a:ext cx="6372919" cy="4176464"/>
          </a:xfrm>
          <a:prstGeom prst="foldedCorner">
            <a:avLst/>
          </a:prstGeom>
        </p:spPr>
        <p:style>
          <a:lnRef idx="1">
            <a:schemeClr val="accent3"/>
          </a:lnRef>
          <a:fillRef idx="2">
            <a:schemeClr val="accent3"/>
          </a:fillRef>
          <a:effectRef idx="1">
            <a:schemeClr val="accent3"/>
          </a:effectRef>
          <a:fontRef idx="minor">
            <a:schemeClr val="dk1"/>
          </a:fontRef>
        </p:style>
        <p:txBody>
          <a:bodyPr rtlCol="0" anchor="ctr"/>
          <a:lstStyle/>
          <a:p>
            <a:endParaRPr lang="ru-RU" sz="1200" b="1" dirty="0" smtClean="0">
              <a:solidFill>
                <a:schemeClr val="accent6">
                  <a:lumMod val="40000"/>
                  <a:lumOff val="60000"/>
                </a:schemeClr>
              </a:solidFill>
            </a:endParaRPr>
          </a:p>
          <a:p>
            <a:endParaRPr lang="ru-RU" sz="1200" b="1" dirty="0" smtClean="0">
              <a:solidFill>
                <a:schemeClr val="accent6">
                  <a:lumMod val="40000"/>
                  <a:lumOff val="60000"/>
                </a:schemeClr>
              </a:solidFill>
            </a:endParaRPr>
          </a:p>
          <a:p>
            <a:endParaRPr lang="ru-RU" sz="1200" b="1" dirty="0" smtClean="0">
              <a:solidFill>
                <a:schemeClr val="accent6">
                  <a:lumMod val="40000"/>
                  <a:lumOff val="60000"/>
                </a:schemeClr>
              </a:solidFill>
            </a:endParaRPr>
          </a:p>
          <a:p>
            <a:r>
              <a:rPr lang="ru-RU" sz="1200" b="1" dirty="0" smtClean="0">
                <a:solidFill>
                  <a:schemeClr val="tx1"/>
                </a:solidFill>
              </a:rPr>
              <a:t>Сколько </a:t>
            </a:r>
            <a:r>
              <a:rPr lang="ru-RU" sz="1200" b="1" dirty="0">
                <a:solidFill>
                  <a:schemeClr val="tx1"/>
                </a:solidFill>
              </a:rPr>
              <a:t>лет вы уже работаете учителем</a:t>
            </a:r>
            <a:r>
              <a:rPr lang="ru-RU" sz="1200" b="1" dirty="0" smtClean="0">
                <a:solidFill>
                  <a:schemeClr val="tx1"/>
                </a:solidFill>
              </a:rPr>
              <a:t>?</a:t>
            </a:r>
          </a:p>
          <a:p>
            <a:r>
              <a:rPr lang="ru-RU" sz="1200" dirty="0" smtClean="0">
                <a:solidFill>
                  <a:schemeClr val="tx1"/>
                </a:solidFill>
              </a:rPr>
              <a:t>25</a:t>
            </a:r>
            <a:endParaRPr lang="ru-RU" sz="1200" dirty="0">
              <a:solidFill>
                <a:schemeClr val="tx1"/>
              </a:solidFill>
            </a:endParaRPr>
          </a:p>
          <a:p>
            <a:r>
              <a:rPr lang="ru-RU" sz="1200" b="1" dirty="0" smtClean="0">
                <a:solidFill>
                  <a:schemeClr val="tx1"/>
                </a:solidFill>
              </a:rPr>
              <a:t>Когда </a:t>
            </a:r>
            <a:r>
              <a:rPr lang="ru-RU" sz="1200" b="1" dirty="0">
                <a:solidFill>
                  <a:schemeClr val="tx1"/>
                </a:solidFill>
              </a:rPr>
              <a:t>и почему вы решили стать учителем? </a:t>
            </a:r>
            <a:endParaRPr lang="ru-RU" sz="1200" b="1" dirty="0" smtClean="0">
              <a:solidFill>
                <a:schemeClr val="tx1"/>
              </a:solidFill>
            </a:endParaRPr>
          </a:p>
          <a:p>
            <a:r>
              <a:rPr lang="ru-RU" sz="1200" dirty="0" smtClean="0">
                <a:solidFill>
                  <a:schemeClr val="tx1"/>
                </a:solidFill>
              </a:rPr>
              <a:t>Это было спонтанное решение</a:t>
            </a:r>
            <a:endParaRPr lang="ru-RU" sz="1200" dirty="0">
              <a:solidFill>
                <a:schemeClr val="tx1"/>
              </a:solidFill>
            </a:endParaRPr>
          </a:p>
          <a:p>
            <a:r>
              <a:rPr lang="ru-RU" sz="1200" b="1" dirty="0">
                <a:solidFill>
                  <a:schemeClr val="tx1"/>
                </a:solidFill>
              </a:rPr>
              <a:t>Что вам нравится в этой профессии</a:t>
            </a:r>
            <a:r>
              <a:rPr lang="ru-RU" sz="1200" b="1" dirty="0" smtClean="0">
                <a:solidFill>
                  <a:schemeClr val="tx1"/>
                </a:solidFill>
              </a:rPr>
              <a:t>?</a:t>
            </a:r>
          </a:p>
          <a:p>
            <a:r>
              <a:rPr lang="ru-RU" sz="1200" dirty="0" smtClean="0">
                <a:solidFill>
                  <a:schemeClr val="tx1"/>
                </a:solidFill>
              </a:rPr>
              <a:t>Адреналин</a:t>
            </a:r>
            <a:endParaRPr lang="ru-RU" sz="1200" dirty="0">
              <a:solidFill>
                <a:schemeClr val="tx1"/>
              </a:solidFill>
            </a:endParaRPr>
          </a:p>
          <a:p>
            <a:r>
              <a:rPr lang="ru-RU" sz="1200" b="1" dirty="0" smtClean="0">
                <a:solidFill>
                  <a:schemeClr val="tx1"/>
                </a:solidFill>
              </a:rPr>
              <a:t>В </a:t>
            </a:r>
            <a:r>
              <a:rPr lang="ru-RU" sz="1200" b="1" dirty="0">
                <a:solidFill>
                  <a:schemeClr val="tx1"/>
                </a:solidFill>
              </a:rPr>
              <a:t>какой школе вы учились</a:t>
            </a:r>
            <a:r>
              <a:rPr lang="ru-RU" sz="1200" b="1" dirty="0" smtClean="0">
                <a:solidFill>
                  <a:schemeClr val="tx1"/>
                </a:solidFill>
              </a:rPr>
              <a:t>?</a:t>
            </a:r>
          </a:p>
          <a:p>
            <a:r>
              <a:rPr lang="ru-RU" sz="1200" dirty="0" smtClean="0">
                <a:solidFill>
                  <a:schemeClr val="tx1"/>
                </a:solidFill>
              </a:rPr>
              <a:t>Не в Тюмени</a:t>
            </a:r>
            <a:endParaRPr lang="ru-RU" sz="1200" dirty="0">
              <a:solidFill>
                <a:schemeClr val="tx1"/>
              </a:solidFill>
            </a:endParaRPr>
          </a:p>
          <a:p>
            <a:r>
              <a:rPr lang="ru-RU" sz="1200" b="1" dirty="0" smtClean="0">
                <a:solidFill>
                  <a:schemeClr val="tx1"/>
                </a:solidFill>
              </a:rPr>
              <a:t>Помните-ли </a:t>
            </a:r>
            <a:r>
              <a:rPr lang="ru-RU" sz="1200" b="1" dirty="0">
                <a:solidFill>
                  <a:schemeClr val="tx1"/>
                </a:solidFill>
              </a:rPr>
              <a:t>вы свою первую учительницу? Как ее зовут</a:t>
            </a:r>
            <a:r>
              <a:rPr lang="ru-RU" sz="1200" b="1" dirty="0" smtClean="0">
                <a:solidFill>
                  <a:schemeClr val="tx1"/>
                </a:solidFill>
              </a:rPr>
              <a:t>?</a:t>
            </a:r>
          </a:p>
          <a:p>
            <a:r>
              <a:rPr lang="ru-RU" sz="1200" dirty="0" smtClean="0">
                <a:solidFill>
                  <a:schemeClr val="tx1"/>
                </a:solidFill>
              </a:rPr>
              <a:t>Клавдия Ивановна</a:t>
            </a:r>
            <a:endParaRPr lang="ru-RU" sz="1200" dirty="0">
              <a:solidFill>
                <a:schemeClr val="tx1"/>
              </a:solidFill>
            </a:endParaRPr>
          </a:p>
          <a:p>
            <a:r>
              <a:rPr lang="ru-RU" sz="1200" b="1" dirty="0" smtClean="0">
                <a:solidFill>
                  <a:schemeClr val="tx1"/>
                </a:solidFill>
              </a:rPr>
              <a:t>Какой </a:t>
            </a:r>
            <a:r>
              <a:rPr lang="ru-RU" sz="1200" b="1" dirty="0">
                <a:solidFill>
                  <a:schemeClr val="tx1"/>
                </a:solidFill>
              </a:rPr>
              <a:t>предмет в школе  был у вас любимым, а какой нелюбимым? </a:t>
            </a:r>
            <a:endParaRPr lang="ru-RU" sz="1200" b="1" dirty="0" smtClean="0">
              <a:solidFill>
                <a:schemeClr val="tx1"/>
              </a:solidFill>
            </a:endParaRPr>
          </a:p>
          <a:p>
            <a:r>
              <a:rPr lang="ru-RU" sz="1200" dirty="0" smtClean="0">
                <a:solidFill>
                  <a:schemeClr val="tx1"/>
                </a:solidFill>
              </a:rPr>
              <a:t>Любимый – русский язык. Не любимый - физкультура</a:t>
            </a:r>
          </a:p>
          <a:p>
            <a:r>
              <a:rPr lang="ru-RU" sz="1200" b="1" dirty="0" smtClean="0">
                <a:solidFill>
                  <a:schemeClr val="tx1"/>
                </a:solidFill>
              </a:rPr>
              <a:t>А </a:t>
            </a:r>
            <a:r>
              <a:rPr lang="ru-RU" sz="1200" b="1" dirty="0">
                <a:solidFill>
                  <a:schemeClr val="tx1"/>
                </a:solidFill>
              </a:rPr>
              <a:t>какой ВУЗ вы окончили</a:t>
            </a:r>
            <a:r>
              <a:rPr lang="ru-RU" sz="1200" b="1" dirty="0" smtClean="0">
                <a:solidFill>
                  <a:schemeClr val="tx1"/>
                </a:solidFill>
              </a:rPr>
              <a:t>?</a:t>
            </a:r>
          </a:p>
          <a:p>
            <a:r>
              <a:rPr lang="ru-RU" sz="1200" dirty="0" smtClean="0">
                <a:solidFill>
                  <a:schemeClr val="tx1"/>
                </a:solidFill>
              </a:rPr>
              <a:t>Курганский государственный университет</a:t>
            </a:r>
            <a:endParaRPr lang="ru-RU" sz="1200" dirty="0">
              <a:solidFill>
                <a:schemeClr val="tx1"/>
              </a:solidFill>
            </a:endParaRPr>
          </a:p>
          <a:p>
            <a:r>
              <a:rPr lang="ru-RU" sz="1200" b="1" dirty="0" smtClean="0">
                <a:solidFill>
                  <a:schemeClr val="tx1"/>
                </a:solidFill>
              </a:rPr>
              <a:t>Помните </a:t>
            </a:r>
            <a:r>
              <a:rPr lang="ru-RU" sz="1200" b="1" dirty="0">
                <a:solidFill>
                  <a:schemeClr val="tx1"/>
                </a:solidFill>
              </a:rPr>
              <a:t>ли вы свой первый урок в качестве учителя? О чем вы думали идя на первый урок</a:t>
            </a:r>
            <a:r>
              <a:rPr lang="ru-RU" sz="1200" b="1" dirty="0" smtClean="0">
                <a:solidFill>
                  <a:schemeClr val="tx1"/>
                </a:solidFill>
              </a:rPr>
              <a:t>?</a:t>
            </a:r>
          </a:p>
          <a:p>
            <a:r>
              <a:rPr lang="ru-RU" sz="1200" dirty="0" smtClean="0">
                <a:solidFill>
                  <a:schemeClr val="tx1"/>
                </a:solidFill>
              </a:rPr>
              <a:t>Да. Я боялась</a:t>
            </a:r>
            <a:endParaRPr lang="ru-RU" sz="1200" dirty="0">
              <a:solidFill>
                <a:schemeClr val="tx1"/>
              </a:solidFill>
            </a:endParaRPr>
          </a:p>
          <a:p>
            <a:r>
              <a:rPr lang="ru-RU" sz="1200" b="1" dirty="0" smtClean="0">
                <a:solidFill>
                  <a:schemeClr val="tx1"/>
                </a:solidFill>
                <a:sym typeface="Wingdings" pitchFamily="2" charset="2"/>
              </a:rPr>
              <a:t>Назовите </a:t>
            </a:r>
            <a:r>
              <a:rPr lang="ru-RU" sz="1200" b="1" dirty="0">
                <a:solidFill>
                  <a:schemeClr val="tx1"/>
                </a:solidFill>
                <a:sym typeface="Wingdings" pitchFamily="2" charset="2"/>
              </a:rPr>
              <a:t>три качества, которыми, по Вашему мнению, должен обладать </a:t>
            </a:r>
            <a:r>
              <a:rPr lang="ru-RU" sz="1200" b="1" dirty="0" smtClean="0">
                <a:solidFill>
                  <a:schemeClr val="tx1"/>
                </a:solidFill>
                <a:sym typeface="Wingdings" pitchFamily="2" charset="2"/>
              </a:rPr>
              <a:t>учитель</a:t>
            </a:r>
          </a:p>
          <a:p>
            <a:r>
              <a:rPr lang="ru-RU" sz="1200" dirty="0" smtClean="0">
                <a:solidFill>
                  <a:schemeClr val="tx1"/>
                </a:solidFill>
                <a:sym typeface="Wingdings" pitchFamily="2" charset="2"/>
              </a:rPr>
              <a:t>Оптимизм, юмор, вредность</a:t>
            </a:r>
            <a:endParaRPr lang="ru-RU" sz="1200" dirty="0">
              <a:solidFill>
                <a:schemeClr val="tx1"/>
              </a:solidFill>
              <a:sym typeface="Wingdings" pitchFamily="2" charset="2"/>
            </a:endParaRPr>
          </a:p>
          <a:p>
            <a:r>
              <a:rPr lang="ru-RU" sz="1200" b="1" dirty="0" smtClean="0">
                <a:solidFill>
                  <a:schemeClr val="tx1"/>
                </a:solidFill>
                <a:sym typeface="Wingdings" pitchFamily="2" charset="2"/>
              </a:rPr>
              <a:t>Назовите </a:t>
            </a:r>
            <a:r>
              <a:rPr lang="ru-RU" sz="1200" b="1" dirty="0">
                <a:solidFill>
                  <a:schemeClr val="tx1"/>
                </a:solidFill>
                <a:sym typeface="Wingdings" pitchFamily="2" charset="2"/>
              </a:rPr>
              <a:t>три качества, которыми, по Вашему мнению, должен обладать </a:t>
            </a:r>
            <a:r>
              <a:rPr lang="ru-RU" sz="1200" b="1" dirty="0" smtClean="0">
                <a:solidFill>
                  <a:schemeClr val="tx1"/>
                </a:solidFill>
                <a:sym typeface="Wingdings" pitchFamily="2" charset="2"/>
              </a:rPr>
              <a:t>ученик</a:t>
            </a:r>
          </a:p>
          <a:p>
            <a:r>
              <a:rPr lang="ru-RU" sz="1200" dirty="0" smtClean="0">
                <a:solidFill>
                  <a:schemeClr val="tx1"/>
                </a:solidFill>
                <a:sym typeface="Wingdings" pitchFamily="2" charset="2"/>
              </a:rPr>
              <a:t>Старание, желание, усидчивость</a:t>
            </a:r>
            <a:endParaRPr lang="ru-RU" sz="1200" dirty="0">
              <a:solidFill>
                <a:schemeClr val="tx1"/>
              </a:solidFill>
              <a:sym typeface="Wingdings" pitchFamily="2" charset="2"/>
            </a:endParaRPr>
          </a:p>
          <a:p>
            <a:r>
              <a:rPr lang="ru-RU" sz="1200" b="1" dirty="0" smtClean="0">
                <a:solidFill>
                  <a:schemeClr val="tx1"/>
                </a:solidFill>
                <a:sym typeface="Wingdings" pitchFamily="2" charset="2"/>
              </a:rPr>
              <a:t>Что </a:t>
            </a:r>
            <a:r>
              <a:rPr lang="ru-RU" sz="1200" b="1" dirty="0">
                <a:solidFill>
                  <a:schemeClr val="tx1"/>
                </a:solidFill>
                <a:sym typeface="Wingdings" pitchFamily="2" charset="2"/>
              </a:rPr>
              <a:t>бы вы хотели пожелать своим коллегам</a:t>
            </a:r>
            <a:r>
              <a:rPr lang="ru-RU" sz="1200" b="1" dirty="0" smtClean="0">
                <a:solidFill>
                  <a:schemeClr val="tx1"/>
                </a:solidFill>
                <a:sym typeface="Wingdings" pitchFamily="2" charset="2"/>
              </a:rPr>
              <a:t>?</a:t>
            </a:r>
          </a:p>
          <a:p>
            <a:r>
              <a:rPr lang="ru-RU" sz="1200" dirty="0" smtClean="0">
                <a:solidFill>
                  <a:schemeClr val="tx1"/>
                </a:solidFill>
                <a:sym typeface="Wingdings" pitchFamily="2" charset="2"/>
              </a:rPr>
              <a:t>Оптимизма</a:t>
            </a:r>
            <a:endParaRPr lang="ru-RU" sz="1200" dirty="0">
              <a:solidFill>
                <a:schemeClr val="tx1"/>
              </a:solidFill>
              <a:sym typeface="Wingdings" pitchFamily="2" charset="2"/>
            </a:endParaRPr>
          </a:p>
        </p:txBody>
      </p:sp>
      <p:pic>
        <p:nvPicPr>
          <p:cNvPr id="22" name="Picture 3" descr="C:\Users\Секретарь\Downloads\0120.jpg"/>
          <p:cNvPicPr>
            <a:picLocks noChangeAspect="1" noChangeArrowheads="1"/>
          </p:cNvPicPr>
          <p:nvPr/>
        </p:nvPicPr>
        <p:blipFill rotWithShape="1">
          <a:blip r:embed="rId3">
            <a:extLst>
              <a:ext uri="{28A0092B-C50C-407E-A947-70E740481C1C}">
                <a14:useLocalDpi xmlns:a14="http://schemas.microsoft.com/office/drawing/2010/main" val="0"/>
              </a:ext>
            </a:extLst>
          </a:blip>
          <a:srcRect l="43968" t="49290" r="43363" b="26949"/>
          <a:stretch/>
        </p:blipFill>
        <p:spPr bwMode="auto">
          <a:xfrm>
            <a:off x="5512739" y="1252670"/>
            <a:ext cx="1444655" cy="1806915"/>
          </a:xfrm>
          <a:prstGeom prst="rect">
            <a:avLst/>
          </a:prstGeom>
          <a:noFill/>
          <a:extLst>
            <a:ext uri="{909E8E84-426E-40DD-AFC4-6F175D3DCCD1}">
              <a14:hiddenFill xmlns:a14="http://schemas.microsoft.com/office/drawing/2010/main">
                <a:solidFill>
                  <a:srgbClr val="FFFFFF"/>
                </a:solidFill>
              </a14:hiddenFill>
            </a:ext>
          </a:extLst>
        </p:spPr>
      </p:pic>
      <p:sp>
        <p:nvSpPr>
          <p:cNvPr id="23" name="Прямоугольник 22"/>
          <p:cNvSpPr/>
          <p:nvPr/>
        </p:nvSpPr>
        <p:spPr>
          <a:xfrm>
            <a:off x="5484934" y="2513217"/>
            <a:ext cx="1472460" cy="827440"/>
          </a:xfrm>
          <a:prstGeom prst="rect">
            <a:avLst/>
          </a:prstGeom>
        </p:spPr>
        <p:style>
          <a:lnRef idx="2">
            <a:schemeClr val="accent4"/>
          </a:lnRef>
          <a:fillRef idx="1">
            <a:schemeClr val="lt1"/>
          </a:fillRef>
          <a:effectRef idx="0">
            <a:schemeClr val="accent4"/>
          </a:effectRef>
          <a:fontRef idx="minor">
            <a:schemeClr val="dk1"/>
          </a:fontRef>
        </p:style>
        <p:txBody>
          <a:bodyPr rtlCol="0" anchor="ctr"/>
          <a:lstStyle/>
          <a:p>
            <a:pPr algn="ctr"/>
            <a:r>
              <a:rPr lang="ru-RU" sz="1400" dirty="0" smtClean="0"/>
              <a:t>Елена Вячеславовна, учитель географии</a:t>
            </a:r>
            <a:endParaRPr lang="ru-RU" sz="1400" dirty="0"/>
          </a:p>
        </p:txBody>
      </p:sp>
      <p:sp>
        <p:nvSpPr>
          <p:cNvPr id="24" name="Загнутый угол 23"/>
          <p:cNvSpPr/>
          <p:nvPr/>
        </p:nvSpPr>
        <p:spPr>
          <a:xfrm>
            <a:off x="594703" y="5671021"/>
            <a:ext cx="6372919" cy="4176464"/>
          </a:xfrm>
          <a:prstGeom prst="foldedCorner">
            <a:avLst/>
          </a:prstGeom>
        </p:spPr>
        <p:style>
          <a:lnRef idx="1">
            <a:schemeClr val="accent3"/>
          </a:lnRef>
          <a:fillRef idx="2">
            <a:schemeClr val="accent3"/>
          </a:fillRef>
          <a:effectRef idx="1">
            <a:schemeClr val="accent3"/>
          </a:effectRef>
          <a:fontRef idx="minor">
            <a:schemeClr val="dk1"/>
          </a:fontRef>
        </p:style>
        <p:txBody>
          <a:bodyPr rtlCol="0" anchor="ctr"/>
          <a:lstStyle/>
          <a:p>
            <a:endParaRPr lang="ru-RU" sz="1200" b="1" dirty="0" smtClean="0">
              <a:solidFill>
                <a:schemeClr val="accent6">
                  <a:lumMod val="40000"/>
                  <a:lumOff val="60000"/>
                </a:schemeClr>
              </a:solidFill>
            </a:endParaRPr>
          </a:p>
          <a:p>
            <a:endParaRPr lang="ru-RU" sz="1200" b="1" dirty="0" smtClean="0">
              <a:solidFill>
                <a:schemeClr val="accent6">
                  <a:lumMod val="40000"/>
                  <a:lumOff val="60000"/>
                </a:schemeClr>
              </a:solidFill>
            </a:endParaRPr>
          </a:p>
          <a:p>
            <a:endParaRPr lang="ru-RU" sz="1200" b="1" dirty="0" smtClean="0">
              <a:solidFill>
                <a:schemeClr val="accent6">
                  <a:lumMod val="40000"/>
                  <a:lumOff val="60000"/>
                </a:schemeClr>
              </a:solidFill>
            </a:endParaRPr>
          </a:p>
          <a:p>
            <a:r>
              <a:rPr lang="ru-RU" sz="1200" b="1" dirty="0" smtClean="0">
                <a:solidFill>
                  <a:schemeClr val="tx1"/>
                </a:solidFill>
              </a:rPr>
              <a:t>Сколько </a:t>
            </a:r>
            <a:r>
              <a:rPr lang="ru-RU" sz="1200" b="1" dirty="0">
                <a:solidFill>
                  <a:schemeClr val="tx1"/>
                </a:solidFill>
              </a:rPr>
              <a:t>лет вы уже работаете учителем</a:t>
            </a:r>
            <a:r>
              <a:rPr lang="ru-RU" sz="1200" b="1" dirty="0" smtClean="0">
                <a:solidFill>
                  <a:schemeClr val="tx1"/>
                </a:solidFill>
              </a:rPr>
              <a:t>?</a:t>
            </a:r>
          </a:p>
          <a:p>
            <a:r>
              <a:rPr lang="ru-RU" sz="1200" dirty="0" smtClean="0">
                <a:solidFill>
                  <a:schemeClr val="tx1"/>
                </a:solidFill>
              </a:rPr>
              <a:t>Более 20 лет.</a:t>
            </a:r>
            <a:endParaRPr lang="ru-RU" sz="1200" dirty="0">
              <a:solidFill>
                <a:schemeClr val="tx1"/>
              </a:solidFill>
            </a:endParaRPr>
          </a:p>
          <a:p>
            <a:r>
              <a:rPr lang="ru-RU" sz="1200" b="1" dirty="0" smtClean="0">
                <a:solidFill>
                  <a:schemeClr val="tx1"/>
                </a:solidFill>
              </a:rPr>
              <a:t>Когда </a:t>
            </a:r>
            <a:r>
              <a:rPr lang="ru-RU" sz="1200" b="1" dirty="0">
                <a:solidFill>
                  <a:schemeClr val="tx1"/>
                </a:solidFill>
              </a:rPr>
              <a:t>и почему вы решили стать учителем? </a:t>
            </a:r>
            <a:endParaRPr lang="ru-RU" sz="1200" b="1" dirty="0" smtClean="0">
              <a:solidFill>
                <a:schemeClr val="tx1"/>
              </a:solidFill>
            </a:endParaRPr>
          </a:p>
          <a:p>
            <a:r>
              <a:rPr lang="ru-RU" sz="1200" dirty="0" smtClean="0">
                <a:solidFill>
                  <a:schemeClr val="tx1"/>
                </a:solidFill>
              </a:rPr>
              <a:t>Это была вынужденная мера</a:t>
            </a:r>
            <a:endParaRPr lang="ru-RU" sz="1200" dirty="0">
              <a:solidFill>
                <a:schemeClr val="tx1"/>
              </a:solidFill>
            </a:endParaRPr>
          </a:p>
          <a:p>
            <a:r>
              <a:rPr lang="ru-RU" sz="1200" b="1" dirty="0">
                <a:solidFill>
                  <a:schemeClr val="tx1"/>
                </a:solidFill>
              </a:rPr>
              <a:t>Что вам нравится в этой профессии</a:t>
            </a:r>
            <a:r>
              <a:rPr lang="ru-RU" sz="1200" b="1" dirty="0" smtClean="0">
                <a:solidFill>
                  <a:schemeClr val="tx1"/>
                </a:solidFill>
              </a:rPr>
              <a:t>?</a:t>
            </a:r>
          </a:p>
          <a:p>
            <a:r>
              <a:rPr lang="ru-RU" sz="1200" dirty="0" smtClean="0">
                <a:solidFill>
                  <a:schemeClr val="tx1"/>
                </a:solidFill>
              </a:rPr>
              <a:t>Нравиться быть учителем</a:t>
            </a:r>
            <a:endParaRPr lang="ru-RU" sz="1200" dirty="0">
              <a:solidFill>
                <a:schemeClr val="tx1"/>
              </a:solidFill>
            </a:endParaRPr>
          </a:p>
          <a:p>
            <a:r>
              <a:rPr lang="ru-RU" sz="1200" b="1" dirty="0" smtClean="0">
                <a:solidFill>
                  <a:schemeClr val="tx1"/>
                </a:solidFill>
              </a:rPr>
              <a:t>В </a:t>
            </a:r>
            <a:r>
              <a:rPr lang="ru-RU" sz="1200" b="1" dirty="0">
                <a:solidFill>
                  <a:schemeClr val="tx1"/>
                </a:solidFill>
              </a:rPr>
              <a:t>какой школе вы учились</a:t>
            </a:r>
            <a:r>
              <a:rPr lang="ru-RU" sz="1200" b="1" dirty="0" smtClean="0">
                <a:solidFill>
                  <a:schemeClr val="tx1"/>
                </a:solidFill>
              </a:rPr>
              <a:t>?</a:t>
            </a:r>
          </a:p>
          <a:p>
            <a:r>
              <a:rPr lang="ru-RU" sz="1200" dirty="0" smtClean="0">
                <a:solidFill>
                  <a:schemeClr val="tx1"/>
                </a:solidFill>
              </a:rPr>
              <a:t>В 7 школе</a:t>
            </a:r>
            <a:endParaRPr lang="ru-RU" sz="1200" dirty="0">
              <a:solidFill>
                <a:schemeClr val="tx1"/>
              </a:solidFill>
            </a:endParaRPr>
          </a:p>
          <a:p>
            <a:r>
              <a:rPr lang="ru-RU" sz="1200" b="1" dirty="0" smtClean="0">
                <a:solidFill>
                  <a:schemeClr val="tx1"/>
                </a:solidFill>
              </a:rPr>
              <a:t>Помните-ли </a:t>
            </a:r>
            <a:r>
              <a:rPr lang="ru-RU" sz="1200" b="1" dirty="0">
                <a:solidFill>
                  <a:schemeClr val="tx1"/>
                </a:solidFill>
              </a:rPr>
              <a:t>вы свою первую учительницу? Как ее зовут</a:t>
            </a:r>
            <a:r>
              <a:rPr lang="ru-RU" sz="1200" b="1" dirty="0" smtClean="0">
                <a:solidFill>
                  <a:schemeClr val="tx1"/>
                </a:solidFill>
              </a:rPr>
              <a:t>?</a:t>
            </a:r>
          </a:p>
          <a:p>
            <a:r>
              <a:rPr lang="ru-RU" sz="1200" dirty="0" smtClean="0">
                <a:solidFill>
                  <a:schemeClr val="tx1"/>
                </a:solidFill>
              </a:rPr>
              <a:t>Шевалье Нина Павловна</a:t>
            </a:r>
            <a:endParaRPr lang="ru-RU" sz="1200" dirty="0">
              <a:solidFill>
                <a:schemeClr val="tx1"/>
              </a:solidFill>
            </a:endParaRPr>
          </a:p>
          <a:p>
            <a:r>
              <a:rPr lang="ru-RU" sz="1200" b="1" dirty="0" smtClean="0">
                <a:solidFill>
                  <a:schemeClr val="tx1"/>
                </a:solidFill>
              </a:rPr>
              <a:t>Какой </a:t>
            </a:r>
            <a:r>
              <a:rPr lang="ru-RU" sz="1200" b="1" dirty="0">
                <a:solidFill>
                  <a:schemeClr val="tx1"/>
                </a:solidFill>
              </a:rPr>
              <a:t>предмет в школе  был у вас любимым, а какой нелюбимым? </a:t>
            </a:r>
            <a:endParaRPr lang="ru-RU" sz="1200" b="1" dirty="0" smtClean="0">
              <a:solidFill>
                <a:schemeClr val="tx1"/>
              </a:solidFill>
            </a:endParaRPr>
          </a:p>
          <a:p>
            <a:r>
              <a:rPr lang="ru-RU" sz="1200" dirty="0" smtClean="0">
                <a:solidFill>
                  <a:schemeClr val="tx1"/>
                </a:solidFill>
              </a:rPr>
              <a:t>Все любимые</a:t>
            </a:r>
          </a:p>
          <a:p>
            <a:r>
              <a:rPr lang="ru-RU" sz="1200" b="1" dirty="0" smtClean="0">
                <a:solidFill>
                  <a:schemeClr val="tx1"/>
                </a:solidFill>
              </a:rPr>
              <a:t>А </a:t>
            </a:r>
            <a:r>
              <a:rPr lang="ru-RU" sz="1200" b="1" dirty="0">
                <a:solidFill>
                  <a:schemeClr val="tx1"/>
                </a:solidFill>
              </a:rPr>
              <a:t>какой ВУЗ вы окончили</a:t>
            </a:r>
            <a:r>
              <a:rPr lang="ru-RU" sz="1200" b="1" dirty="0" smtClean="0">
                <a:solidFill>
                  <a:schemeClr val="tx1"/>
                </a:solidFill>
              </a:rPr>
              <a:t>?</a:t>
            </a:r>
          </a:p>
          <a:p>
            <a:r>
              <a:rPr lang="ru-RU" sz="1200" dirty="0" err="1" smtClean="0">
                <a:solidFill>
                  <a:schemeClr val="tx1"/>
                </a:solidFill>
              </a:rPr>
              <a:t>Тюм.ИИ</a:t>
            </a:r>
            <a:endParaRPr lang="ru-RU" sz="1200" dirty="0">
              <a:solidFill>
                <a:schemeClr val="tx1"/>
              </a:solidFill>
            </a:endParaRPr>
          </a:p>
          <a:p>
            <a:r>
              <a:rPr lang="ru-RU" sz="1200" b="1" dirty="0" smtClean="0">
                <a:solidFill>
                  <a:schemeClr val="tx1"/>
                </a:solidFill>
              </a:rPr>
              <a:t>Помните </a:t>
            </a:r>
            <a:r>
              <a:rPr lang="ru-RU" sz="1200" b="1" dirty="0">
                <a:solidFill>
                  <a:schemeClr val="tx1"/>
                </a:solidFill>
              </a:rPr>
              <a:t>ли вы свой первый урок в качестве учителя? О чем вы думали идя на первый урок</a:t>
            </a:r>
            <a:r>
              <a:rPr lang="ru-RU" sz="1200" b="1" dirty="0" smtClean="0">
                <a:solidFill>
                  <a:schemeClr val="tx1"/>
                </a:solidFill>
              </a:rPr>
              <a:t>?</a:t>
            </a:r>
          </a:p>
          <a:p>
            <a:r>
              <a:rPr lang="ru-RU" sz="1200" dirty="0" smtClean="0">
                <a:solidFill>
                  <a:schemeClr val="tx1"/>
                </a:solidFill>
              </a:rPr>
              <a:t>Помню. </a:t>
            </a:r>
            <a:endParaRPr lang="ru-RU" sz="1200" dirty="0">
              <a:solidFill>
                <a:schemeClr val="tx1"/>
              </a:solidFill>
            </a:endParaRPr>
          </a:p>
          <a:p>
            <a:r>
              <a:rPr lang="ru-RU" sz="1200" b="1" dirty="0" smtClean="0">
                <a:solidFill>
                  <a:schemeClr val="tx1"/>
                </a:solidFill>
                <a:sym typeface="Wingdings" pitchFamily="2" charset="2"/>
              </a:rPr>
              <a:t>Назовите </a:t>
            </a:r>
            <a:r>
              <a:rPr lang="ru-RU" sz="1200" b="1" dirty="0">
                <a:solidFill>
                  <a:schemeClr val="tx1"/>
                </a:solidFill>
                <a:sym typeface="Wingdings" pitchFamily="2" charset="2"/>
              </a:rPr>
              <a:t>три качества, которыми, по Вашему мнению, должен обладать </a:t>
            </a:r>
            <a:r>
              <a:rPr lang="ru-RU" sz="1200" b="1" dirty="0" smtClean="0">
                <a:solidFill>
                  <a:schemeClr val="tx1"/>
                </a:solidFill>
                <a:sym typeface="Wingdings" pitchFamily="2" charset="2"/>
              </a:rPr>
              <a:t>учитель</a:t>
            </a:r>
          </a:p>
          <a:p>
            <a:r>
              <a:rPr lang="ru-RU" sz="1200" dirty="0" smtClean="0">
                <a:solidFill>
                  <a:schemeClr val="tx1"/>
                </a:solidFill>
                <a:sym typeface="Wingdings" pitchFamily="2" charset="2"/>
              </a:rPr>
              <a:t>Любовь к детям, терпение, желание видеть их выпускниками</a:t>
            </a:r>
            <a:endParaRPr lang="ru-RU" sz="1200" dirty="0">
              <a:solidFill>
                <a:schemeClr val="tx1"/>
              </a:solidFill>
              <a:sym typeface="Wingdings" pitchFamily="2" charset="2"/>
            </a:endParaRPr>
          </a:p>
          <a:p>
            <a:r>
              <a:rPr lang="ru-RU" sz="1200" b="1" dirty="0" smtClean="0">
                <a:solidFill>
                  <a:schemeClr val="tx1"/>
                </a:solidFill>
                <a:sym typeface="Wingdings" pitchFamily="2" charset="2"/>
              </a:rPr>
              <a:t>Назовите </a:t>
            </a:r>
            <a:r>
              <a:rPr lang="ru-RU" sz="1200" b="1" dirty="0">
                <a:solidFill>
                  <a:schemeClr val="tx1"/>
                </a:solidFill>
                <a:sym typeface="Wingdings" pitchFamily="2" charset="2"/>
              </a:rPr>
              <a:t>три качества, которыми, по Вашему мнению, должен обладать </a:t>
            </a:r>
            <a:r>
              <a:rPr lang="ru-RU" sz="1200" b="1" dirty="0" smtClean="0">
                <a:solidFill>
                  <a:schemeClr val="tx1"/>
                </a:solidFill>
                <a:sym typeface="Wingdings" pitchFamily="2" charset="2"/>
              </a:rPr>
              <a:t>ученик</a:t>
            </a:r>
          </a:p>
          <a:p>
            <a:r>
              <a:rPr lang="ru-RU" sz="1200" dirty="0" smtClean="0">
                <a:solidFill>
                  <a:schemeClr val="tx1"/>
                </a:solidFill>
                <a:sym typeface="Wingdings" pitchFamily="2" charset="2"/>
              </a:rPr>
              <a:t>Трудолюбие, любознательность, энергичность</a:t>
            </a:r>
            <a:endParaRPr lang="ru-RU" sz="1200" dirty="0">
              <a:solidFill>
                <a:schemeClr val="tx1"/>
              </a:solidFill>
              <a:sym typeface="Wingdings" pitchFamily="2" charset="2"/>
            </a:endParaRPr>
          </a:p>
          <a:p>
            <a:r>
              <a:rPr lang="ru-RU" sz="1200" b="1" dirty="0" smtClean="0">
                <a:solidFill>
                  <a:schemeClr val="tx1"/>
                </a:solidFill>
                <a:sym typeface="Wingdings" pitchFamily="2" charset="2"/>
              </a:rPr>
              <a:t>Что </a:t>
            </a:r>
            <a:r>
              <a:rPr lang="ru-RU" sz="1200" b="1" dirty="0">
                <a:solidFill>
                  <a:schemeClr val="tx1"/>
                </a:solidFill>
                <a:sym typeface="Wingdings" pitchFamily="2" charset="2"/>
              </a:rPr>
              <a:t>бы вы хотели пожелать своим коллегам</a:t>
            </a:r>
            <a:r>
              <a:rPr lang="ru-RU" sz="1200" b="1" dirty="0" smtClean="0">
                <a:solidFill>
                  <a:schemeClr val="tx1"/>
                </a:solidFill>
                <a:sym typeface="Wingdings" pitchFamily="2" charset="2"/>
              </a:rPr>
              <a:t>?</a:t>
            </a:r>
          </a:p>
          <a:p>
            <a:r>
              <a:rPr lang="ru-RU" sz="1200" dirty="0" smtClean="0">
                <a:solidFill>
                  <a:schemeClr val="tx1"/>
                </a:solidFill>
                <a:sym typeface="Wingdings" pitchFamily="2" charset="2"/>
              </a:rPr>
              <a:t>Здоровья, позитива</a:t>
            </a:r>
            <a:endParaRPr lang="ru-RU" sz="1200" dirty="0">
              <a:solidFill>
                <a:schemeClr val="tx1"/>
              </a:solidFill>
              <a:sym typeface="Wingdings" pitchFamily="2" charset="2"/>
            </a:endParaRPr>
          </a:p>
        </p:txBody>
      </p:sp>
      <p:pic>
        <p:nvPicPr>
          <p:cNvPr id="25" name="Рисунок 24"/>
          <p:cNvPicPr>
            <a:picLocks noChangeAspect="1"/>
          </p:cNvPicPr>
          <p:nvPr/>
        </p:nvPicPr>
        <p:blipFill rotWithShape="1">
          <a:blip r:embed="rId4" cstate="print">
            <a:extLst>
              <a:ext uri="{28A0092B-C50C-407E-A947-70E740481C1C}">
                <a14:useLocalDpi xmlns:a14="http://schemas.microsoft.com/office/drawing/2010/main" val="0"/>
              </a:ext>
            </a:extLst>
          </a:blip>
          <a:srcRect l="32248" t="29293" r="58480" b="47427"/>
          <a:stretch/>
        </p:blipFill>
        <p:spPr>
          <a:xfrm>
            <a:off x="5598288" y="5754608"/>
            <a:ext cx="1245753" cy="2085280"/>
          </a:xfrm>
          <a:prstGeom prst="rect">
            <a:avLst/>
          </a:prstGeom>
          <a:ln/>
        </p:spPr>
        <p:style>
          <a:lnRef idx="1">
            <a:schemeClr val="accent3"/>
          </a:lnRef>
          <a:fillRef idx="2">
            <a:schemeClr val="accent3"/>
          </a:fillRef>
          <a:effectRef idx="1">
            <a:schemeClr val="accent3"/>
          </a:effectRef>
          <a:fontRef idx="minor">
            <a:schemeClr val="dk1"/>
          </a:fontRef>
        </p:style>
      </p:pic>
      <p:sp>
        <p:nvSpPr>
          <p:cNvPr id="26" name="Прямоугольник 25"/>
          <p:cNvSpPr/>
          <p:nvPr/>
        </p:nvSpPr>
        <p:spPr>
          <a:xfrm>
            <a:off x="5512739" y="7183189"/>
            <a:ext cx="1472460" cy="827440"/>
          </a:xfrm>
          <a:prstGeom prst="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ru-RU" sz="1400" dirty="0" smtClean="0"/>
              <a:t>Жанна Марковна, учитель </a:t>
            </a:r>
            <a:r>
              <a:rPr lang="ru-RU" sz="1400" dirty="0" err="1" smtClean="0"/>
              <a:t>физ.культуры</a:t>
            </a:r>
            <a:endParaRPr lang="ru-RU" sz="1400" dirty="0"/>
          </a:p>
        </p:txBody>
      </p:sp>
      <p:pic>
        <p:nvPicPr>
          <p:cNvPr id="15" name="Рисунок 1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444493" y="427414"/>
            <a:ext cx="1774947" cy="275964"/>
          </a:xfrm>
          <a:prstGeom prst="rect">
            <a:avLst/>
          </a:prstGeom>
        </p:spPr>
      </p:pic>
      <p:pic>
        <p:nvPicPr>
          <p:cNvPr id="16" name="Рисунок 15"/>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962220" y="232673"/>
            <a:ext cx="1240487" cy="632976"/>
          </a:xfrm>
          <a:prstGeom prst="rect">
            <a:avLst/>
          </a:prstGeom>
        </p:spPr>
      </p:pic>
    </p:spTree>
    <p:extLst>
      <p:ext uri="{BB962C8B-B14F-4D97-AF65-F5344CB8AC3E}">
        <p14:creationId xmlns:p14="http://schemas.microsoft.com/office/powerpoint/2010/main" val="153047431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l="-53000" r="-53000"/>
          </a:stretch>
        </a:blipFill>
        <a:effectLst/>
      </p:bgPr>
    </p:bg>
    <p:spTree>
      <p:nvGrpSpPr>
        <p:cNvPr id="1" name=""/>
        <p:cNvGrpSpPr/>
        <p:nvPr/>
      </p:nvGrpSpPr>
      <p:grpSpPr>
        <a:xfrm>
          <a:off x="0" y="0"/>
          <a:ext cx="0" cy="0"/>
          <a:chOff x="0" y="0"/>
          <a:chExt cx="0" cy="0"/>
        </a:xfrm>
      </p:grpSpPr>
      <p:sp>
        <p:nvSpPr>
          <p:cNvPr id="10" name="Прямоугольник 9"/>
          <p:cNvSpPr/>
          <p:nvPr/>
        </p:nvSpPr>
        <p:spPr>
          <a:xfrm>
            <a:off x="180231" y="198413"/>
            <a:ext cx="7056784" cy="10225136"/>
          </a:xfrm>
          <a:prstGeom prst="rect">
            <a:avLst/>
          </a:prstGeom>
          <a:pattFill prst="pct10">
            <a:fgClr>
              <a:schemeClr val="bg1">
                <a:lumMod val="85000"/>
              </a:schemeClr>
            </a:fgClr>
            <a:bgClr>
              <a:schemeClr val="bg1"/>
            </a:bgClr>
          </a:pattFill>
        </p:spPr>
        <p:style>
          <a:lnRef idx="2">
            <a:schemeClr val="accent3"/>
          </a:lnRef>
          <a:fillRef idx="1">
            <a:schemeClr val="lt1"/>
          </a:fillRef>
          <a:effectRef idx="0">
            <a:schemeClr val="accent3"/>
          </a:effectRef>
          <a:fontRef idx="minor">
            <a:schemeClr val="dk1"/>
          </a:fontRef>
        </p:style>
        <p:txBody>
          <a:bodyPr rtlCol="0" anchor="ctr"/>
          <a:lstStyle/>
          <a:p>
            <a:pPr algn="ctr"/>
            <a:endParaRPr lang="ru-RU" dirty="0" smtClean="0"/>
          </a:p>
          <a:p>
            <a:pPr algn="ctr"/>
            <a:endParaRPr lang="ru-RU" dirty="0" smtClean="0"/>
          </a:p>
          <a:p>
            <a:pPr algn="ctr"/>
            <a:endParaRPr lang="ru-RU" dirty="0" smtClean="0"/>
          </a:p>
          <a:p>
            <a:pPr algn="ctr"/>
            <a:endParaRPr lang="ru-RU" dirty="0" smtClean="0"/>
          </a:p>
          <a:p>
            <a:pPr algn="ctr"/>
            <a:endParaRPr lang="ru-RU" dirty="0" smtClean="0"/>
          </a:p>
          <a:p>
            <a:pPr algn="ctr"/>
            <a:endParaRPr lang="ru-RU" dirty="0" smtClean="0"/>
          </a:p>
          <a:p>
            <a:pPr algn="ctr"/>
            <a:endParaRPr lang="ru-RU" dirty="0" smtClean="0"/>
          </a:p>
          <a:p>
            <a:pPr algn="ctr"/>
            <a:endParaRPr lang="ru-RU" dirty="0" smtClean="0"/>
          </a:p>
          <a:p>
            <a:pPr algn="ctr"/>
            <a:endParaRPr lang="ru-RU" dirty="0" smtClean="0"/>
          </a:p>
          <a:p>
            <a:pPr algn="ctr"/>
            <a:endParaRPr lang="ru-RU" dirty="0"/>
          </a:p>
        </p:txBody>
      </p:sp>
      <p:cxnSp>
        <p:nvCxnSpPr>
          <p:cNvPr id="7" name="Прямая соединительная линия 6"/>
          <p:cNvCxnSpPr/>
          <p:nvPr/>
        </p:nvCxnSpPr>
        <p:spPr>
          <a:xfrm>
            <a:off x="1081298" y="877701"/>
            <a:ext cx="5557451" cy="0"/>
          </a:xfrm>
          <a:prstGeom prst="line">
            <a:avLst/>
          </a:prstGeom>
        </p:spPr>
        <p:style>
          <a:lnRef idx="1">
            <a:schemeClr val="accent3"/>
          </a:lnRef>
          <a:fillRef idx="0">
            <a:schemeClr val="accent3"/>
          </a:fillRef>
          <a:effectRef idx="0">
            <a:schemeClr val="accent3"/>
          </a:effectRef>
          <a:fontRef idx="minor">
            <a:schemeClr val="tx1"/>
          </a:fontRef>
        </p:style>
      </p:cxnSp>
      <p:pic>
        <p:nvPicPr>
          <p:cNvPr id="23" name="Рисунок 22" descr="6047_html_m5ea19c0d.jpg"/>
          <p:cNvPicPr>
            <a:picLocks noChangeAspect="1"/>
          </p:cNvPicPr>
          <p:nvPr/>
        </p:nvPicPr>
        <p:blipFill>
          <a:blip r:embed="rId3" cstate="print"/>
          <a:srcRect r="12500"/>
          <a:stretch>
            <a:fillRect/>
          </a:stretch>
        </p:blipFill>
        <p:spPr>
          <a:xfrm>
            <a:off x="324247" y="270421"/>
            <a:ext cx="576064" cy="648072"/>
          </a:xfrm>
          <a:prstGeom prst="rect">
            <a:avLst/>
          </a:prstGeom>
        </p:spPr>
      </p:pic>
      <p:sp>
        <p:nvSpPr>
          <p:cNvPr id="19" name="TextBox 18"/>
          <p:cNvSpPr txBox="1"/>
          <p:nvPr/>
        </p:nvSpPr>
        <p:spPr>
          <a:xfrm>
            <a:off x="396255" y="6823149"/>
            <a:ext cx="2664296" cy="369332"/>
          </a:xfrm>
          <a:prstGeom prst="rect">
            <a:avLst/>
          </a:prstGeom>
          <a:noFill/>
        </p:spPr>
        <p:txBody>
          <a:bodyPr wrap="square" rtlCol="0">
            <a:spAutoFit/>
          </a:bodyPr>
          <a:lstStyle/>
          <a:p>
            <a:endParaRPr lang="ru-RU" dirty="0"/>
          </a:p>
        </p:txBody>
      </p:sp>
      <p:sp>
        <p:nvSpPr>
          <p:cNvPr id="18" name="Скругленный прямоугольник 17"/>
          <p:cNvSpPr/>
          <p:nvPr/>
        </p:nvSpPr>
        <p:spPr>
          <a:xfrm>
            <a:off x="972319" y="414437"/>
            <a:ext cx="2664296" cy="360040"/>
          </a:xfrm>
          <a:prstGeom prst="roundRect">
            <a:avLst/>
          </a:prstGeom>
        </p:spPr>
        <p:style>
          <a:lnRef idx="0">
            <a:schemeClr val="accent3"/>
          </a:lnRef>
          <a:fillRef idx="3">
            <a:schemeClr val="accent3"/>
          </a:fillRef>
          <a:effectRef idx="3">
            <a:schemeClr val="accent3"/>
          </a:effectRef>
          <a:fontRef idx="minor">
            <a:schemeClr val="lt1"/>
          </a:fontRef>
        </p:style>
        <p:txBody>
          <a:bodyPr rtlCol="0" anchor="ctr"/>
          <a:lstStyle/>
          <a:p>
            <a:pPr algn="ctr"/>
            <a:r>
              <a:rPr lang="ru-RU" b="1"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Тема номера</a:t>
            </a:r>
            <a:endParaRPr lang="ru-RU" b="1"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20" name="Загнутый угол 19"/>
          <p:cNvSpPr/>
          <p:nvPr/>
        </p:nvSpPr>
        <p:spPr>
          <a:xfrm>
            <a:off x="544291" y="1172175"/>
            <a:ext cx="6372919" cy="3960440"/>
          </a:xfrm>
          <a:prstGeom prst="foldedCorner">
            <a:avLst/>
          </a:prstGeom>
        </p:spPr>
        <p:style>
          <a:lnRef idx="1">
            <a:schemeClr val="accent3"/>
          </a:lnRef>
          <a:fillRef idx="2">
            <a:schemeClr val="accent3"/>
          </a:fillRef>
          <a:effectRef idx="1">
            <a:schemeClr val="accent3"/>
          </a:effectRef>
          <a:fontRef idx="minor">
            <a:schemeClr val="dk1"/>
          </a:fontRef>
        </p:style>
        <p:txBody>
          <a:bodyPr rtlCol="0" anchor="ctr"/>
          <a:lstStyle/>
          <a:p>
            <a:endParaRPr lang="ru-RU" sz="1200" b="1" dirty="0" smtClean="0">
              <a:solidFill>
                <a:schemeClr val="accent6">
                  <a:lumMod val="40000"/>
                  <a:lumOff val="60000"/>
                </a:schemeClr>
              </a:solidFill>
            </a:endParaRPr>
          </a:p>
          <a:p>
            <a:endParaRPr lang="ru-RU" sz="1200" b="1" dirty="0">
              <a:solidFill>
                <a:schemeClr val="accent6">
                  <a:lumMod val="40000"/>
                  <a:lumOff val="60000"/>
                </a:schemeClr>
              </a:solidFill>
            </a:endParaRPr>
          </a:p>
          <a:p>
            <a:endParaRPr lang="ru-RU" sz="1200" b="1" dirty="0" smtClean="0">
              <a:solidFill>
                <a:schemeClr val="accent6">
                  <a:lumMod val="40000"/>
                  <a:lumOff val="60000"/>
                </a:schemeClr>
              </a:solidFill>
            </a:endParaRPr>
          </a:p>
          <a:p>
            <a:r>
              <a:rPr lang="ru-RU" sz="1200" b="1" dirty="0" smtClean="0">
                <a:solidFill>
                  <a:schemeClr val="tx1"/>
                </a:solidFill>
              </a:rPr>
              <a:t>Сколько </a:t>
            </a:r>
            <a:r>
              <a:rPr lang="ru-RU" sz="1200" b="1" dirty="0">
                <a:solidFill>
                  <a:schemeClr val="tx1"/>
                </a:solidFill>
              </a:rPr>
              <a:t>лет вы уже работаете учителем?</a:t>
            </a:r>
          </a:p>
          <a:p>
            <a:r>
              <a:rPr lang="ru-RU" sz="1200" dirty="0" smtClean="0">
                <a:solidFill>
                  <a:schemeClr val="tx1"/>
                </a:solidFill>
              </a:rPr>
              <a:t>12</a:t>
            </a:r>
            <a:endParaRPr lang="ru-RU" sz="1200" dirty="0">
              <a:solidFill>
                <a:schemeClr val="tx1"/>
              </a:solidFill>
            </a:endParaRPr>
          </a:p>
          <a:p>
            <a:r>
              <a:rPr lang="ru-RU" sz="1200" b="1" dirty="0">
                <a:solidFill>
                  <a:schemeClr val="tx1"/>
                </a:solidFill>
              </a:rPr>
              <a:t>Когда и почему вы решили стать учителем? </a:t>
            </a:r>
          </a:p>
          <a:p>
            <a:r>
              <a:rPr lang="ru-RU" sz="1200" dirty="0" smtClean="0">
                <a:solidFill>
                  <a:schemeClr val="tx1"/>
                </a:solidFill>
              </a:rPr>
              <a:t>Решила в школе</a:t>
            </a:r>
            <a:endParaRPr lang="ru-RU" sz="1200" dirty="0">
              <a:solidFill>
                <a:schemeClr val="tx1"/>
              </a:solidFill>
            </a:endParaRPr>
          </a:p>
          <a:p>
            <a:r>
              <a:rPr lang="ru-RU" sz="1200" b="1" dirty="0">
                <a:solidFill>
                  <a:schemeClr val="tx1"/>
                </a:solidFill>
              </a:rPr>
              <a:t>В какой школе вы учились?</a:t>
            </a:r>
          </a:p>
          <a:p>
            <a:r>
              <a:rPr lang="ru-RU" sz="1200" dirty="0">
                <a:solidFill>
                  <a:schemeClr val="tx1"/>
                </a:solidFill>
              </a:rPr>
              <a:t>В </a:t>
            </a:r>
            <a:r>
              <a:rPr lang="ru-RU" sz="1200" dirty="0" smtClean="0">
                <a:solidFill>
                  <a:schemeClr val="tx1"/>
                </a:solidFill>
              </a:rPr>
              <a:t>34 лицее</a:t>
            </a:r>
            <a:endParaRPr lang="ru-RU" sz="1200" dirty="0">
              <a:solidFill>
                <a:schemeClr val="tx1"/>
              </a:solidFill>
            </a:endParaRPr>
          </a:p>
          <a:p>
            <a:r>
              <a:rPr lang="ru-RU" sz="1200" b="1" dirty="0">
                <a:solidFill>
                  <a:schemeClr val="tx1"/>
                </a:solidFill>
              </a:rPr>
              <a:t>Помните-ли вы свою первую учительницу? Как ее зовут?</a:t>
            </a:r>
          </a:p>
          <a:p>
            <a:r>
              <a:rPr lang="ru-RU" sz="1200" dirty="0" smtClean="0">
                <a:solidFill>
                  <a:schemeClr val="tx1"/>
                </a:solidFill>
              </a:rPr>
              <a:t>Ирина Станиславовна</a:t>
            </a:r>
            <a:endParaRPr lang="ru-RU" sz="1200" dirty="0">
              <a:solidFill>
                <a:schemeClr val="tx1"/>
              </a:solidFill>
            </a:endParaRPr>
          </a:p>
          <a:p>
            <a:r>
              <a:rPr lang="ru-RU" sz="1200" b="1" dirty="0">
                <a:solidFill>
                  <a:schemeClr val="tx1"/>
                </a:solidFill>
              </a:rPr>
              <a:t>Какой предмет в школе  был у вас любимым, а какой нелюбимым? </a:t>
            </a:r>
            <a:endParaRPr lang="ru-RU" sz="1200" b="1" dirty="0" smtClean="0">
              <a:solidFill>
                <a:schemeClr val="tx1"/>
              </a:solidFill>
            </a:endParaRPr>
          </a:p>
          <a:p>
            <a:r>
              <a:rPr lang="ru-RU" sz="1200" dirty="0" smtClean="0">
                <a:solidFill>
                  <a:schemeClr val="tx1"/>
                </a:solidFill>
              </a:rPr>
              <a:t>Любимый предмет  - русский язык, </a:t>
            </a:r>
            <a:r>
              <a:rPr lang="ru-RU" sz="1200" dirty="0">
                <a:solidFill>
                  <a:schemeClr val="tx1"/>
                </a:solidFill>
              </a:rPr>
              <a:t>не </a:t>
            </a:r>
            <a:r>
              <a:rPr lang="ru-RU" sz="1200" dirty="0" smtClean="0">
                <a:solidFill>
                  <a:schemeClr val="tx1"/>
                </a:solidFill>
              </a:rPr>
              <a:t>любимый – математика.</a:t>
            </a:r>
            <a:endParaRPr lang="ru-RU" sz="1200" dirty="0">
              <a:solidFill>
                <a:schemeClr val="tx1"/>
              </a:solidFill>
            </a:endParaRPr>
          </a:p>
          <a:p>
            <a:r>
              <a:rPr lang="ru-RU" sz="1200" b="1" dirty="0">
                <a:solidFill>
                  <a:schemeClr val="tx1"/>
                </a:solidFill>
              </a:rPr>
              <a:t>А какой ВУЗ вы окончили?</a:t>
            </a:r>
          </a:p>
          <a:p>
            <a:r>
              <a:rPr lang="ru-RU" sz="1200" dirty="0">
                <a:solidFill>
                  <a:schemeClr val="tx1"/>
                </a:solidFill>
              </a:rPr>
              <a:t>ТГУ</a:t>
            </a:r>
          </a:p>
          <a:p>
            <a:r>
              <a:rPr lang="ru-RU" sz="1200" b="1" dirty="0">
                <a:solidFill>
                  <a:schemeClr val="tx1"/>
                </a:solidFill>
              </a:rPr>
              <a:t>Помните ли вы свой первый урок в качестве учителя? О чем вы думали идя на первый урок?</a:t>
            </a:r>
          </a:p>
          <a:p>
            <a:r>
              <a:rPr lang="ru-RU" sz="1200" dirty="0" smtClean="0">
                <a:solidFill>
                  <a:schemeClr val="tx1"/>
                </a:solidFill>
                <a:sym typeface="Wingdings" pitchFamily="2" charset="2"/>
              </a:rPr>
              <a:t>Смутно. Чувствовала волнение.</a:t>
            </a:r>
            <a:endParaRPr lang="ru-RU" sz="1200" dirty="0">
              <a:solidFill>
                <a:schemeClr val="tx1"/>
              </a:solidFill>
              <a:sym typeface="Wingdings" pitchFamily="2" charset="2"/>
            </a:endParaRPr>
          </a:p>
          <a:p>
            <a:r>
              <a:rPr lang="ru-RU" sz="1200" b="1" dirty="0">
                <a:solidFill>
                  <a:schemeClr val="tx1"/>
                </a:solidFill>
                <a:sym typeface="Wingdings" pitchFamily="2" charset="2"/>
              </a:rPr>
              <a:t>Назовите три качества, которыми, по Вашему мнению, должен обладать учитель</a:t>
            </a:r>
          </a:p>
          <a:p>
            <a:r>
              <a:rPr lang="ru-RU" sz="1200" dirty="0" smtClean="0">
                <a:solidFill>
                  <a:schemeClr val="tx1"/>
                </a:solidFill>
                <a:sym typeface="Wingdings" pitchFamily="2" charset="2"/>
              </a:rPr>
              <a:t>Терпение, выносливость, оптимизм</a:t>
            </a:r>
            <a:endParaRPr lang="ru-RU" sz="1200" dirty="0">
              <a:solidFill>
                <a:schemeClr val="tx1"/>
              </a:solidFill>
              <a:sym typeface="Wingdings" pitchFamily="2" charset="2"/>
            </a:endParaRPr>
          </a:p>
          <a:p>
            <a:r>
              <a:rPr lang="ru-RU" sz="1200" b="1" dirty="0">
                <a:solidFill>
                  <a:schemeClr val="tx1"/>
                </a:solidFill>
                <a:sym typeface="Wingdings" pitchFamily="2" charset="2"/>
              </a:rPr>
              <a:t>Назовите три качества, которыми, по Вашему мнению, должен обладать ученик</a:t>
            </a:r>
          </a:p>
          <a:p>
            <a:r>
              <a:rPr lang="ru-RU" sz="1200" dirty="0" smtClean="0">
                <a:solidFill>
                  <a:schemeClr val="tx1"/>
                </a:solidFill>
                <a:sym typeface="Wingdings" pitchFamily="2" charset="2"/>
              </a:rPr>
              <a:t>Ученик должен быть мотивированный, целеустремленный, терпеливый</a:t>
            </a:r>
          </a:p>
          <a:p>
            <a:r>
              <a:rPr lang="ru-RU" sz="1200" b="1" dirty="0" smtClean="0">
                <a:solidFill>
                  <a:schemeClr val="tx1"/>
                </a:solidFill>
                <a:sym typeface="Wingdings" pitchFamily="2" charset="2"/>
              </a:rPr>
              <a:t>Что </a:t>
            </a:r>
            <a:r>
              <a:rPr lang="ru-RU" sz="1200" b="1" dirty="0">
                <a:solidFill>
                  <a:schemeClr val="tx1"/>
                </a:solidFill>
                <a:sym typeface="Wingdings" pitchFamily="2" charset="2"/>
              </a:rPr>
              <a:t>бы вы хотели пожелать своим коллегам</a:t>
            </a:r>
            <a:r>
              <a:rPr lang="ru-RU" sz="1200" b="1" dirty="0" smtClean="0">
                <a:solidFill>
                  <a:schemeClr val="tx1"/>
                </a:solidFill>
                <a:sym typeface="Wingdings" pitchFamily="2" charset="2"/>
              </a:rPr>
              <a:t>?</a:t>
            </a:r>
          </a:p>
          <a:p>
            <a:r>
              <a:rPr lang="ru-RU" sz="1200" dirty="0" smtClean="0">
                <a:solidFill>
                  <a:schemeClr val="tx1"/>
                </a:solidFill>
                <a:sym typeface="Wingdings" pitchFamily="2" charset="2"/>
              </a:rPr>
              <a:t>Оптимизма и веры в себя</a:t>
            </a:r>
            <a:endParaRPr lang="ru-RU" sz="1200" dirty="0">
              <a:solidFill>
                <a:schemeClr val="tx1"/>
              </a:solidFill>
              <a:sym typeface="Wingdings" pitchFamily="2" charset="2"/>
            </a:endParaRPr>
          </a:p>
        </p:txBody>
      </p:sp>
      <p:pic>
        <p:nvPicPr>
          <p:cNvPr id="21" name="Рисунок 20"/>
          <p:cNvPicPr>
            <a:picLocks noChangeAspect="1"/>
          </p:cNvPicPr>
          <p:nvPr/>
        </p:nvPicPr>
        <p:blipFill rotWithShape="1">
          <a:blip r:embed="rId4" cstate="print">
            <a:extLst>
              <a:ext uri="{BEBA8EAE-BF5A-486C-A8C5-ECC9F3942E4B}">
                <a14:imgProps xmlns:a14="http://schemas.microsoft.com/office/drawing/2010/main">
                  <a14:imgLayer r:embed="rId5">
                    <a14:imgEffect>
                      <a14:brightnessContrast bright="20000"/>
                    </a14:imgEffect>
                  </a14:imgLayer>
                </a14:imgProps>
              </a:ext>
              <a:ext uri="{28A0092B-C50C-407E-A947-70E740481C1C}">
                <a14:useLocalDpi xmlns:a14="http://schemas.microsoft.com/office/drawing/2010/main" val="0"/>
              </a:ext>
            </a:extLst>
          </a:blip>
          <a:srcRect l="12815" r="50134" b="61164"/>
          <a:stretch/>
        </p:blipFill>
        <p:spPr>
          <a:xfrm rot="5400000">
            <a:off x="5120157" y="1582689"/>
            <a:ext cx="2019533" cy="1411221"/>
          </a:xfrm>
          <a:prstGeom prst="rect">
            <a:avLst/>
          </a:prstGeom>
          <a:ln>
            <a:noFill/>
          </a:ln>
          <a:effectLst>
            <a:outerShdw blurRad="292100" dist="139700" dir="2700000" algn="tl" rotWithShape="0">
              <a:srgbClr val="333333">
                <a:alpha val="65000"/>
              </a:srgbClr>
            </a:outerShdw>
          </a:effectLst>
        </p:spPr>
      </p:pic>
      <p:sp>
        <p:nvSpPr>
          <p:cNvPr id="24" name="Прямоугольник 23"/>
          <p:cNvSpPr/>
          <p:nvPr/>
        </p:nvSpPr>
        <p:spPr>
          <a:xfrm>
            <a:off x="5393695" y="2649994"/>
            <a:ext cx="1472460" cy="648072"/>
          </a:xfrm>
          <a:prstGeom prst="rect">
            <a:avLst/>
          </a:prstGeom>
        </p:spPr>
        <p:style>
          <a:lnRef idx="2">
            <a:schemeClr val="accent4"/>
          </a:lnRef>
          <a:fillRef idx="1">
            <a:schemeClr val="lt1"/>
          </a:fillRef>
          <a:effectRef idx="0">
            <a:schemeClr val="accent4"/>
          </a:effectRef>
          <a:fontRef idx="minor">
            <a:schemeClr val="dk1"/>
          </a:fontRef>
        </p:style>
        <p:txBody>
          <a:bodyPr rtlCol="0" anchor="ctr"/>
          <a:lstStyle/>
          <a:p>
            <a:pPr algn="ctr"/>
            <a:r>
              <a:rPr lang="ru-RU" sz="1400" dirty="0" smtClean="0"/>
              <a:t>Олеся Владимировна, учитель истории</a:t>
            </a:r>
            <a:endParaRPr lang="ru-RU" sz="1400" dirty="0"/>
          </a:p>
        </p:txBody>
      </p:sp>
      <p:sp>
        <p:nvSpPr>
          <p:cNvPr id="25" name="Загнутый угол 24"/>
          <p:cNvSpPr/>
          <p:nvPr/>
        </p:nvSpPr>
        <p:spPr>
          <a:xfrm>
            <a:off x="544290" y="5454997"/>
            <a:ext cx="6372919" cy="4176464"/>
          </a:xfrm>
          <a:prstGeom prst="foldedCorner">
            <a:avLst/>
          </a:prstGeom>
        </p:spPr>
        <p:style>
          <a:lnRef idx="1">
            <a:schemeClr val="accent3"/>
          </a:lnRef>
          <a:fillRef idx="2">
            <a:schemeClr val="accent3"/>
          </a:fillRef>
          <a:effectRef idx="1">
            <a:schemeClr val="accent3"/>
          </a:effectRef>
          <a:fontRef idx="minor">
            <a:schemeClr val="dk1"/>
          </a:fontRef>
        </p:style>
        <p:txBody>
          <a:bodyPr rtlCol="0" anchor="ctr"/>
          <a:lstStyle/>
          <a:p>
            <a:pPr lvl="0"/>
            <a:endParaRPr lang="ru-RU" sz="1200" dirty="0" smtClean="0">
              <a:solidFill>
                <a:prstClr val="black"/>
              </a:solidFill>
            </a:endParaRPr>
          </a:p>
          <a:p>
            <a:pPr lvl="0"/>
            <a:endParaRPr lang="ru-RU" sz="1200" b="1" dirty="0" smtClean="0">
              <a:solidFill>
                <a:prstClr val="black"/>
              </a:solidFill>
            </a:endParaRPr>
          </a:p>
          <a:p>
            <a:pPr lvl="0"/>
            <a:endParaRPr lang="ru-RU" sz="1200" b="1" dirty="0" smtClean="0">
              <a:solidFill>
                <a:prstClr val="black"/>
              </a:solidFill>
            </a:endParaRPr>
          </a:p>
          <a:p>
            <a:pPr lvl="0"/>
            <a:endParaRPr lang="ru-RU" sz="1200" b="1" dirty="0">
              <a:solidFill>
                <a:prstClr val="black"/>
              </a:solidFill>
            </a:endParaRPr>
          </a:p>
          <a:p>
            <a:pPr lvl="0"/>
            <a:endParaRPr lang="ru-RU" sz="1200" b="1" dirty="0" smtClean="0">
              <a:solidFill>
                <a:prstClr val="black"/>
              </a:solidFill>
            </a:endParaRPr>
          </a:p>
          <a:p>
            <a:pPr lvl="0"/>
            <a:r>
              <a:rPr lang="ru-RU" sz="1200" b="1" dirty="0" smtClean="0">
                <a:solidFill>
                  <a:prstClr val="black"/>
                </a:solidFill>
              </a:rPr>
              <a:t>Сколько </a:t>
            </a:r>
            <a:r>
              <a:rPr lang="ru-RU" sz="1200" b="1" dirty="0">
                <a:solidFill>
                  <a:prstClr val="black"/>
                </a:solidFill>
              </a:rPr>
              <a:t>лет вы уже работаете учителем?</a:t>
            </a:r>
          </a:p>
          <a:p>
            <a:pPr lvl="0"/>
            <a:r>
              <a:rPr lang="ru-RU" sz="1200" dirty="0" smtClean="0">
                <a:solidFill>
                  <a:prstClr val="black"/>
                </a:solidFill>
              </a:rPr>
              <a:t>Столько не живут! Больше 20 лет.</a:t>
            </a:r>
            <a:endParaRPr lang="ru-RU" sz="1200" dirty="0">
              <a:solidFill>
                <a:prstClr val="black"/>
              </a:solidFill>
            </a:endParaRPr>
          </a:p>
          <a:p>
            <a:pPr lvl="0"/>
            <a:r>
              <a:rPr lang="ru-RU" sz="1200" b="1" dirty="0">
                <a:solidFill>
                  <a:prstClr val="black"/>
                </a:solidFill>
              </a:rPr>
              <a:t>Когда и почему вы решили стать учителем? </a:t>
            </a:r>
          </a:p>
          <a:p>
            <a:pPr lvl="0"/>
            <a:r>
              <a:rPr lang="ru-RU" sz="1200" dirty="0" smtClean="0">
                <a:solidFill>
                  <a:prstClr val="black"/>
                </a:solidFill>
              </a:rPr>
              <a:t>В школе</a:t>
            </a:r>
          </a:p>
          <a:p>
            <a:pPr lvl="0"/>
            <a:r>
              <a:rPr lang="ru-RU" sz="1200" b="1" dirty="0" smtClean="0">
                <a:solidFill>
                  <a:prstClr val="black"/>
                </a:solidFill>
              </a:rPr>
              <a:t>Что </a:t>
            </a:r>
            <a:r>
              <a:rPr lang="ru-RU" sz="1200" b="1" dirty="0">
                <a:solidFill>
                  <a:prstClr val="black"/>
                </a:solidFill>
              </a:rPr>
              <a:t>вам нравится в этой профессии?</a:t>
            </a:r>
          </a:p>
          <a:p>
            <a:pPr lvl="0"/>
            <a:r>
              <a:rPr lang="ru-RU" sz="1200" dirty="0" smtClean="0">
                <a:solidFill>
                  <a:prstClr val="black"/>
                </a:solidFill>
              </a:rPr>
              <a:t>Работать с молодёжью</a:t>
            </a:r>
            <a:endParaRPr lang="ru-RU" sz="1200" dirty="0">
              <a:solidFill>
                <a:prstClr val="black"/>
              </a:solidFill>
            </a:endParaRPr>
          </a:p>
          <a:p>
            <a:pPr lvl="0"/>
            <a:r>
              <a:rPr lang="ru-RU" sz="1200" b="1" dirty="0">
                <a:solidFill>
                  <a:prstClr val="black"/>
                </a:solidFill>
              </a:rPr>
              <a:t>В какой школе вы учились?</a:t>
            </a:r>
          </a:p>
          <a:p>
            <a:pPr lvl="0"/>
            <a:r>
              <a:rPr lang="ru-RU" sz="1200" dirty="0" smtClean="0">
                <a:solidFill>
                  <a:prstClr val="black"/>
                </a:solidFill>
              </a:rPr>
              <a:t>Не в Тюмени</a:t>
            </a:r>
            <a:endParaRPr lang="ru-RU" sz="1200" dirty="0">
              <a:solidFill>
                <a:prstClr val="black"/>
              </a:solidFill>
            </a:endParaRPr>
          </a:p>
          <a:p>
            <a:pPr lvl="0"/>
            <a:r>
              <a:rPr lang="ru-RU" sz="1200" b="1" dirty="0">
                <a:solidFill>
                  <a:prstClr val="black"/>
                </a:solidFill>
              </a:rPr>
              <a:t>Помните-ли вы свою первую учительницу? Как ее зовут?</a:t>
            </a:r>
          </a:p>
          <a:p>
            <a:pPr lvl="0"/>
            <a:r>
              <a:rPr lang="ru-RU" sz="1200" dirty="0" smtClean="0">
                <a:solidFill>
                  <a:prstClr val="black"/>
                </a:solidFill>
              </a:rPr>
              <a:t>Елизавета Петровна</a:t>
            </a:r>
            <a:endParaRPr lang="ru-RU" sz="1200" dirty="0">
              <a:solidFill>
                <a:prstClr val="black"/>
              </a:solidFill>
            </a:endParaRPr>
          </a:p>
          <a:p>
            <a:pPr lvl="0"/>
            <a:r>
              <a:rPr lang="ru-RU" sz="1200" b="1" dirty="0">
                <a:solidFill>
                  <a:prstClr val="black"/>
                </a:solidFill>
              </a:rPr>
              <a:t>Какой предмет в школе  был у вас любимым, а какой нелюбимым? </a:t>
            </a:r>
            <a:endParaRPr lang="ru-RU" sz="1200" b="1" dirty="0" smtClean="0">
              <a:solidFill>
                <a:prstClr val="black"/>
              </a:solidFill>
            </a:endParaRPr>
          </a:p>
          <a:p>
            <a:pPr lvl="0"/>
            <a:r>
              <a:rPr lang="ru-RU" sz="1200" dirty="0" smtClean="0">
                <a:solidFill>
                  <a:prstClr val="black"/>
                </a:solidFill>
              </a:rPr>
              <a:t>Любимый предмет – литература, не любимый – химия.</a:t>
            </a:r>
            <a:endParaRPr lang="ru-RU" sz="1200" dirty="0">
              <a:solidFill>
                <a:prstClr val="black"/>
              </a:solidFill>
            </a:endParaRPr>
          </a:p>
          <a:p>
            <a:pPr lvl="0"/>
            <a:r>
              <a:rPr lang="ru-RU" sz="1200" b="1" dirty="0" smtClean="0">
                <a:solidFill>
                  <a:prstClr val="black"/>
                </a:solidFill>
              </a:rPr>
              <a:t>Помните </a:t>
            </a:r>
            <a:r>
              <a:rPr lang="ru-RU" sz="1200" b="1" dirty="0">
                <a:solidFill>
                  <a:prstClr val="black"/>
                </a:solidFill>
              </a:rPr>
              <a:t>ли вы свой первый урок в качестве учителя? </a:t>
            </a:r>
            <a:endParaRPr lang="ru-RU" sz="1200" b="1" dirty="0" smtClean="0">
              <a:solidFill>
                <a:prstClr val="black"/>
              </a:solidFill>
            </a:endParaRPr>
          </a:p>
          <a:p>
            <a:pPr lvl="0"/>
            <a:r>
              <a:rPr lang="ru-RU" sz="1200" dirty="0" smtClean="0">
                <a:solidFill>
                  <a:prstClr val="black"/>
                </a:solidFill>
              </a:rPr>
              <a:t>Да</a:t>
            </a:r>
          </a:p>
          <a:p>
            <a:pPr lvl="0"/>
            <a:r>
              <a:rPr lang="ru-RU" sz="1200" b="1" dirty="0">
                <a:solidFill>
                  <a:schemeClr val="tx1"/>
                </a:solidFill>
              </a:rPr>
              <a:t>О чем вы думали </a:t>
            </a:r>
            <a:r>
              <a:rPr lang="ru-RU" sz="1200" b="1" dirty="0" smtClean="0">
                <a:solidFill>
                  <a:schemeClr val="tx1"/>
                </a:solidFill>
              </a:rPr>
              <a:t>на первом уроке?</a:t>
            </a:r>
          </a:p>
          <a:p>
            <a:pPr lvl="0"/>
            <a:r>
              <a:rPr lang="ru-RU" sz="1200" dirty="0" smtClean="0">
                <a:solidFill>
                  <a:schemeClr val="tx1"/>
                </a:solidFill>
                <a:sym typeface="Wingdings" pitchFamily="2" charset="2"/>
              </a:rPr>
              <a:t>Как он долго идёт</a:t>
            </a:r>
            <a:endParaRPr lang="ru-RU" sz="1200" dirty="0">
              <a:solidFill>
                <a:prstClr val="black"/>
              </a:solidFill>
              <a:sym typeface="Wingdings" pitchFamily="2" charset="2"/>
            </a:endParaRPr>
          </a:p>
          <a:p>
            <a:pPr lvl="0"/>
            <a:r>
              <a:rPr lang="ru-RU" sz="1200" b="1" dirty="0">
                <a:solidFill>
                  <a:prstClr val="black"/>
                </a:solidFill>
                <a:sym typeface="Wingdings" pitchFamily="2" charset="2"/>
              </a:rPr>
              <a:t>Назовите три качества, которыми, по Вашему мнению, должен обладать учитель</a:t>
            </a:r>
          </a:p>
          <a:p>
            <a:pPr lvl="0"/>
            <a:r>
              <a:rPr lang="ru-RU" sz="1200" dirty="0" smtClean="0">
                <a:solidFill>
                  <a:prstClr val="black"/>
                </a:solidFill>
                <a:sym typeface="Wingdings" pitchFamily="2" charset="2"/>
              </a:rPr>
              <a:t>Объективность, понимание, строгость</a:t>
            </a:r>
            <a:endParaRPr lang="ru-RU" sz="1200" dirty="0">
              <a:solidFill>
                <a:prstClr val="black"/>
              </a:solidFill>
              <a:sym typeface="Wingdings" pitchFamily="2" charset="2"/>
            </a:endParaRPr>
          </a:p>
          <a:p>
            <a:pPr lvl="0"/>
            <a:r>
              <a:rPr lang="ru-RU" sz="1200" b="1" dirty="0">
                <a:solidFill>
                  <a:prstClr val="black"/>
                </a:solidFill>
                <a:sym typeface="Wingdings" pitchFamily="2" charset="2"/>
              </a:rPr>
              <a:t>Назовите три качества, которыми, по Вашему мнению, должен обладать ученик</a:t>
            </a:r>
          </a:p>
          <a:p>
            <a:pPr lvl="0"/>
            <a:r>
              <a:rPr lang="ru-RU" sz="1200" dirty="0" smtClean="0">
                <a:solidFill>
                  <a:prstClr val="black"/>
                </a:solidFill>
              </a:rPr>
              <a:t>Старание, желание, усидчивость</a:t>
            </a:r>
            <a:endParaRPr lang="ru-RU" sz="1200" dirty="0">
              <a:solidFill>
                <a:prstClr val="black"/>
              </a:solidFill>
            </a:endParaRPr>
          </a:p>
          <a:p>
            <a:pPr lvl="0"/>
            <a:r>
              <a:rPr lang="ru-RU" sz="1200" b="1" dirty="0">
                <a:solidFill>
                  <a:prstClr val="black"/>
                </a:solidFill>
                <a:sym typeface="Wingdings" pitchFamily="2" charset="2"/>
              </a:rPr>
              <a:t>Что бы вы хотели пожелать своим коллегам</a:t>
            </a:r>
            <a:r>
              <a:rPr lang="ru-RU" sz="1200" b="1" dirty="0" smtClean="0">
                <a:solidFill>
                  <a:prstClr val="black"/>
                </a:solidFill>
                <a:sym typeface="Wingdings" pitchFamily="2" charset="2"/>
              </a:rPr>
              <a:t>?</a:t>
            </a:r>
          </a:p>
          <a:p>
            <a:pPr lvl="0"/>
            <a:r>
              <a:rPr lang="ru-RU" sz="1200" dirty="0" smtClean="0">
                <a:solidFill>
                  <a:prstClr val="black"/>
                </a:solidFill>
                <a:sym typeface="Wingdings" pitchFamily="2" charset="2"/>
              </a:rPr>
              <a:t>Здоровья, счастья.</a:t>
            </a:r>
          </a:p>
          <a:p>
            <a:pPr lvl="0"/>
            <a:endParaRPr lang="ru-RU" sz="1200" b="1" dirty="0" smtClean="0">
              <a:solidFill>
                <a:prstClr val="black"/>
              </a:solidFill>
              <a:sym typeface="Wingdings" pitchFamily="2" charset="2"/>
            </a:endParaRPr>
          </a:p>
          <a:p>
            <a:pPr lvl="0"/>
            <a:endParaRPr lang="ru-RU" sz="1200" b="1" dirty="0">
              <a:solidFill>
                <a:prstClr val="black"/>
              </a:solidFill>
              <a:sym typeface="Wingdings" pitchFamily="2" charset="2"/>
            </a:endParaRPr>
          </a:p>
        </p:txBody>
      </p:sp>
      <p:pic>
        <p:nvPicPr>
          <p:cNvPr id="26" name="Picture 2" descr="C:\Users\Секретарь\Downloads\0120.jpg"/>
          <p:cNvPicPr>
            <a:picLocks noChangeAspect="1" noChangeArrowheads="1"/>
          </p:cNvPicPr>
          <p:nvPr/>
        </p:nvPicPr>
        <p:blipFill rotWithShape="1">
          <a:blip r:embed="rId6">
            <a:extLst>
              <a:ext uri="{28A0092B-C50C-407E-A947-70E740481C1C}">
                <a14:useLocalDpi xmlns:a14="http://schemas.microsoft.com/office/drawing/2010/main" val="0"/>
              </a:ext>
            </a:extLst>
          </a:blip>
          <a:srcRect l="58892" t="49612" r="30848" b="26577"/>
          <a:stretch/>
        </p:blipFill>
        <p:spPr bwMode="auto">
          <a:xfrm>
            <a:off x="5393695" y="5599013"/>
            <a:ext cx="1410020" cy="2182264"/>
          </a:xfrm>
          <a:prstGeom prst="rect">
            <a:avLst/>
          </a:prstGeom>
          <a:noFill/>
          <a:extLst>
            <a:ext uri="{909E8E84-426E-40DD-AFC4-6F175D3DCCD1}">
              <a14:hiddenFill xmlns:a14="http://schemas.microsoft.com/office/drawing/2010/main">
                <a:solidFill>
                  <a:srgbClr val="FFFFFF"/>
                </a:solidFill>
              </a14:hiddenFill>
            </a:ext>
          </a:extLst>
        </p:spPr>
      </p:pic>
      <p:sp>
        <p:nvSpPr>
          <p:cNvPr id="27" name="Прямоугольник 26"/>
          <p:cNvSpPr/>
          <p:nvPr/>
        </p:nvSpPr>
        <p:spPr>
          <a:xfrm>
            <a:off x="5361873" y="7255197"/>
            <a:ext cx="1472460" cy="827440"/>
          </a:xfrm>
          <a:prstGeom prst="rect">
            <a:avLst/>
          </a:prstGeom>
        </p:spPr>
        <p:style>
          <a:lnRef idx="2">
            <a:schemeClr val="accent4"/>
          </a:lnRef>
          <a:fillRef idx="1">
            <a:schemeClr val="lt1"/>
          </a:fillRef>
          <a:effectRef idx="0">
            <a:schemeClr val="accent4"/>
          </a:effectRef>
          <a:fontRef idx="minor">
            <a:schemeClr val="dk1"/>
          </a:fontRef>
        </p:style>
        <p:txBody>
          <a:bodyPr rtlCol="0" anchor="ctr"/>
          <a:lstStyle/>
          <a:p>
            <a:pPr algn="ctr"/>
            <a:r>
              <a:rPr lang="ru-RU" sz="1400" dirty="0" smtClean="0"/>
              <a:t>Инесса Ивановна, учитель русского языка</a:t>
            </a:r>
            <a:endParaRPr lang="ru-RU" sz="1400" dirty="0"/>
          </a:p>
        </p:txBody>
      </p:sp>
      <p:sp>
        <p:nvSpPr>
          <p:cNvPr id="13" name="Солнце 12"/>
          <p:cNvSpPr/>
          <p:nvPr/>
        </p:nvSpPr>
        <p:spPr>
          <a:xfrm>
            <a:off x="-1" y="10027505"/>
            <a:ext cx="612279" cy="504056"/>
          </a:xfrm>
          <a:prstGeom prst="sun">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ru-RU" sz="900" dirty="0" smtClean="0"/>
              <a:t>1</a:t>
            </a:r>
            <a:r>
              <a:rPr lang="ru-RU" sz="900" dirty="0"/>
              <a:t>2</a:t>
            </a:r>
            <a:endParaRPr lang="ru-RU" sz="900" dirty="0"/>
          </a:p>
        </p:txBody>
      </p:sp>
    </p:spTree>
    <p:extLst>
      <p:ext uri="{BB962C8B-B14F-4D97-AF65-F5344CB8AC3E}">
        <p14:creationId xmlns:p14="http://schemas.microsoft.com/office/powerpoint/2010/main" val="167448676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l="-53000" r="-53000"/>
          </a:stretch>
        </a:blipFill>
        <a:effectLst/>
      </p:bgPr>
    </p:bg>
    <p:spTree>
      <p:nvGrpSpPr>
        <p:cNvPr id="1" name=""/>
        <p:cNvGrpSpPr/>
        <p:nvPr/>
      </p:nvGrpSpPr>
      <p:grpSpPr>
        <a:xfrm>
          <a:off x="0" y="0"/>
          <a:ext cx="0" cy="0"/>
          <a:chOff x="0" y="0"/>
          <a:chExt cx="0" cy="0"/>
        </a:xfrm>
      </p:grpSpPr>
      <p:sp>
        <p:nvSpPr>
          <p:cNvPr id="10" name="Прямоугольник 9"/>
          <p:cNvSpPr/>
          <p:nvPr/>
        </p:nvSpPr>
        <p:spPr>
          <a:xfrm>
            <a:off x="324247" y="198413"/>
            <a:ext cx="7056784" cy="10204909"/>
          </a:xfrm>
          <a:prstGeom prst="rect">
            <a:avLst/>
          </a:prstGeom>
          <a:pattFill prst="pct10">
            <a:fgClr>
              <a:schemeClr val="bg1">
                <a:lumMod val="85000"/>
              </a:schemeClr>
            </a:fgClr>
            <a:bgClr>
              <a:schemeClr val="bg1"/>
            </a:bgClr>
          </a:pattFill>
        </p:spPr>
        <p:style>
          <a:lnRef idx="2">
            <a:schemeClr val="accent3"/>
          </a:lnRef>
          <a:fillRef idx="1">
            <a:schemeClr val="lt1"/>
          </a:fillRef>
          <a:effectRef idx="0">
            <a:schemeClr val="accent3"/>
          </a:effectRef>
          <a:fontRef idx="minor">
            <a:schemeClr val="dk1"/>
          </a:fontRef>
        </p:style>
        <p:txBody>
          <a:bodyPr rtlCol="0" anchor="ctr"/>
          <a:lstStyle/>
          <a:p>
            <a:pPr algn="ctr"/>
            <a:endParaRPr lang="ru-RU" dirty="0" smtClean="0"/>
          </a:p>
          <a:p>
            <a:pPr algn="ctr"/>
            <a:endParaRPr lang="ru-RU" dirty="0" smtClean="0"/>
          </a:p>
          <a:p>
            <a:pPr algn="ctr"/>
            <a:endParaRPr lang="ru-RU" dirty="0" smtClean="0"/>
          </a:p>
          <a:p>
            <a:pPr algn="ctr"/>
            <a:endParaRPr lang="ru-RU" dirty="0" smtClean="0"/>
          </a:p>
          <a:p>
            <a:pPr algn="ctr"/>
            <a:endParaRPr lang="ru-RU" dirty="0" smtClean="0"/>
          </a:p>
          <a:p>
            <a:pPr algn="ctr"/>
            <a:endParaRPr lang="ru-RU" dirty="0"/>
          </a:p>
        </p:txBody>
      </p:sp>
      <p:cxnSp>
        <p:nvCxnSpPr>
          <p:cNvPr id="7" name="Прямая соединительная линия 6"/>
          <p:cNvCxnSpPr/>
          <p:nvPr/>
        </p:nvCxnSpPr>
        <p:spPr>
          <a:xfrm>
            <a:off x="1081298" y="877701"/>
            <a:ext cx="5557451" cy="0"/>
          </a:xfrm>
          <a:prstGeom prst="line">
            <a:avLst/>
          </a:prstGeom>
        </p:spPr>
        <p:style>
          <a:lnRef idx="1">
            <a:schemeClr val="accent3"/>
          </a:lnRef>
          <a:fillRef idx="0">
            <a:schemeClr val="accent3"/>
          </a:fillRef>
          <a:effectRef idx="0">
            <a:schemeClr val="accent3"/>
          </a:effectRef>
          <a:fontRef idx="minor">
            <a:schemeClr val="tx1"/>
          </a:fontRef>
        </p:style>
      </p:cxnSp>
      <p:sp>
        <p:nvSpPr>
          <p:cNvPr id="17" name="TextBox 16"/>
          <p:cNvSpPr txBox="1"/>
          <p:nvPr/>
        </p:nvSpPr>
        <p:spPr>
          <a:xfrm>
            <a:off x="3132559" y="1710582"/>
            <a:ext cx="3816424" cy="307777"/>
          </a:xfrm>
          <a:prstGeom prst="rect">
            <a:avLst/>
          </a:prstGeom>
          <a:noFill/>
        </p:spPr>
        <p:txBody>
          <a:bodyPr wrap="square" rtlCol="0">
            <a:spAutoFit/>
          </a:bodyPr>
          <a:lstStyle/>
          <a:p>
            <a:r>
              <a:rPr lang="ru-RU" sz="1400" dirty="0" smtClean="0">
                <a:latin typeface="Arial" pitchFamily="34" charset="0"/>
                <a:cs typeface="Arial" pitchFamily="34" charset="0"/>
              </a:rPr>
              <a:t>    </a:t>
            </a:r>
            <a:endParaRPr lang="ru-RU" sz="1400" dirty="0">
              <a:latin typeface="Arial" pitchFamily="34" charset="0"/>
              <a:cs typeface="Arial" pitchFamily="34" charset="0"/>
            </a:endParaRPr>
          </a:p>
        </p:txBody>
      </p:sp>
      <p:sp>
        <p:nvSpPr>
          <p:cNvPr id="31" name="TextBox 30"/>
          <p:cNvSpPr txBox="1"/>
          <p:nvPr/>
        </p:nvSpPr>
        <p:spPr>
          <a:xfrm>
            <a:off x="3780631" y="8263309"/>
            <a:ext cx="3528392" cy="292388"/>
          </a:xfrm>
          <a:prstGeom prst="rect">
            <a:avLst/>
          </a:prstGeom>
          <a:noFill/>
        </p:spPr>
        <p:txBody>
          <a:bodyPr wrap="square" rtlCol="0">
            <a:spAutoFit/>
          </a:bodyPr>
          <a:lstStyle/>
          <a:p>
            <a:r>
              <a:rPr lang="ru-RU" sz="1300" dirty="0" smtClean="0"/>
              <a:t>    </a:t>
            </a:r>
            <a:endParaRPr lang="ru-RU" sz="1300" dirty="0"/>
          </a:p>
        </p:txBody>
      </p:sp>
      <p:sp>
        <p:nvSpPr>
          <p:cNvPr id="28" name="Солнце 27"/>
          <p:cNvSpPr/>
          <p:nvPr/>
        </p:nvSpPr>
        <p:spPr>
          <a:xfrm>
            <a:off x="6985199" y="10117907"/>
            <a:ext cx="576064" cy="504056"/>
          </a:xfrm>
          <a:prstGeom prst="sun">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ru-RU" sz="1050" dirty="0" smtClean="0"/>
              <a:t>13</a:t>
            </a:r>
            <a:endParaRPr lang="ru-RU" sz="1050" dirty="0"/>
          </a:p>
        </p:txBody>
      </p:sp>
      <p:sp>
        <p:nvSpPr>
          <p:cNvPr id="35" name="Прямоугольник 34"/>
          <p:cNvSpPr/>
          <p:nvPr/>
        </p:nvSpPr>
        <p:spPr>
          <a:xfrm>
            <a:off x="5292799" y="342429"/>
            <a:ext cx="2064196" cy="418234"/>
          </a:xfrm>
          <a:prstGeom prst="rect">
            <a:avLst/>
          </a:prstGeom>
        </p:spPr>
        <p:style>
          <a:lnRef idx="2">
            <a:schemeClr val="accent3"/>
          </a:lnRef>
          <a:fillRef idx="1">
            <a:schemeClr val="lt1"/>
          </a:fillRef>
          <a:effectRef idx="0">
            <a:schemeClr val="accent3"/>
          </a:effectRef>
          <a:fontRef idx="minor">
            <a:schemeClr val="dk1"/>
          </a:fontRef>
        </p:style>
        <p:txBody>
          <a:bodyPr rtlCol="0" anchor="ctr">
            <a:scene3d>
              <a:camera prst="orthographicFront"/>
              <a:lightRig rig="balanced" dir="t">
                <a:rot lat="0" lon="0" rev="2100000"/>
              </a:lightRig>
            </a:scene3d>
            <a:sp3d extrusionH="57150" prstMaterial="metal">
              <a:bevelT w="38100" h="25400"/>
              <a:contourClr>
                <a:schemeClr val="bg2"/>
              </a:contourClr>
            </a:sp3d>
          </a:bodyPr>
          <a:lstStyle/>
          <a:p>
            <a:pPr algn="ctr"/>
            <a:endParaRPr lang="ru-RU" dirty="0">
              <a:ln w="50800"/>
              <a:solidFill>
                <a:sysClr val="windowText" lastClr="000000"/>
              </a:solidFill>
              <a:cs typeface="Arial" pitchFamily="34" charset="0"/>
            </a:endParaRPr>
          </a:p>
        </p:txBody>
      </p:sp>
      <p:sp>
        <p:nvSpPr>
          <p:cNvPr id="2" name="Rectangle 3"/>
          <p:cNvSpPr>
            <a:spLocks noChangeArrowheads="1"/>
          </p:cNvSpPr>
          <p:nvPr/>
        </p:nvSpPr>
        <p:spPr bwMode="auto">
          <a:xfrm>
            <a:off x="0" y="43934"/>
            <a:ext cx="604333" cy="369332"/>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200" b="0" i="1" u="none" strike="noStrike" cap="none" normalizeH="0" baseline="0" dirty="0" smtClean="0">
                <a:ln>
                  <a:noFill/>
                </a:ln>
                <a:solidFill>
                  <a:srgbClr val="000000"/>
                </a:solidFill>
                <a:effectLst/>
                <a:latin typeface="Helvetica Neue"/>
                <a:cs typeface="Arial" pitchFamily="34" charset="0"/>
              </a:rPr>
              <a:t>  </a:t>
            </a:r>
            <a:r>
              <a:rPr kumimoji="0" lang="ru-RU" sz="2400" b="0" i="1" u="none" strike="noStrike" cap="none" normalizeH="0" baseline="0" dirty="0" smtClean="0">
                <a:ln>
                  <a:noFill/>
                </a:ln>
                <a:solidFill>
                  <a:srgbClr val="000000"/>
                </a:solidFill>
                <a:effectLst/>
                <a:latin typeface="Helvetica Neue"/>
                <a:cs typeface="Arial" pitchFamily="34" charset="0"/>
              </a:rPr>
              <a:t> </a:t>
            </a:r>
            <a:r>
              <a:rPr kumimoji="0" lang="ru-RU" sz="1200" b="0" i="1" u="none" strike="noStrike" cap="none" normalizeH="0" baseline="0" dirty="0" smtClean="0">
                <a:ln>
                  <a:noFill/>
                </a:ln>
                <a:solidFill>
                  <a:srgbClr val="000000"/>
                </a:solidFill>
                <a:effectLst/>
                <a:latin typeface="Helvetica Neue"/>
                <a:cs typeface="Arial" pitchFamily="34" charset="0"/>
              </a:rPr>
              <a:t>          </a:t>
            </a:r>
          </a:p>
        </p:txBody>
      </p:sp>
      <p:sp>
        <p:nvSpPr>
          <p:cNvPr id="15" name="Загнутый угол 14"/>
          <p:cNvSpPr/>
          <p:nvPr/>
        </p:nvSpPr>
        <p:spPr>
          <a:xfrm>
            <a:off x="612280" y="1134518"/>
            <a:ext cx="6372919" cy="4176464"/>
          </a:xfrm>
          <a:prstGeom prst="foldedCorner">
            <a:avLst/>
          </a:prstGeom>
        </p:spPr>
        <p:style>
          <a:lnRef idx="1">
            <a:schemeClr val="accent3"/>
          </a:lnRef>
          <a:fillRef idx="2">
            <a:schemeClr val="accent3"/>
          </a:fillRef>
          <a:effectRef idx="1">
            <a:schemeClr val="accent3"/>
          </a:effectRef>
          <a:fontRef idx="minor">
            <a:schemeClr val="dk1"/>
          </a:fontRef>
        </p:style>
        <p:txBody>
          <a:bodyPr rtlCol="0" anchor="ctr"/>
          <a:lstStyle/>
          <a:p>
            <a:endParaRPr lang="ru-RU" sz="1200" b="1" dirty="0" smtClean="0">
              <a:solidFill>
                <a:schemeClr val="accent6">
                  <a:lumMod val="40000"/>
                  <a:lumOff val="60000"/>
                </a:schemeClr>
              </a:solidFill>
            </a:endParaRPr>
          </a:p>
          <a:p>
            <a:endParaRPr lang="ru-RU" sz="1200" b="1" dirty="0" smtClean="0">
              <a:solidFill>
                <a:schemeClr val="accent6">
                  <a:lumMod val="40000"/>
                  <a:lumOff val="60000"/>
                </a:schemeClr>
              </a:solidFill>
            </a:endParaRPr>
          </a:p>
          <a:p>
            <a:endParaRPr lang="ru-RU" sz="1200" b="1" dirty="0" smtClean="0">
              <a:solidFill>
                <a:schemeClr val="tx1"/>
              </a:solidFill>
            </a:endParaRPr>
          </a:p>
          <a:p>
            <a:r>
              <a:rPr lang="ru-RU" sz="1200" b="1" dirty="0" smtClean="0">
                <a:solidFill>
                  <a:schemeClr val="tx1"/>
                </a:solidFill>
              </a:rPr>
              <a:t>Сколько </a:t>
            </a:r>
            <a:r>
              <a:rPr lang="ru-RU" sz="1200" b="1" dirty="0">
                <a:solidFill>
                  <a:schemeClr val="tx1"/>
                </a:solidFill>
              </a:rPr>
              <a:t>лет вы уже работаете учителем</a:t>
            </a:r>
            <a:r>
              <a:rPr lang="ru-RU" sz="1200" b="1" dirty="0" smtClean="0">
                <a:solidFill>
                  <a:schemeClr val="tx1"/>
                </a:solidFill>
              </a:rPr>
              <a:t>?</a:t>
            </a:r>
          </a:p>
          <a:p>
            <a:r>
              <a:rPr lang="ru-RU" sz="1200" dirty="0" smtClean="0">
                <a:solidFill>
                  <a:schemeClr val="tx1"/>
                </a:solidFill>
              </a:rPr>
              <a:t>19</a:t>
            </a:r>
            <a:endParaRPr lang="ru-RU" sz="1200" dirty="0">
              <a:solidFill>
                <a:schemeClr val="tx1"/>
              </a:solidFill>
            </a:endParaRPr>
          </a:p>
          <a:p>
            <a:r>
              <a:rPr lang="ru-RU" sz="1200" b="1" dirty="0" smtClean="0">
                <a:solidFill>
                  <a:schemeClr val="tx1"/>
                </a:solidFill>
              </a:rPr>
              <a:t>Когда </a:t>
            </a:r>
            <a:r>
              <a:rPr lang="ru-RU" sz="1200" b="1" dirty="0">
                <a:solidFill>
                  <a:schemeClr val="tx1"/>
                </a:solidFill>
              </a:rPr>
              <a:t>и почему вы решили стать учителем? </a:t>
            </a:r>
            <a:endParaRPr lang="ru-RU" sz="1200" b="1" dirty="0" smtClean="0">
              <a:solidFill>
                <a:schemeClr val="tx1"/>
              </a:solidFill>
            </a:endParaRPr>
          </a:p>
          <a:p>
            <a:r>
              <a:rPr lang="ru-RU" sz="1200" dirty="0" smtClean="0">
                <a:solidFill>
                  <a:schemeClr val="tx1"/>
                </a:solidFill>
              </a:rPr>
              <a:t>Никуда не брали</a:t>
            </a:r>
            <a:endParaRPr lang="ru-RU" sz="1200" dirty="0">
              <a:solidFill>
                <a:schemeClr val="tx1"/>
              </a:solidFill>
            </a:endParaRPr>
          </a:p>
          <a:p>
            <a:r>
              <a:rPr lang="ru-RU" sz="1200" b="1" dirty="0">
                <a:solidFill>
                  <a:schemeClr val="tx1"/>
                </a:solidFill>
              </a:rPr>
              <a:t>Что вам нравится в этой профессии</a:t>
            </a:r>
            <a:r>
              <a:rPr lang="ru-RU" sz="1200" b="1" dirty="0" smtClean="0">
                <a:solidFill>
                  <a:schemeClr val="tx1"/>
                </a:solidFill>
              </a:rPr>
              <a:t>?</a:t>
            </a:r>
          </a:p>
          <a:p>
            <a:r>
              <a:rPr lang="ru-RU" sz="1200" dirty="0" smtClean="0">
                <a:solidFill>
                  <a:schemeClr val="tx1"/>
                </a:solidFill>
              </a:rPr>
              <a:t>Отношения с детьми</a:t>
            </a:r>
            <a:endParaRPr lang="ru-RU" sz="1200" dirty="0">
              <a:solidFill>
                <a:schemeClr val="tx1"/>
              </a:solidFill>
            </a:endParaRPr>
          </a:p>
          <a:p>
            <a:r>
              <a:rPr lang="ru-RU" sz="1200" b="1" dirty="0" smtClean="0">
                <a:solidFill>
                  <a:schemeClr val="tx1"/>
                </a:solidFill>
              </a:rPr>
              <a:t>В </a:t>
            </a:r>
            <a:r>
              <a:rPr lang="ru-RU" sz="1200" b="1" dirty="0">
                <a:solidFill>
                  <a:schemeClr val="tx1"/>
                </a:solidFill>
              </a:rPr>
              <a:t>какой школе вы учились</a:t>
            </a:r>
            <a:r>
              <a:rPr lang="ru-RU" sz="1200" b="1" dirty="0" smtClean="0">
                <a:solidFill>
                  <a:schemeClr val="tx1"/>
                </a:solidFill>
              </a:rPr>
              <a:t>?</a:t>
            </a:r>
          </a:p>
          <a:p>
            <a:r>
              <a:rPr lang="ru-RU" sz="1200" dirty="0" smtClean="0">
                <a:solidFill>
                  <a:schemeClr val="tx1"/>
                </a:solidFill>
              </a:rPr>
              <a:t>В 22 школе</a:t>
            </a:r>
            <a:endParaRPr lang="ru-RU" sz="1200" dirty="0">
              <a:solidFill>
                <a:schemeClr val="tx1"/>
              </a:solidFill>
            </a:endParaRPr>
          </a:p>
          <a:p>
            <a:r>
              <a:rPr lang="ru-RU" sz="1200" b="1" dirty="0" smtClean="0">
                <a:solidFill>
                  <a:schemeClr val="tx1"/>
                </a:solidFill>
              </a:rPr>
              <a:t>Помните-ли </a:t>
            </a:r>
            <a:r>
              <a:rPr lang="ru-RU" sz="1200" b="1" dirty="0">
                <a:solidFill>
                  <a:schemeClr val="tx1"/>
                </a:solidFill>
              </a:rPr>
              <a:t>вы свою первую учительницу? Как ее зовут</a:t>
            </a:r>
            <a:r>
              <a:rPr lang="ru-RU" sz="1200" b="1" dirty="0" smtClean="0">
                <a:solidFill>
                  <a:schemeClr val="tx1"/>
                </a:solidFill>
              </a:rPr>
              <a:t>?</a:t>
            </a:r>
          </a:p>
          <a:p>
            <a:r>
              <a:rPr lang="ru-RU" sz="1200" dirty="0" smtClean="0">
                <a:solidFill>
                  <a:schemeClr val="tx1"/>
                </a:solidFill>
              </a:rPr>
              <a:t>Людмила Павловна</a:t>
            </a:r>
            <a:endParaRPr lang="ru-RU" sz="1200" dirty="0">
              <a:solidFill>
                <a:schemeClr val="tx1"/>
              </a:solidFill>
            </a:endParaRPr>
          </a:p>
          <a:p>
            <a:r>
              <a:rPr lang="ru-RU" sz="1200" b="1" dirty="0" smtClean="0">
                <a:solidFill>
                  <a:schemeClr val="tx1"/>
                </a:solidFill>
              </a:rPr>
              <a:t>Какой </a:t>
            </a:r>
            <a:r>
              <a:rPr lang="ru-RU" sz="1200" b="1" dirty="0">
                <a:solidFill>
                  <a:schemeClr val="tx1"/>
                </a:solidFill>
              </a:rPr>
              <a:t>предмет в школе  был у вас любимым, а какой нелюбимым? </a:t>
            </a:r>
            <a:endParaRPr lang="ru-RU" sz="1200" b="1" dirty="0" smtClean="0">
              <a:solidFill>
                <a:schemeClr val="tx1"/>
              </a:solidFill>
            </a:endParaRPr>
          </a:p>
          <a:p>
            <a:r>
              <a:rPr lang="ru-RU" sz="1200" dirty="0" smtClean="0">
                <a:solidFill>
                  <a:schemeClr val="tx1"/>
                </a:solidFill>
              </a:rPr>
              <a:t>Любимый – география. Не любимый – </a:t>
            </a:r>
            <a:r>
              <a:rPr lang="ru-RU" sz="1200" dirty="0" smtClean="0">
                <a:solidFill>
                  <a:schemeClr val="tx1"/>
                </a:solidFill>
              </a:rPr>
              <a:t>физика</a:t>
            </a:r>
            <a:endParaRPr lang="ru-RU" sz="1200" dirty="0" smtClean="0">
              <a:solidFill>
                <a:schemeClr val="tx1"/>
              </a:solidFill>
            </a:endParaRPr>
          </a:p>
          <a:p>
            <a:r>
              <a:rPr lang="ru-RU" sz="1200" b="1" dirty="0" smtClean="0">
                <a:solidFill>
                  <a:schemeClr val="tx1"/>
                </a:solidFill>
              </a:rPr>
              <a:t>А </a:t>
            </a:r>
            <a:r>
              <a:rPr lang="ru-RU" sz="1200" b="1" dirty="0">
                <a:solidFill>
                  <a:schemeClr val="tx1"/>
                </a:solidFill>
              </a:rPr>
              <a:t>какой ВУЗ вы окончили</a:t>
            </a:r>
            <a:r>
              <a:rPr lang="ru-RU" sz="1200" b="1" dirty="0" smtClean="0">
                <a:solidFill>
                  <a:schemeClr val="tx1"/>
                </a:solidFill>
              </a:rPr>
              <a:t>?</a:t>
            </a:r>
          </a:p>
          <a:p>
            <a:r>
              <a:rPr lang="ru-RU" sz="1200" dirty="0" smtClean="0">
                <a:solidFill>
                  <a:schemeClr val="tx1"/>
                </a:solidFill>
              </a:rPr>
              <a:t>ТГУ</a:t>
            </a:r>
            <a:endParaRPr lang="ru-RU" sz="1200" dirty="0">
              <a:solidFill>
                <a:schemeClr val="tx1"/>
              </a:solidFill>
            </a:endParaRPr>
          </a:p>
          <a:p>
            <a:r>
              <a:rPr lang="ru-RU" sz="1200" b="1" dirty="0" smtClean="0">
                <a:solidFill>
                  <a:schemeClr val="tx1"/>
                </a:solidFill>
              </a:rPr>
              <a:t>Помните </a:t>
            </a:r>
            <a:r>
              <a:rPr lang="ru-RU" sz="1200" b="1" dirty="0">
                <a:solidFill>
                  <a:schemeClr val="tx1"/>
                </a:solidFill>
              </a:rPr>
              <a:t>ли вы свой первый урок в качестве учителя? О чем вы думали идя на первый урок</a:t>
            </a:r>
            <a:r>
              <a:rPr lang="ru-RU" sz="1200" b="1" dirty="0" smtClean="0">
                <a:solidFill>
                  <a:schemeClr val="tx1"/>
                </a:solidFill>
              </a:rPr>
              <a:t>?</a:t>
            </a:r>
          </a:p>
          <a:p>
            <a:r>
              <a:rPr lang="ru-RU" sz="1200" dirty="0" smtClean="0">
                <a:solidFill>
                  <a:schemeClr val="tx1"/>
                </a:solidFill>
              </a:rPr>
              <a:t>Это была практика в 28 школе</a:t>
            </a:r>
            <a:endParaRPr lang="ru-RU" sz="1200" dirty="0">
              <a:solidFill>
                <a:schemeClr val="tx1"/>
              </a:solidFill>
            </a:endParaRPr>
          </a:p>
          <a:p>
            <a:r>
              <a:rPr lang="ru-RU" sz="1200" b="1" dirty="0" smtClean="0">
                <a:solidFill>
                  <a:schemeClr val="tx1"/>
                </a:solidFill>
                <a:sym typeface="Wingdings" pitchFamily="2" charset="2"/>
              </a:rPr>
              <a:t>Назовите </a:t>
            </a:r>
            <a:r>
              <a:rPr lang="ru-RU" sz="1200" b="1" dirty="0">
                <a:solidFill>
                  <a:schemeClr val="tx1"/>
                </a:solidFill>
                <a:sym typeface="Wingdings" pitchFamily="2" charset="2"/>
              </a:rPr>
              <a:t>три качества, которыми, по Вашему мнению, должен обладать </a:t>
            </a:r>
            <a:r>
              <a:rPr lang="ru-RU" sz="1200" b="1" dirty="0" smtClean="0">
                <a:solidFill>
                  <a:schemeClr val="tx1"/>
                </a:solidFill>
                <a:sym typeface="Wingdings" pitchFamily="2" charset="2"/>
              </a:rPr>
              <a:t>учитель</a:t>
            </a:r>
          </a:p>
          <a:p>
            <a:r>
              <a:rPr lang="ru-RU" sz="1200" dirty="0" smtClean="0">
                <a:solidFill>
                  <a:schemeClr val="tx1"/>
                </a:solidFill>
                <a:sym typeface="Wingdings" pitchFamily="2" charset="2"/>
              </a:rPr>
              <a:t>Терпимость, любовь к детям, оптимизм </a:t>
            </a:r>
          </a:p>
          <a:p>
            <a:r>
              <a:rPr lang="ru-RU" sz="1200" b="1" dirty="0" smtClean="0">
                <a:solidFill>
                  <a:schemeClr val="tx1"/>
                </a:solidFill>
                <a:sym typeface="Wingdings" pitchFamily="2" charset="2"/>
              </a:rPr>
              <a:t>Назовите </a:t>
            </a:r>
            <a:r>
              <a:rPr lang="ru-RU" sz="1200" b="1" dirty="0">
                <a:solidFill>
                  <a:schemeClr val="tx1"/>
                </a:solidFill>
                <a:sym typeface="Wingdings" pitchFamily="2" charset="2"/>
              </a:rPr>
              <a:t>три качества, которыми, по Вашему мнению, должен обладать </a:t>
            </a:r>
            <a:r>
              <a:rPr lang="ru-RU" sz="1200" b="1" dirty="0" smtClean="0">
                <a:solidFill>
                  <a:schemeClr val="tx1"/>
                </a:solidFill>
                <a:sym typeface="Wingdings" pitchFamily="2" charset="2"/>
              </a:rPr>
              <a:t>ученик</a:t>
            </a:r>
          </a:p>
          <a:p>
            <a:r>
              <a:rPr lang="ru-RU" sz="1200" dirty="0" smtClean="0">
                <a:solidFill>
                  <a:schemeClr val="tx1"/>
                </a:solidFill>
                <a:sym typeface="Wingdings" pitchFamily="2" charset="2"/>
              </a:rPr>
              <a:t>Любые качества</a:t>
            </a:r>
            <a:endParaRPr lang="ru-RU" sz="1200" dirty="0">
              <a:solidFill>
                <a:schemeClr val="tx1"/>
              </a:solidFill>
              <a:sym typeface="Wingdings" pitchFamily="2" charset="2"/>
            </a:endParaRPr>
          </a:p>
          <a:p>
            <a:r>
              <a:rPr lang="ru-RU" sz="1200" b="1" dirty="0" smtClean="0">
                <a:solidFill>
                  <a:schemeClr val="tx1"/>
                </a:solidFill>
                <a:sym typeface="Wingdings" pitchFamily="2" charset="2"/>
              </a:rPr>
              <a:t>Что </a:t>
            </a:r>
            <a:r>
              <a:rPr lang="ru-RU" sz="1200" b="1" dirty="0">
                <a:solidFill>
                  <a:schemeClr val="tx1"/>
                </a:solidFill>
                <a:sym typeface="Wingdings" pitchFamily="2" charset="2"/>
              </a:rPr>
              <a:t>бы вы хотели пожелать своим коллегам</a:t>
            </a:r>
            <a:r>
              <a:rPr lang="ru-RU" sz="1200" b="1" dirty="0" smtClean="0">
                <a:solidFill>
                  <a:schemeClr val="tx1"/>
                </a:solidFill>
                <a:sym typeface="Wingdings" pitchFamily="2" charset="2"/>
              </a:rPr>
              <a:t>?</a:t>
            </a:r>
          </a:p>
          <a:p>
            <a:r>
              <a:rPr lang="ru-RU" sz="1200" dirty="0" smtClean="0">
                <a:solidFill>
                  <a:schemeClr val="tx1"/>
                </a:solidFill>
                <a:sym typeface="Wingdings" pitchFamily="2" charset="2"/>
              </a:rPr>
              <a:t>Здоровья</a:t>
            </a:r>
            <a:endParaRPr lang="ru-RU" sz="1200" dirty="0">
              <a:solidFill>
                <a:schemeClr val="tx1"/>
              </a:solidFill>
              <a:sym typeface="Wingdings" pitchFamily="2" charset="2"/>
            </a:endParaRPr>
          </a:p>
        </p:txBody>
      </p:sp>
      <p:sp>
        <p:nvSpPr>
          <p:cNvPr id="16" name="Прямоугольник 15"/>
          <p:cNvSpPr/>
          <p:nvPr/>
        </p:nvSpPr>
        <p:spPr>
          <a:xfrm>
            <a:off x="5484934" y="2369979"/>
            <a:ext cx="1472460" cy="708754"/>
          </a:xfrm>
          <a:prstGeom prst="rect">
            <a:avLst/>
          </a:prstGeom>
        </p:spPr>
        <p:style>
          <a:lnRef idx="2">
            <a:schemeClr val="accent4"/>
          </a:lnRef>
          <a:fillRef idx="1">
            <a:schemeClr val="lt1"/>
          </a:fillRef>
          <a:effectRef idx="0">
            <a:schemeClr val="accent4"/>
          </a:effectRef>
          <a:fontRef idx="minor">
            <a:schemeClr val="dk1"/>
          </a:fontRef>
        </p:style>
        <p:txBody>
          <a:bodyPr rtlCol="0" anchor="ctr"/>
          <a:lstStyle/>
          <a:p>
            <a:pPr algn="ctr"/>
            <a:r>
              <a:rPr lang="ru-RU" sz="1400" dirty="0" smtClean="0"/>
              <a:t>Полина Владимировна, учитель физики</a:t>
            </a:r>
            <a:endParaRPr lang="ru-RU" sz="1400" dirty="0"/>
          </a:p>
        </p:txBody>
      </p:sp>
      <p:sp>
        <p:nvSpPr>
          <p:cNvPr id="18" name="Загнутый угол 17"/>
          <p:cNvSpPr/>
          <p:nvPr/>
        </p:nvSpPr>
        <p:spPr>
          <a:xfrm>
            <a:off x="594703" y="5671021"/>
            <a:ext cx="6372919" cy="4176464"/>
          </a:xfrm>
          <a:prstGeom prst="foldedCorner">
            <a:avLst/>
          </a:prstGeom>
        </p:spPr>
        <p:style>
          <a:lnRef idx="1">
            <a:schemeClr val="accent3"/>
          </a:lnRef>
          <a:fillRef idx="2">
            <a:schemeClr val="accent3"/>
          </a:fillRef>
          <a:effectRef idx="1">
            <a:schemeClr val="accent3"/>
          </a:effectRef>
          <a:fontRef idx="minor">
            <a:schemeClr val="dk1"/>
          </a:fontRef>
        </p:style>
        <p:txBody>
          <a:bodyPr rtlCol="0" anchor="ctr"/>
          <a:lstStyle/>
          <a:p>
            <a:endParaRPr lang="ru-RU" sz="1200" b="1" dirty="0" smtClean="0">
              <a:solidFill>
                <a:schemeClr val="accent6">
                  <a:lumMod val="40000"/>
                  <a:lumOff val="60000"/>
                </a:schemeClr>
              </a:solidFill>
            </a:endParaRPr>
          </a:p>
          <a:p>
            <a:endParaRPr lang="ru-RU" sz="1200" b="1" dirty="0" smtClean="0">
              <a:solidFill>
                <a:schemeClr val="accent6">
                  <a:lumMod val="40000"/>
                  <a:lumOff val="60000"/>
                </a:schemeClr>
              </a:solidFill>
            </a:endParaRPr>
          </a:p>
          <a:p>
            <a:endParaRPr lang="ru-RU" sz="1200" b="1" dirty="0" smtClean="0">
              <a:solidFill>
                <a:schemeClr val="accent6">
                  <a:lumMod val="40000"/>
                  <a:lumOff val="60000"/>
                </a:schemeClr>
              </a:solidFill>
            </a:endParaRPr>
          </a:p>
          <a:p>
            <a:r>
              <a:rPr lang="ru-RU" sz="1200" b="1" dirty="0" smtClean="0">
                <a:solidFill>
                  <a:schemeClr val="tx1"/>
                </a:solidFill>
              </a:rPr>
              <a:t>Сколько </a:t>
            </a:r>
            <a:r>
              <a:rPr lang="ru-RU" sz="1200" b="1" dirty="0">
                <a:solidFill>
                  <a:schemeClr val="tx1"/>
                </a:solidFill>
              </a:rPr>
              <a:t>лет вы уже работаете учителем</a:t>
            </a:r>
            <a:r>
              <a:rPr lang="ru-RU" sz="1200" b="1" dirty="0" smtClean="0">
                <a:solidFill>
                  <a:schemeClr val="tx1"/>
                </a:solidFill>
              </a:rPr>
              <a:t>?</a:t>
            </a:r>
          </a:p>
          <a:p>
            <a:r>
              <a:rPr lang="ru-RU" sz="1200" dirty="0" smtClean="0">
                <a:solidFill>
                  <a:schemeClr val="tx1"/>
                </a:solidFill>
              </a:rPr>
              <a:t>8 лет</a:t>
            </a:r>
            <a:endParaRPr lang="ru-RU" sz="1200" dirty="0">
              <a:solidFill>
                <a:schemeClr val="tx1"/>
              </a:solidFill>
            </a:endParaRPr>
          </a:p>
          <a:p>
            <a:r>
              <a:rPr lang="ru-RU" sz="1200" b="1" dirty="0" smtClean="0">
                <a:solidFill>
                  <a:schemeClr val="tx1"/>
                </a:solidFill>
              </a:rPr>
              <a:t>Когда </a:t>
            </a:r>
            <a:r>
              <a:rPr lang="ru-RU" sz="1200" b="1" dirty="0">
                <a:solidFill>
                  <a:schemeClr val="tx1"/>
                </a:solidFill>
              </a:rPr>
              <a:t>и почему вы решили стать учителем? </a:t>
            </a:r>
            <a:endParaRPr lang="ru-RU" sz="1200" b="1" dirty="0" smtClean="0">
              <a:solidFill>
                <a:schemeClr val="tx1"/>
              </a:solidFill>
            </a:endParaRPr>
          </a:p>
          <a:p>
            <a:r>
              <a:rPr lang="ru-RU" sz="1200" dirty="0" smtClean="0">
                <a:solidFill>
                  <a:schemeClr val="tx1"/>
                </a:solidFill>
              </a:rPr>
              <a:t>Это спонтанное решение</a:t>
            </a:r>
          </a:p>
          <a:p>
            <a:r>
              <a:rPr lang="ru-RU" sz="1200" b="1" dirty="0" smtClean="0">
                <a:solidFill>
                  <a:schemeClr val="tx1"/>
                </a:solidFill>
              </a:rPr>
              <a:t>Что </a:t>
            </a:r>
            <a:r>
              <a:rPr lang="ru-RU" sz="1200" b="1" dirty="0">
                <a:solidFill>
                  <a:schemeClr val="tx1"/>
                </a:solidFill>
              </a:rPr>
              <a:t>вам нравится в этой профессии</a:t>
            </a:r>
            <a:r>
              <a:rPr lang="ru-RU" sz="1200" b="1" dirty="0" smtClean="0">
                <a:solidFill>
                  <a:schemeClr val="tx1"/>
                </a:solidFill>
              </a:rPr>
              <a:t>?</a:t>
            </a:r>
          </a:p>
          <a:p>
            <a:r>
              <a:rPr lang="ru-RU" sz="1200" dirty="0" smtClean="0">
                <a:solidFill>
                  <a:schemeClr val="tx1"/>
                </a:solidFill>
              </a:rPr>
              <a:t>Творческий процесс</a:t>
            </a:r>
            <a:endParaRPr lang="ru-RU" sz="1200" dirty="0">
              <a:solidFill>
                <a:schemeClr val="tx1"/>
              </a:solidFill>
            </a:endParaRPr>
          </a:p>
          <a:p>
            <a:r>
              <a:rPr lang="ru-RU" sz="1200" b="1" dirty="0" smtClean="0">
                <a:solidFill>
                  <a:schemeClr val="tx1"/>
                </a:solidFill>
              </a:rPr>
              <a:t>В </a:t>
            </a:r>
            <a:r>
              <a:rPr lang="ru-RU" sz="1200" b="1" dirty="0">
                <a:solidFill>
                  <a:schemeClr val="tx1"/>
                </a:solidFill>
              </a:rPr>
              <a:t>какой школе вы учились</a:t>
            </a:r>
            <a:r>
              <a:rPr lang="ru-RU" sz="1200" b="1" dirty="0" smtClean="0">
                <a:solidFill>
                  <a:schemeClr val="tx1"/>
                </a:solidFill>
              </a:rPr>
              <a:t>?</a:t>
            </a:r>
          </a:p>
          <a:p>
            <a:r>
              <a:rPr lang="ru-RU" sz="1200" dirty="0" smtClean="0">
                <a:solidFill>
                  <a:schemeClr val="tx1"/>
                </a:solidFill>
              </a:rPr>
              <a:t>Во 2 школе г. Заводоуковска</a:t>
            </a:r>
            <a:endParaRPr lang="ru-RU" sz="1200" dirty="0">
              <a:solidFill>
                <a:schemeClr val="tx1"/>
              </a:solidFill>
            </a:endParaRPr>
          </a:p>
          <a:p>
            <a:r>
              <a:rPr lang="ru-RU" sz="1200" b="1" dirty="0" smtClean="0">
                <a:solidFill>
                  <a:schemeClr val="tx1"/>
                </a:solidFill>
              </a:rPr>
              <a:t>Помните-ли </a:t>
            </a:r>
            <a:r>
              <a:rPr lang="ru-RU" sz="1200" b="1" dirty="0">
                <a:solidFill>
                  <a:schemeClr val="tx1"/>
                </a:solidFill>
              </a:rPr>
              <a:t>вы свою первую учительницу? Как ее зовут</a:t>
            </a:r>
            <a:r>
              <a:rPr lang="ru-RU" sz="1200" b="1" dirty="0" smtClean="0">
                <a:solidFill>
                  <a:schemeClr val="tx1"/>
                </a:solidFill>
              </a:rPr>
              <a:t>?</a:t>
            </a:r>
          </a:p>
          <a:p>
            <a:r>
              <a:rPr lang="ru-RU" sz="1200" dirty="0" smtClean="0">
                <a:solidFill>
                  <a:schemeClr val="tx1"/>
                </a:solidFill>
              </a:rPr>
              <a:t>Людмила Ивановна</a:t>
            </a:r>
            <a:endParaRPr lang="ru-RU" sz="1200" dirty="0">
              <a:solidFill>
                <a:schemeClr val="tx1"/>
              </a:solidFill>
            </a:endParaRPr>
          </a:p>
          <a:p>
            <a:r>
              <a:rPr lang="ru-RU" sz="1200" b="1" dirty="0" smtClean="0">
                <a:solidFill>
                  <a:schemeClr val="tx1"/>
                </a:solidFill>
              </a:rPr>
              <a:t>Какой </a:t>
            </a:r>
            <a:r>
              <a:rPr lang="ru-RU" sz="1200" b="1" dirty="0">
                <a:solidFill>
                  <a:schemeClr val="tx1"/>
                </a:solidFill>
              </a:rPr>
              <a:t>предмет в школе  был у вас любимым, а какой нелюбимым? </a:t>
            </a:r>
            <a:endParaRPr lang="ru-RU" sz="1200" b="1" dirty="0" smtClean="0">
              <a:solidFill>
                <a:schemeClr val="tx1"/>
              </a:solidFill>
            </a:endParaRPr>
          </a:p>
          <a:p>
            <a:r>
              <a:rPr lang="ru-RU" sz="1200" dirty="0" smtClean="0">
                <a:solidFill>
                  <a:schemeClr val="tx1"/>
                </a:solidFill>
              </a:rPr>
              <a:t>Самый любимый – история, литература. Не любимый – химия.</a:t>
            </a:r>
            <a:endParaRPr lang="ru-RU" sz="1200" dirty="0" smtClean="0">
              <a:solidFill>
                <a:schemeClr val="tx1"/>
              </a:solidFill>
            </a:endParaRPr>
          </a:p>
          <a:p>
            <a:r>
              <a:rPr lang="ru-RU" sz="1200" b="1" dirty="0" smtClean="0">
                <a:solidFill>
                  <a:schemeClr val="tx1"/>
                </a:solidFill>
              </a:rPr>
              <a:t>А </a:t>
            </a:r>
            <a:r>
              <a:rPr lang="ru-RU" sz="1200" b="1" dirty="0">
                <a:solidFill>
                  <a:schemeClr val="tx1"/>
                </a:solidFill>
              </a:rPr>
              <a:t>какой ВУЗ вы окончили</a:t>
            </a:r>
            <a:r>
              <a:rPr lang="ru-RU" sz="1200" b="1" dirty="0" smtClean="0">
                <a:solidFill>
                  <a:schemeClr val="tx1"/>
                </a:solidFill>
              </a:rPr>
              <a:t>?</a:t>
            </a:r>
          </a:p>
          <a:p>
            <a:r>
              <a:rPr lang="ru-RU" sz="1200" dirty="0" err="1" smtClean="0">
                <a:solidFill>
                  <a:schemeClr val="tx1"/>
                </a:solidFill>
              </a:rPr>
              <a:t>Тюм</a:t>
            </a:r>
            <a:r>
              <a:rPr lang="ru-RU" sz="1200" dirty="0" smtClean="0">
                <a:solidFill>
                  <a:schemeClr val="tx1"/>
                </a:solidFill>
              </a:rPr>
              <a:t>. </a:t>
            </a:r>
            <a:r>
              <a:rPr lang="ru-RU" sz="1200" dirty="0" err="1" smtClean="0">
                <a:solidFill>
                  <a:schemeClr val="tx1"/>
                </a:solidFill>
              </a:rPr>
              <a:t>Пед</a:t>
            </a:r>
            <a:r>
              <a:rPr lang="ru-RU" sz="1200" dirty="0" smtClean="0">
                <a:solidFill>
                  <a:schemeClr val="tx1"/>
                </a:solidFill>
              </a:rPr>
              <a:t>. Колледж №1. НГПУ</a:t>
            </a:r>
            <a:endParaRPr lang="ru-RU" sz="1200" dirty="0">
              <a:solidFill>
                <a:schemeClr val="tx1"/>
              </a:solidFill>
            </a:endParaRPr>
          </a:p>
          <a:p>
            <a:r>
              <a:rPr lang="ru-RU" sz="1200" b="1" dirty="0" smtClean="0">
                <a:solidFill>
                  <a:schemeClr val="tx1"/>
                </a:solidFill>
              </a:rPr>
              <a:t>Помните </a:t>
            </a:r>
            <a:r>
              <a:rPr lang="ru-RU" sz="1200" b="1" dirty="0">
                <a:solidFill>
                  <a:schemeClr val="tx1"/>
                </a:solidFill>
              </a:rPr>
              <a:t>ли вы свой первый урок в качестве учителя? О чем вы думали идя на первый урок</a:t>
            </a:r>
            <a:r>
              <a:rPr lang="ru-RU" sz="1200" b="1" dirty="0" smtClean="0">
                <a:solidFill>
                  <a:schemeClr val="tx1"/>
                </a:solidFill>
              </a:rPr>
              <a:t>?</a:t>
            </a:r>
          </a:p>
          <a:p>
            <a:r>
              <a:rPr lang="ru-RU" sz="1200" dirty="0" smtClean="0">
                <a:solidFill>
                  <a:schemeClr val="tx1"/>
                </a:solidFill>
              </a:rPr>
              <a:t>Помню. </a:t>
            </a:r>
            <a:r>
              <a:rPr lang="ru-RU" sz="1200" dirty="0" smtClean="0">
                <a:solidFill>
                  <a:schemeClr val="tx1"/>
                </a:solidFill>
              </a:rPr>
              <a:t>Я держала в голове свой конспект.</a:t>
            </a:r>
            <a:endParaRPr lang="ru-RU" sz="1200" dirty="0">
              <a:solidFill>
                <a:schemeClr val="tx1"/>
              </a:solidFill>
            </a:endParaRPr>
          </a:p>
          <a:p>
            <a:r>
              <a:rPr lang="ru-RU" sz="1200" b="1" dirty="0" smtClean="0">
                <a:solidFill>
                  <a:schemeClr val="tx1"/>
                </a:solidFill>
                <a:sym typeface="Wingdings" pitchFamily="2" charset="2"/>
              </a:rPr>
              <a:t>Назовите </a:t>
            </a:r>
            <a:r>
              <a:rPr lang="ru-RU" sz="1200" b="1" dirty="0">
                <a:solidFill>
                  <a:schemeClr val="tx1"/>
                </a:solidFill>
                <a:sym typeface="Wingdings" pitchFamily="2" charset="2"/>
              </a:rPr>
              <a:t>три качества, которыми, по Вашему мнению, должен обладать </a:t>
            </a:r>
            <a:r>
              <a:rPr lang="ru-RU" sz="1200" b="1" dirty="0" smtClean="0">
                <a:solidFill>
                  <a:schemeClr val="tx1"/>
                </a:solidFill>
                <a:sym typeface="Wingdings" pitchFamily="2" charset="2"/>
              </a:rPr>
              <a:t>учитель</a:t>
            </a:r>
          </a:p>
          <a:p>
            <a:r>
              <a:rPr lang="ru-RU" sz="1200" dirty="0" smtClean="0">
                <a:solidFill>
                  <a:schemeClr val="tx1"/>
                </a:solidFill>
                <a:sym typeface="Wingdings" pitchFamily="2" charset="2"/>
              </a:rPr>
              <a:t>1. Терпимость; 2. Оптимизм; 3. Любовь  к детям</a:t>
            </a:r>
            <a:endParaRPr lang="ru-RU" sz="1200" dirty="0">
              <a:solidFill>
                <a:schemeClr val="tx1"/>
              </a:solidFill>
              <a:sym typeface="Wingdings" pitchFamily="2" charset="2"/>
            </a:endParaRPr>
          </a:p>
          <a:p>
            <a:r>
              <a:rPr lang="ru-RU" sz="1200" b="1" dirty="0" smtClean="0">
                <a:solidFill>
                  <a:schemeClr val="tx1"/>
                </a:solidFill>
                <a:sym typeface="Wingdings" pitchFamily="2" charset="2"/>
              </a:rPr>
              <a:t>Назовите </a:t>
            </a:r>
            <a:r>
              <a:rPr lang="ru-RU" sz="1200" b="1" dirty="0">
                <a:solidFill>
                  <a:schemeClr val="tx1"/>
                </a:solidFill>
                <a:sym typeface="Wingdings" pitchFamily="2" charset="2"/>
              </a:rPr>
              <a:t>три качества, которыми, по Вашему мнению, должен обладать </a:t>
            </a:r>
            <a:r>
              <a:rPr lang="ru-RU" sz="1200" b="1" dirty="0" smtClean="0">
                <a:solidFill>
                  <a:schemeClr val="tx1"/>
                </a:solidFill>
                <a:sym typeface="Wingdings" pitchFamily="2" charset="2"/>
              </a:rPr>
              <a:t>ученик</a:t>
            </a:r>
          </a:p>
          <a:p>
            <a:r>
              <a:rPr lang="ru-RU" sz="1200" dirty="0" smtClean="0">
                <a:solidFill>
                  <a:schemeClr val="tx1"/>
                </a:solidFill>
                <a:sym typeface="Wingdings" pitchFamily="2" charset="2"/>
              </a:rPr>
              <a:t>Трудолюбие, уважение, </a:t>
            </a:r>
            <a:r>
              <a:rPr lang="ru-RU" sz="1200" dirty="0" err="1" smtClean="0">
                <a:solidFill>
                  <a:schemeClr val="tx1"/>
                </a:solidFill>
                <a:sym typeface="Wingdings" pitchFamily="2" charset="2"/>
              </a:rPr>
              <a:t>мотивированность</a:t>
            </a:r>
            <a:endParaRPr lang="ru-RU" sz="1200" dirty="0">
              <a:solidFill>
                <a:schemeClr val="tx1"/>
              </a:solidFill>
              <a:sym typeface="Wingdings" pitchFamily="2" charset="2"/>
            </a:endParaRPr>
          </a:p>
          <a:p>
            <a:r>
              <a:rPr lang="ru-RU" sz="1200" b="1" dirty="0" smtClean="0">
                <a:solidFill>
                  <a:schemeClr val="tx1"/>
                </a:solidFill>
                <a:sym typeface="Wingdings" pitchFamily="2" charset="2"/>
              </a:rPr>
              <a:t>Что </a:t>
            </a:r>
            <a:r>
              <a:rPr lang="ru-RU" sz="1200" b="1" dirty="0">
                <a:solidFill>
                  <a:schemeClr val="tx1"/>
                </a:solidFill>
                <a:sym typeface="Wingdings" pitchFamily="2" charset="2"/>
              </a:rPr>
              <a:t>бы вы хотели пожелать своим коллегам</a:t>
            </a:r>
            <a:r>
              <a:rPr lang="ru-RU" sz="1200" b="1" dirty="0" smtClean="0">
                <a:solidFill>
                  <a:schemeClr val="tx1"/>
                </a:solidFill>
                <a:sym typeface="Wingdings" pitchFamily="2" charset="2"/>
              </a:rPr>
              <a:t>?</a:t>
            </a:r>
          </a:p>
          <a:p>
            <a:r>
              <a:rPr lang="ru-RU" sz="1200" dirty="0" smtClean="0">
                <a:solidFill>
                  <a:schemeClr val="tx1"/>
                </a:solidFill>
                <a:sym typeface="Wingdings" pitchFamily="2" charset="2"/>
              </a:rPr>
              <a:t>Удачи</a:t>
            </a:r>
            <a:endParaRPr lang="ru-RU" sz="1200" dirty="0">
              <a:solidFill>
                <a:schemeClr val="tx1"/>
              </a:solidFill>
              <a:sym typeface="Wingdings" pitchFamily="2" charset="2"/>
            </a:endParaRPr>
          </a:p>
        </p:txBody>
      </p:sp>
      <p:sp>
        <p:nvSpPr>
          <p:cNvPr id="19" name="Прямоугольник 18"/>
          <p:cNvSpPr/>
          <p:nvPr/>
        </p:nvSpPr>
        <p:spPr>
          <a:xfrm>
            <a:off x="5512739" y="7183189"/>
            <a:ext cx="1472460" cy="720080"/>
          </a:xfrm>
          <a:prstGeom prst="rect">
            <a:avLst/>
          </a:prstGeom>
        </p:spPr>
        <p:style>
          <a:lnRef idx="2">
            <a:schemeClr val="accent4"/>
          </a:lnRef>
          <a:fillRef idx="1">
            <a:schemeClr val="lt1"/>
          </a:fillRef>
          <a:effectRef idx="0">
            <a:schemeClr val="accent4"/>
          </a:effectRef>
          <a:fontRef idx="minor">
            <a:schemeClr val="dk1"/>
          </a:fontRef>
        </p:style>
        <p:txBody>
          <a:bodyPr rtlCol="0" anchor="ctr"/>
          <a:lstStyle/>
          <a:p>
            <a:pPr algn="ctr"/>
            <a:r>
              <a:rPr lang="ru-RU" sz="1400" dirty="0" smtClean="0"/>
              <a:t>Светлана Анатольевна, учитель музыки</a:t>
            </a:r>
            <a:endParaRPr lang="ru-RU" sz="1400" dirty="0"/>
          </a:p>
        </p:txBody>
      </p:sp>
      <p:pic>
        <p:nvPicPr>
          <p:cNvPr id="4" name="Рисунок 3"/>
          <p:cNvPicPr>
            <a:picLocks noChangeAspect="1"/>
          </p:cNvPicPr>
          <p:nvPr/>
        </p:nvPicPr>
        <p:blipFill rotWithShape="1">
          <a:blip r:embed="rId3" cstate="print">
            <a:extLst>
              <a:ext uri="{28A0092B-C50C-407E-A947-70E740481C1C}">
                <a14:useLocalDpi xmlns:a14="http://schemas.microsoft.com/office/drawing/2010/main" val="0"/>
              </a:ext>
            </a:extLst>
          </a:blip>
          <a:srcRect l="14262" r="22218"/>
          <a:stretch/>
        </p:blipFill>
        <p:spPr>
          <a:xfrm>
            <a:off x="5733472" y="1236463"/>
            <a:ext cx="959254" cy="1129598"/>
          </a:xfrm>
          <a:prstGeom prst="rect">
            <a:avLst/>
          </a:prstGeom>
        </p:spPr>
      </p:pic>
      <p:pic>
        <p:nvPicPr>
          <p:cNvPr id="5" name="Рисунок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652839" y="5787318"/>
            <a:ext cx="1120521" cy="1386048"/>
          </a:xfrm>
          <a:prstGeom prst="rect">
            <a:avLst/>
          </a:prstGeom>
        </p:spPr>
      </p:pic>
      <p:pic>
        <p:nvPicPr>
          <p:cNvPr id="20" name="Рисунок 19"/>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436174" y="412174"/>
            <a:ext cx="1774947" cy="275964"/>
          </a:xfrm>
          <a:prstGeom prst="rect">
            <a:avLst/>
          </a:prstGeom>
        </p:spPr>
      </p:pic>
      <p:pic>
        <p:nvPicPr>
          <p:cNvPr id="21" name="Рисунок 20"/>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962220" y="232673"/>
            <a:ext cx="1240487" cy="632976"/>
          </a:xfrm>
          <a:prstGeom prst="rect">
            <a:avLst/>
          </a:prstGeom>
        </p:spPr>
      </p:pic>
    </p:spTree>
    <p:extLst>
      <p:ext uri="{BB962C8B-B14F-4D97-AF65-F5344CB8AC3E}">
        <p14:creationId xmlns:p14="http://schemas.microsoft.com/office/powerpoint/2010/main" val="53906004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l="-53000" r="-53000"/>
          </a:stretch>
        </a:blipFill>
        <a:effectLst/>
      </p:bgPr>
    </p:bg>
    <p:spTree>
      <p:nvGrpSpPr>
        <p:cNvPr id="1" name=""/>
        <p:cNvGrpSpPr/>
        <p:nvPr/>
      </p:nvGrpSpPr>
      <p:grpSpPr>
        <a:xfrm>
          <a:off x="0" y="0"/>
          <a:ext cx="0" cy="0"/>
          <a:chOff x="0" y="0"/>
          <a:chExt cx="0" cy="0"/>
        </a:xfrm>
      </p:grpSpPr>
      <p:sp>
        <p:nvSpPr>
          <p:cNvPr id="10" name="Прямоугольник 9"/>
          <p:cNvSpPr/>
          <p:nvPr/>
        </p:nvSpPr>
        <p:spPr>
          <a:xfrm>
            <a:off x="252239" y="198413"/>
            <a:ext cx="6957024" cy="10204909"/>
          </a:xfrm>
          <a:prstGeom prst="rect">
            <a:avLst/>
          </a:prstGeom>
        </p:spPr>
        <p:style>
          <a:lnRef idx="2">
            <a:schemeClr val="accent2"/>
          </a:lnRef>
          <a:fillRef idx="1">
            <a:schemeClr val="lt1"/>
          </a:fillRef>
          <a:effectRef idx="0">
            <a:schemeClr val="accent2"/>
          </a:effectRef>
          <a:fontRef idx="minor">
            <a:schemeClr val="dk1"/>
          </a:fontRef>
        </p:style>
        <p:txBody>
          <a:bodyPr rtlCol="0" anchor="ctr"/>
          <a:lstStyle/>
          <a:p>
            <a:pPr algn="ctr"/>
            <a:endParaRPr lang="ru-RU" dirty="0" smtClean="0"/>
          </a:p>
          <a:p>
            <a:pPr algn="ctr"/>
            <a:endParaRPr lang="ru-RU" dirty="0" smtClean="0"/>
          </a:p>
          <a:p>
            <a:pPr algn="ctr"/>
            <a:endParaRPr lang="ru-RU" dirty="0" smtClean="0"/>
          </a:p>
          <a:p>
            <a:pPr algn="ctr"/>
            <a:endParaRPr lang="ru-RU" dirty="0" smtClean="0"/>
          </a:p>
          <a:p>
            <a:pPr algn="ctr"/>
            <a:endParaRPr lang="ru-RU" dirty="0" smtClean="0"/>
          </a:p>
          <a:p>
            <a:pPr algn="ctr"/>
            <a:endParaRPr lang="ru-RU" dirty="0" smtClean="0"/>
          </a:p>
          <a:p>
            <a:pPr algn="ctr"/>
            <a:endParaRPr lang="ru-RU" dirty="0" smtClean="0"/>
          </a:p>
          <a:p>
            <a:pPr algn="ctr"/>
            <a:endParaRPr lang="ru-RU" dirty="0" smtClean="0"/>
          </a:p>
          <a:p>
            <a:pPr algn="ctr"/>
            <a:endParaRPr lang="ru-RU" dirty="0" smtClean="0"/>
          </a:p>
          <a:p>
            <a:pPr algn="ctr"/>
            <a:endParaRPr lang="ru-RU" dirty="0"/>
          </a:p>
        </p:txBody>
      </p:sp>
      <p:cxnSp>
        <p:nvCxnSpPr>
          <p:cNvPr id="7" name="Прямая соединительная линия 6"/>
          <p:cNvCxnSpPr/>
          <p:nvPr/>
        </p:nvCxnSpPr>
        <p:spPr>
          <a:xfrm>
            <a:off x="1081298" y="877701"/>
            <a:ext cx="5557451" cy="0"/>
          </a:xfrm>
          <a:prstGeom prst="line">
            <a:avLst/>
          </a:prstGeom>
        </p:spPr>
        <p:style>
          <a:lnRef idx="1">
            <a:schemeClr val="accent6"/>
          </a:lnRef>
          <a:fillRef idx="0">
            <a:schemeClr val="accent6"/>
          </a:fillRef>
          <a:effectRef idx="0">
            <a:schemeClr val="accent6"/>
          </a:effectRef>
          <a:fontRef idx="minor">
            <a:schemeClr val="tx1"/>
          </a:fontRef>
        </p:style>
      </p:cxnSp>
      <p:sp>
        <p:nvSpPr>
          <p:cNvPr id="15" name="TextBox 14"/>
          <p:cNvSpPr txBox="1"/>
          <p:nvPr/>
        </p:nvSpPr>
        <p:spPr>
          <a:xfrm>
            <a:off x="4356695" y="918493"/>
            <a:ext cx="2808312" cy="369332"/>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ru-RU" dirty="0" smtClean="0">
                <a:ln w="18415" cmpd="sng">
                  <a:solidFill>
                    <a:srgbClr val="FFFFFF"/>
                  </a:solidFill>
                  <a:prstDash val="solid"/>
                </a:ln>
                <a:solidFill>
                  <a:srgbClr val="FFFFFF"/>
                </a:solidFill>
                <a:effectLst>
                  <a:glow rad="63500">
                    <a:schemeClr val="accent2">
                      <a:satMod val="175000"/>
                      <a:alpha val="40000"/>
                    </a:schemeClr>
                  </a:glow>
                  <a:outerShdw blurRad="63500" dir="3600000" algn="tl" rotWithShape="0">
                    <a:srgbClr val="000000">
                      <a:alpha val="70000"/>
                    </a:srgbClr>
                  </a:outerShdw>
                </a:effectLst>
              </a:rPr>
              <a:t>Весёлая минутка</a:t>
            </a:r>
            <a:endParaRPr lang="ru-RU" dirty="0">
              <a:ln w="18415" cmpd="sng">
                <a:solidFill>
                  <a:srgbClr val="FFFFFF"/>
                </a:solidFill>
                <a:prstDash val="solid"/>
              </a:ln>
              <a:solidFill>
                <a:srgbClr val="FFFFFF"/>
              </a:solidFill>
              <a:effectLst>
                <a:glow rad="63500">
                  <a:schemeClr val="accent2">
                    <a:satMod val="175000"/>
                    <a:alpha val="40000"/>
                  </a:schemeClr>
                </a:glow>
                <a:outerShdw blurRad="63500" dir="3600000" algn="tl" rotWithShape="0">
                  <a:srgbClr val="000000">
                    <a:alpha val="70000"/>
                  </a:srgbClr>
                </a:outerShdw>
              </a:effectLst>
            </a:endParaRPr>
          </a:p>
        </p:txBody>
      </p:sp>
      <p:sp>
        <p:nvSpPr>
          <p:cNvPr id="16" name="Прямоугольник 15"/>
          <p:cNvSpPr/>
          <p:nvPr/>
        </p:nvSpPr>
        <p:spPr>
          <a:xfrm>
            <a:off x="324247" y="9775477"/>
            <a:ext cx="6768752" cy="504056"/>
          </a:xfrm>
          <a:prstGeom prst="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ru-RU" sz="1200" dirty="0" smtClean="0"/>
              <a:t>Тираж: 10 экземпляров. Подписано в печать</a:t>
            </a:r>
            <a:r>
              <a:rPr lang="ru-RU" sz="1200" dirty="0" smtClean="0"/>
              <a:t>: 1.10.2019.  </a:t>
            </a:r>
            <a:r>
              <a:rPr lang="ru-RU" sz="1200" dirty="0" smtClean="0"/>
              <a:t>Распространение только по школе №38. </a:t>
            </a:r>
          </a:p>
          <a:p>
            <a:pPr algn="ctr"/>
            <a:r>
              <a:rPr lang="ru-RU" sz="1200" dirty="0" smtClean="0"/>
              <a:t>Главный редактор: </a:t>
            </a:r>
            <a:r>
              <a:rPr lang="ru-RU" sz="1200" dirty="0" err="1" smtClean="0"/>
              <a:t>Костыгина</a:t>
            </a:r>
            <a:r>
              <a:rPr lang="ru-RU" sz="1200" dirty="0" smtClean="0"/>
              <a:t> Кристина Анатольевна</a:t>
            </a:r>
            <a:endParaRPr lang="ru-RU" sz="1200" dirty="0"/>
          </a:p>
        </p:txBody>
      </p:sp>
      <p:pic>
        <p:nvPicPr>
          <p:cNvPr id="20" name="Рисунок 19" descr="zvonok.png"/>
          <p:cNvPicPr>
            <a:picLocks noChangeAspect="1"/>
          </p:cNvPicPr>
          <p:nvPr/>
        </p:nvPicPr>
        <p:blipFill>
          <a:blip r:embed="rId3" cstate="print"/>
          <a:stretch>
            <a:fillRect/>
          </a:stretch>
        </p:blipFill>
        <p:spPr>
          <a:xfrm>
            <a:off x="6732959" y="270421"/>
            <a:ext cx="532859" cy="576064"/>
          </a:xfrm>
          <a:prstGeom prst="rect">
            <a:avLst/>
          </a:prstGeom>
        </p:spPr>
      </p:pic>
      <p:sp>
        <p:nvSpPr>
          <p:cNvPr id="23" name="Скругленный прямоугольник 22"/>
          <p:cNvSpPr/>
          <p:nvPr/>
        </p:nvSpPr>
        <p:spPr>
          <a:xfrm>
            <a:off x="4284687" y="414437"/>
            <a:ext cx="2376264" cy="360040"/>
          </a:xfrm>
          <a:prstGeom prst="roundRect">
            <a:avLst/>
          </a:prstGeom>
        </p:spPr>
        <p:style>
          <a:lnRef idx="0">
            <a:schemeClr val="accent2"/>
          </a:lnRef>
          <a:fillRef idx="3">
            <a:schemeClr val="accent2"/>
          </a:fillRef>
          <a:effectRef idx="3">
            <a:schemeClr val="accent2"/>
          </a:effectRef>
          <a:fontRef idx="minor">
            <a:schemeClr val="lt1"/>
          </a:fontRef>
        </p:style>
        <p:txBody>
          <a:bodyPr rtlCol="0" anchor="ctr"/>
          <a:lstStyle/>
          <a:p>
            <a:pPr algn="ctr"/>
            <a:r>
              <a:rPr lang="ru-RU"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Перемена</a:t>
            </a:r>
            <a:endParaRPr lang="ru-RU"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24" name="TextBox 23"/>
          <p:cNvSpPr txBox="1"/>
          <p:nvPr/>
        </p:nvSpPr>
        <p:spPr>
          <a:xfrm>
            <a:off x="4500711" y="7183189"/>
            <a:ext cx="2736304" cy="369332"/>
          </a:xfrm>
          <a:prstGeom prst="rect">
            <a:avLst/>
          </a:prstGeom>
        </p:spPr>
        <p:style>
          <a:lnRef idx="2">
            <a:schemeClr val="accent5"/>
          </a:lnRef>
          <a:fillRef idx="1">
            <a:schemeClr val="lt1"/>
          </a:fillRef>
          <a:effectRef idx="0">
            <a:schemeClr val="accent5"/>
          </a:effectRef>
          <a:fontRef idx="minor">
            <a:schemeClr val="dk1"/>
          </a:fontRef>
        </p:style>
        <p:txBody>
          <a:bodyPr wrap="square" rtlCol="0">
            <a:spAutoFit/>
          </a:bodyPr>
          <a:lstStyle/>
          <a:p>
            <a:pPr algn="ctr"/>
            <a:r>
              <a:rPr lang="ru-RU" dirty="0" smtClean="0">
                <a:ln w="18415" cmpd="sng">
                  <a:solidFill>
                    <a:srgbClr val="FFFFFF"/>
                  </a:solidFill>
                  <a:prstDash val="solid"/>
                </a:ln>
                <a:solidFill>
                  <a:srgbClr val="FFFFFF"/>
                </a:solidFill>
                <a:effectLst>
                  <a:glow rad="63500">
                    <a:schemeClr val="accent5">
                      <a:satMod val="175000"/>
                      <a:alpha val="40000"/>
                    </a:schemeClr>
                  </a:glow>
                  <a:outerShdw blurRad="63500" dir="3600000" algn="tl" rotWithShape="0">
                    <a:srgbClr val="000000">
                      <a:alpha val="70000"/>
                    </a:srgbClr>
                  </a:outerShdw>
                </a:effectLst>
              </a:rPr>
              <a:t>Объявления</a:t>
            </a:r>
            <a:endParaRPr lang="ru-RU" dirty="0">
              <a:ln w="18415" cmpd="sng">
                <a:solidFill>
                  <a:srgbClr val="FFFFFF"/>
                </a:solidFill>
                <a:prstDash val="solid"/>
              </a:ln>
              <a:solidFill>
                <a:srgbClr val="FFFFFF"/>
              </a:solidFill>
              <a:effectLst>
                <a:glow rad="63500">
                  <a:schemeClr val="accent5">
                    <a:satMod val="175000"/>
                    <a:alpha val="40000"/>
                  </a:schemeClr>
                </a:glow>
                <a:outerShdw blurRad="63500" dir="3600000" algn="tl" rotWithShape="0">
                  <a:srgbClr val="000000">
                    <a:alpha val="70000"/>
                  </a:srgbClr>
                </a:outerShdw>
              </a:effectLst>
            </a:endParaRPr>
          </a:p>
        </p:txBody>
      </p:sp>
      <p:sp>
        <p:nvSpPr>
          <p:cNvPr id="25" name="TextBox 24"/>
          <p:cNvSpPr txBox="1"/>
          <p:nvPr/>
        </p:nvSpPr>
        <p:spPr>
          <a:xfrm>
            <a:off x="4068663" y="7759253"/>
            <a:ext cx="3168352" cy="1815882"/>
          </a:xfrm>
          <a:prstGeom prst="rect">
            <a:avLst/>
          </a:prstGeom>
        </p:spPr>
        <p:style>
          <a:lnRef idx="2">
            <a:schemeClr val="accent5"/>
          </a:lnRef>
          <a:fillRef idx="1">
            <a:schemeClr val="lt1"/>
          </a:fillRef>
          <a:effectRef idx="0">
            <a:schemeClr val="accent5"/>
          </a:effectRef>
          <a:fontRef idx="minor">
            <a:schemeClr val="dk1"/>
          </a:fontRef>
        </p:style>
        <p:txBody>
          <a:bodyPr wrap="square" rtlCol="0">
            <a:spAutoFit/>
          </a:bodyPr>
          <a:lstStyle/>
          <a:p>
            <a:pPr algn="ctr"/>
            <a:r>
              <a:rPr lang="ru-RU" sz="1600" i="1" dirty="0" smtClean="0"/>
              <a:t>Уважаемые ребята 7-11 классов! </a:t>
            </a:r>
          </a:p>
          <a:p>
            <a:pPr algn="ctr"/>
            <a:r>
              <a:rPr lang="ru-RU" sz="1600" i="1" dirty="0" smtClean="0"/>
              <a:t>Если вам нравится писать сочинения, вы мечтаете о карьере журналиста или просто хотите помочь в развитии школьной газеты – обращайтесь в </a:t>
            </a:r>
            <a:r>
              <a:rPr lang="ru-RU" sz="1600" i="1" dirty="0" err="1" smtClean="0"/>
              <a:t>каб</a:t>
            </a:r>
            <a:r>
              <a:rPr lang="ru-RU" sz="1600" i="1" dirty="0" smtClean="0"/>
              <a:t>. 210.</a:t>
            </a:r>
            <a:endParaRPr lang="ru-RU" sz="1600" i="1" dirty="0"/>
          </a:p>
        </p:txBody>
      </p:sp>
      <p:pic>
        <p:nvPicPr>
          <p:cNvPr id="3" name="Рисунок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998997" y="2774309"/>
            <a:ext cx="2530991" cy="1928250"/>
          </a:xfrm>
          <a:prstGeom prst="rect">
            <a:avLst/>
          </a:prstGeom>
        </p:spPr>
      </p:pic>
      <p:pic>
        <p:nvPicPr>
          <p:cNvPr id="4" name="Рисунок 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84287" y="8022417"/>
            <a:ext cx="2771378" cy="1652973"/>
          </a:xfrm>
          <a:prstGeom prst="rect">
            <a:avLst/>
          </a:prstGeom>
        </p:spPr>
      </p:pic>
      <p:pic>
        <p:nvPicPr>
          <p:cNvPr id="5" name="Рисунок 4"/>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392041" y="1367511"/>
            <a:ext cx="3672408" cy="1337393"/>
          </a:xfrm>
          <a:prstGeom prst="rect">
            <a:avLst/>
          </a:prstGeom>
        </p:spPr>
      </p:pic>
      <p:pic>
        <p:nvPicPr>
          <p:cNvPr id="6" name="Рисунок 5"/>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765787" y="1042780"/>
            <a:ext cx="2532176" cy="2695654"/>
          </a:xfrm>
          <a:prstGeom prst="rect">
            <a:avLst/>
          </a:prstGeom>
        </p:spPr>
      </p:pic>
      <p:pic>
        <p:nvPicPr>
          <p:cNvPr id="3074" name="Picture 2"/>
          <p:cNvPicPr>
            <a:picLocks noChangeAspect="1" noChangeArrowheads="1"/>
          </p:cNvPicPr>
          <p:nvPr/>
        </p:nvPicPr>
        <p:blipFill rotWithShape="1">
          <a:blip r:embed="rId8">
            <a:extLst>
              <a:ext uri="{28A0092B-C50C-407E-A947-70E740481C1C}">
                <a14:useLocalDpi xmlns:a14="http://schemas.microsoft.com/office/drawing/2010/main" val="0"/>
              </a:ext>
            </a:extLst>
          </a:blip>
          <a:srcRect l="15938" t="9585" r="52509" b="28540"/>
          <a:stretch/>
        </p:blipFill>
        <p:spPr bwMode="auto">
          <a:xfrm>
            <a:off x="765787" y="3937396"/>
            <a:ext cx="2564623" cy="40233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5" name="Picture 3"/>
          <p:cNvPicPr>
            <a:picLocks noChangeAspect="1" noChangeArrowheads="1"/>
          </p:cNvPicPr>
          <p:nvPr/>
        </p:nvPicPr>
        <p:blipFill rotWithShape="1">
          <a:blip r:embed="rId9" cstate="print">
            <a:extLst>
              <a:ext uri="{28A0092B-C50C-407E-A947-70E740481C1C}">
                <a14:useLocalDpi xmlns:a14="http://schemas.microsoft.com/office/drawing/2010/main" val="0"/>
              </a:ext>
            </a:extLst>
          </a:blip>
          <a:srcRect t="9934" r="37648" b="28775"/>
          <a:stretch/>
        </p:blipFill>
        <p:spPr bwMode="auto">
          <a:xfrm>
            <a:off x="3935022" y="4819536"/>
            <a:ext cx="2947643" cy="23180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7" name="Рисунок 16"/>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2861758" y="225490"/>
            <a:ext cx="1240487" cy="632976"/>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l="-53000" r="-53000"/>
          </a:stretch>
        </a:blipFill>
        <a:effectLst/>
      </p:bgPr>
    </p:bg>
    <p:spTree>
      <p:nvGrpSpPr>
        <p:cNvPr id="1" name=""/>
        <p:cNvGrpSpPr/>
        <p:nvPr/>
      </p:nvGrpSpPr>
      <p:grpSpPr>
        <a:xfrm>
          <a:off x="0" y="0"/>
          <a:ext cx="0" cy="0"/>
          <a:chOff x="0" y="0"/>
          <a:chExt cx="0" cy="0"/>
        </a:xfrm>
      </p:grpSpPr>
      <p:sp>
        <p:nvSpPr>
          <p:cNvPr id="10" name="Прямоугольник 9"/>
          <p:cNvSpPr/>
          <p:nvPr/>
        </p:nvSpPr>
        <p:spPr>
          <a:xfrm>
            <a:off x="180231" y="198413"/>
            <a:ext cx="6984776" cy="10204909"/>
          </a:xfrm>
          <a:prstGeom prst="rect">
            <a:avLst/>
          </a:prstGeom>
          <a:pattFill prst="pct10">
            <a:fgClr>
              <a:schemeClr val="bg1">
                <a:lumMod val="85000"/>
              </a:schemeClr>
            </a:fgClr>
            <a:bgClr>
              <a:schemeClr val="bg1"/>
            </a:bgClr>
          </a:pattFill>
        </p:spPr>
        <p:style>
          <a:lnRef idx="2">
            <a:schemeClr val="accent6"/>
          </a:lnRef>
          <a:fillRef idx="1">
            <a:schemeClr val="lt1"/>
          </a:fillRef>
          <a:effectRef idx="0">
            <a:schemeClr val="accent6"/>
          </a:effectRef>
          <a:fontRef idx="minor">
            <a:schemeClr val="dk1"/>
          </a:fontRef>
        </p:style>
        <p:txBody>
          <a:bodyPr rtlCol="0" anchor="ctr"/>
          <a:lstStyle/>
          <a:p>
            <a:pPr algn="ctr"/>
            <a:endParaRPr lang="ru-RU" dirty="0" smtClean="0"/>
          </a:p>
          <a:p>
            <a:pPr algn="ctr"/>
            <a:endParaRPr lang="ru-RU" dirty="0" smtClean="0"/>
          </a:p>
          <a:p>
            <a:pPr algn="ctr"/>
            <a:endParaRPr lang="ru-RU" dirty="0" smtClean="0"/>
          </a:p>
          <a:p>
            <a:pPr algn="ctr"/>
            <a:endParaRPr lang="ru-RU" dirty="0" smtClean="0"/>
          </a:p>
          <a:p>
            <a:pPr algn="ctr"/>
            <a:endParaRPr lang="ru-RU" dirty="0" smtClean="0"/>
          </a:p>
          <a:p>
            <a:pPr algn="ctr"/>
            <a:endParaRPr lang="ru-RU" dirty="0" smtClean="0"/>
          </a:p>
          <a:p>
            <a:pPr algn="ctr"/>
            <a:endParaRPr lang="ru-RU" dirty="0" smtClean="0"/>
          </a:p>
          <a:p>
            <a:pPr algn="ctr"/>
            <a:endParaRPr lang="ru-RU" dirty="0" smtClean="0"/>
          </a:p>
          <a:p>
            <a:pPr algn="ctr"/>
            <a:endParaRPr lang="ru-RU" dirty="0" smtClean="0"/>
          </a:p>
          <a:p>
            <a:pPr algn="ctr"/>
            <a:endParaRPr lang="ru-RU" dirty="0"/>
          </a:p>
        </p:txBody>
      </p:sp>
      <p:cxnSp>
        <p:nvCxnSpPr>
          <p:cNvPr id="7" name="Прямая соединительная линия 6"/>
          <p:cNvCxnSpPr/>
          <p:nvPr/>
        </p:nvCxnSpPr>
        <p:spPr>
          <a:xfrm>
            <a:off x="1081298" y="877701"/>
            <a:ext cx="5557451" cy="0"/>
          </a:xfrm>
          <a:prstGeom prst="line">
            <a:avLst/>
          </a:prstGeom>
        </p:spPr>
        <p:style>
          <a:lnRef idx="1">
            <a:schemeClr val="accent6"/>
          </a:lnRef>
          <a:fillRef idx="0">
            <a:schemeClr val="accent6"/>
          </a:fillRef>
          <a:effectRef idx="0">
            <a:schemeClr val="accent6"/>
          </a:effectRef>
          <a:fontRef idx="minor">
            <a:schemeClr val="tx1"/>
          </a:fontRef>
        </p:style>
      </p:cxnSp>
      <p:sp>
        <p:nvSpPr>
          <p:cNvPr id="18" name="Скругленный прямоугольник 17"/>
          <p:cNvSpPr/>
          <p:nvPr/>
        </p:nvSpPr>
        <p:spPr>
          <a:xfrm>
            <a:off x="1044327" y="414437"/>
            <a:ext cx="2376264" cy="360040"/>
          </a:xfrm>
          <a:prstGeom prst="roundRect">
            <a:avLst/>
          </a:prstGeom>
        </p:spPr>
        <p:style>
          <a:lnRef idx="0">
            <a:schemeClr val="accent6"/>
          </a:lnRef>
          <a:fillRef idx="3">
            <a:schemeClr val="accent6"/>
          </a:fillRef>
          <a:effectRef idx="3">
            <a:schemeClr val="accent6"/>
          </a:effectRef>
          <a:fontRef idx="minor">
            <a:schemeClr val="lt1"/>
          </a:fontRef>
        </p:style>
        <p:txBody>
          <a:bodyPr rtlCol="0" anchor="ctr"/>
          <a:lstStyle/>
          <a:p>
            <a:pPr algn="ctr"/>
            <a:r>
              <a:rPr lang="ru-RU"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В ФОКУСЕ</a:t>
            </a:r>
            <a:endParaRPr lang="ru-RU"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17" name="TextBox 16"/>
          <p:cNvSpPr txBox="1"/>
          <p:nvPr/>
        </p:nvSpPr>
        <p:spPr>
          <a:xfrm>
            <a:off x="3750140" y="6052006"/>
            <a:ext cx="3168352" cy="369332"/>
          </a:xfrm>
          <a:prstGeom prst="rect">
            <a:avLst/>
          </a:prstGeom>
        </p:spPr>
        <p:style>
          <a:lnRef idx="2">
            <a:schemeClr val="accent6"/>
          </a:lnRef>
          <a:fillRef idx="1">
            <a:schemeClr val="lt1"/>
          </a:fillRef>
          <a:effectRef idx="0">
            <a:schemeClr val="accent6"/>
          </a:effectRef>
          <a:fontRef idx="minor">
            <a:schemeClr val="dk1"/>
          </a:fontRef>
        </p:style>
        <p:txBody>
          <a:bodyPr wrap="square" rtlCol="0">
            <a:spAutoFit/>
          </a:bodyPr>
          <a:lstStyle/>
          <a:p>
            <a:pPr algn="ctr"/>
            <a:r>
              <a:rPr lang="ru-RU" b="1" dirty="0" smtClean="0">
                <a:solidFill>
                  <a:srgbClr val="FFC000"/>
                </a:solidFill>
                <a:latin typeface="Arial" pitchFamily="34" charset="0"/>
                <a:cs typeface="Arial" pitchFamily="34" charset="0"/>
              </a:rPr>
              <a:t>День трезвости</a:t>
            </a:r>
            <a:endParaRPr lang="ru-RU" b="1" dirty="0">
              <a:solidFill>
                <a:srgbClr val="FFC000"/>
              </a:solidFill>
              <a:latin typeface="Arial" pitchFamily="34" charset="0"/>
              <a:cs typeface="Arial" pitchFamily="34" charset="0"/>
            </a:endParaRPr>
          </a:p>
        </p:txBody>
      </p:sp>
      <p:cxnSp>
        <p:nvCxnSpPr>
          <p:cNvPr id="20" name="Прямая соединительная линия 19"/>
          <p:cNvCxnSpPr/>
          <p:nvPr/>
        </p:nvCxnSpPr>
        <p:spPr>
          <a:xfrm>
            <a:off x="684287" y="5959053"/>
            <a:ext cx="5904656" cy="0"/>
          </a:xfrm>
          <a:prstGeom prst="line">
            <a:avLst/>
          </a:prstGeom>
        </p:spPr>
        <p:style>
          <a:lnRef idx="1">
            <a:schemeClr val="accent6"/>
          </a:lnRef>
          <a:fillRef idx="0">
            <a:schemeClr val="accent6"/>
          </a:fillRef>
          <a:effectRef idx="0">
            <a:schemeClr val="accent6"/>
          </a:effectRef>
          <a:fontRef idx="minor">
            <a:schemeClr val="tx1"/>
          </a:fontRef>
        </p:style>
      </p:cxnSp>
      <p:sp>
        <p:nvSpPr>
          <p:cNvPr id="28" name="TextBox 27"/>
          <p:cNvSpPr txBox="1"/>
          <p:nvPr/>
        </p:nvSpPr>
        <p:spPr>
          <a:xfrm>
            <a:off x="3971377" y="972319"/>
            <a:ext cx="2966130" cy="369332"/>
          </a:xfrm>
          <a:prstGeom prst="rect">
            <a:avLst/>
          </a:prstGeom>
        </p:spPr>
        <p:style>
          <a:lnRef idx="2">
            <a:schemeClr val="accent6"/>
          </a:lnRef>
          <a:fillRef idx="1">
            <a:schemeClr val="lt1"/>
          </a:fillRef>
          <a:effectRef idx="0">
            <a:schemeClr val="accent6"/>
          </a:effectRef>
          <a:fontRef idx="minor">
            <a:schemeClr val="dk1"/>
          </a:fontRef>
        </p:style>
        <p:txBody>
          <a:bodyPr wrap="square" rtlCol="0">
            <a:spAutoFit/>
          </a:bodyPr>
          <a:lstStyle/>
          <a:p>
            <a:pPr algn="ctr"/>
            <a:r>
              <a:rPr lang="ru-RU" b="1" dirty="0" smtClean="0">
                <a:solidFill>
                  <a:srgbClr val="FFC000"/>
                </a:solidFill>
                <a:latin typeface="Arial" pitchFamily="34" charset="0"/>
                <a:cs typeface="Arial" pitchFamily="34" charset="0"/>
              </a:rPr>
              <a:t>«Мы вас любим!»</a:t>
            </a:r>
            <a:endParaRPr lang="ru-RU" b="1" dirty="0">
              <a:solidFill>
                <a:srgbClr val="FFC000"/>
              </a:solidFill>
              <a:latin typeface="Arial" pitchFamily="34" charset="0"/>
              <a:cs typeface="Arial" pitchFamily="34" charset="0"/>
            </a:endParaRPr>
          </a:p>
        </p:txBody>
      </p:sp>
      <p:pic>
        <p:nvPicPr>
          <p:cNvPr id="26" name="Рисунок 25" descr="Icon_CLM.png"/>
          <p:cNvPicPr>
            <a:picLocks noChangeAspect="1"/>
          </p:cNvPicPr>
          <p:nvPr/>
        </p:nvPicPr>
        <p:blipFill>
          <a:blip r:embed="rId3" cstate="print"/>
          <a:stretch>
            <a:fillRect/>
          </a:stretch>
        </p:blipFill>
        <p:spPr>
          <a:xfrm>
            <a:off x="270421" y="270421"/>
            <a:ext cx="701898" cy="701898"/>
          </a:xfrm>
          <a:prstGeom prst="rect">
            <a:avLst/>
          </a:prstGeom>
        </p:spPr>
      </p:pic>
      <p:sp>
        <p:nvSpPr>
          <p:cNvPr id="23" name="Солнце 22"/>
          <p:cNvSpPr/>
          <p:nvPr/>
        </p:nvSpPr>
        <p:spPr>
          <a:xfrm>
            <a:off x="0" y="10063509"/>
            <a:ext cx="576064" cy="504056"/>
          </a:xfrm>
          <a:prstGeom prst="sun">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ru-RU" dirty="0" smtClean="0"/>
              <a:t>2</a:t>
            </a:r>
            <a:endParaRPr lang="ru-RU" dirty="0"/>
          </a:p>
        </p:txBody>
      </p:sp>
      <p:sp>
        <p:nvSpPr>
          <p:cNvPr id="2" name="TextBox 1"/>
          <p:cNvSpPr txBox="1"/>
          <p:nvPr/>
        </p:nvSpPr>
        <p:spPr>
          <a:xfrm>
            <a:off x="3830086" y="1408045"/>
            <a:ext cx="3288103" cy="1815882"/>
          </a:xfrm>
          <a:prstGeom prst="rect">
            <a:avLst/>
          </a:prstGeom>
          <a:noFill/>
        </p:spPr>
        <p:txBody>
          <a:bodyPr wrap="square" rtlCol="0">
            <a:spAutoFit/>
          </a:bodyPr>
          <a:lstStyle/>
          <a:p>
            <a:r>
              <a:rPr lang="ru-RU" sz="1400" dirty="0" smtClean="0"/>
              <a:t>    19 </a:t>
            </a:r>
            <a:r>
              <a:rPr lang="ru-RU" sz="1400" dirty="0"/>
              <a:t>сентября 2019 года учащиеся начальной школы совместно с родителями  приняли участие в ежегодной благотворительной акции «Мы вас любим!» Областного геронтологического центра.   Суть акции заключается в изготовлении  памятных сувениров для старшего поколения.</a:t>
            </a:r>
            <a:endParaRPr lang="ru-RU" sz="1400" dirty="0"/>
          </a:p>
        </p:txBody>
      </p:sp>
      <p:pic>
        <p:nvPicPr>
          <p:cNvPr id="3" name="Рисунок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48512" y="1141251"/>
            <a:ext cx="3360695" cy="1890390"/>
          </a:xfrm>
          <a:prstGeom prst="rect">
            <a:avLst/>
          </a:prstGeom>
        </p:spPr>
      </p:pic>
      <p:sp>
        <p:nvSpPr>
          <p:cNvPr id="4" name="TextBox 3"/>
          <p:cNvSpPr txBox="1"/>
          <p:nvPr/>
        </p:nvSpPr>
        <p:spPr>
          <a:xfrm>
            <a:off x="237158" y="3031641"/>
            <a:ext cx="3975521" cy="2893100"/>
          </a:xfrm>
          <a:prstGeom prst="rect">
            <a:avLst/>
          </a:prstGeom>
          <a:noFill/>
        </p:spPr>
        <p:txBody>
          <a:bodyPr wrap="square" rtlCol="0">
            <a:spAutoFit/>
          </a:bodyPr>
          <a:lstStyle/>
          <a:p>
            <a:r>
              <a:rPr lang="ru-RU" sz="1400" dirty="0" smtClean="0"/>
              <a:t>    В </a:t>
            </a:r>
            <a:r>
              <a:rPr lang="ru-RU" sz="1400" dirty="0"/>
              <a:t>этом году юным жителям областной столицы предложили сшить футляр своими руками. Его верхняя часть представляет собой открытое сердце. Несмотря на удивительную простоту его очертаний, этот символ всегда был символом любви, милосердия и добра и по сей день остаётся одной из наиболее сильных позитивных эмблем мира. Яркий аксессуар может послужить футляром для хранения очков, чехлом для телефона, </a:t>
            </a:r>
            <a:r>
              <a:rPr lang="ru-RU" sz="1400" dirty="0" smtClean="0"/>
              <a:t>ключницей. Все </a:t>
            </a:r>
            <a:r>
              <a:rPr lang="ru-RU" sz="1400" dirty="0"/>
              <a:t>памятные подарки дети </a:t>
            </a:r>
            <a:r>
              <a:rPr lang="ru-RU" sz="1400" dirty="0" smtClean="0"/>
              <a:t>вручили участникам </a:t>
            </a:r>
            <a:r>
              <a:rPr lang="ru-RU" sz="1400" dirty="0"/>
              <a:t>областного праздничного форума «На 55 с плюсом!», который </a:t>
            </a:r>
            <a:r>
              <a:rPr lang="ru-RU" sz="1400" dirty="0" smtClean="0"/>
              <a:t>состоялся 1 </a:t>
            </a:r>
            <a:r>
              <a:rPr lang="ru-RU" sz="1400" dirty="0"/>
              <a:t>октября.</a:t>
            </a:r>
          </a:p>
        </p:txBody>
      </p:sp>
      <p:pic>
        <p:nvPicPr>
          <p:cNvPr id="5" name="Рисунок 4"/>
          <p:cNvPicPr>
            <a:picLocks noChangeAspect="1"/>
          </p:cNvPicPr>
          <p:nvPr/>
        </p:nvPicPr>
        <p:blipFill rotWithShape="1">
          <a:blip r:embed="rId5" cstate="print">
            <a:extLst>
              <a:ext uri="{28A0092B-C50C-407E-A947-70E740481C1C}">
                <a14:useLocalDpi xmlns:a14="http://schemas.microsoft.com/office/drawing/2010/main" val="0"/>
              </a:ext>
            </a:extLst>
          </a:blip>
          <a:srcRect l="13887" r="5431"/>
          <a:stretch/>
        </p:blipFill>
        <p:spPr>
          <a:xfrm>
            <a:off x="4227562" y="3223927"/>
            <a:ext cx="2709945" cy="2519101"/>
          </a:xfrm>
          <a:prstGeom prst="rect">
            <a:avLst/>
          </a:prstGeom>
        </p:spPr>
      </p:pic>
      <p:pic>
        <p:nvPicPr>
          <p:cNvPr id="6" name="Рисунок 5"/>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16993" y="6052006"/>
            <a:ext cx="3126833" cy="4169110"/>
          </a:xfrm>
          <a:prstGeom prst="rect">
            <a:avLst/>
          </a:prstGeom>
        </p:spPr>
      </p:pic>
      <p:sp>
        <p:nvSpPr>
          <p:cNvPr id="8" name="TextBox 7"/>
          <p:cNvSpPr txBox="1"/>
          <p:nvPr/>
        </p:nvSpPr>
        <p:spPr>
          <a:xfrm>
            <a:off x="3543827" y="6421338"/>
            <a:ext cx="3765196" cy="3970318"/>
          </a:xfrm>
          <a:prstGeom prst="rect">
            <a:avLst/>
          </a:prstGeom>
          <a:noFill/>
        </p:spPr>
        <p:txBody>
          <a:bodyPr wrap="square" rtlCol="0">
            <a:spAutoFit/>
          </a:bodyPr>
          <a:lstStyle/>
          <a:p>
            <a:r>
              <a:rPr lang="ru-RU" sz="1400" dirty="0" smtClean="0"/>
              <a:t>    Наша школа приняла </a:t>
            </a:r>
            <a:r>
              <a:rPr lang="ru-RU" sz="1400" dirty="0"/>
              <a:t>активное участие в мероприятиях, приуроченных ко Всероссийскому Дню трезвости. </a:t>
            </a:r>
            <a:endParaRPr lang="ru-RU" sz="1400" dirty="0" smtClean="0"/>
          </a:p>
          <a:p>
            <a:r>
              <a:rPr lang="ru-RU" sz="1400" dirty="0"/>
              <a:t> </a:t>
            </a:r>
            <a:r>
              <a:rPr lang="ru-RU" sz="1400" dirty="0" smtClean="0"/>
              <a:t>   В </a:t>
            </a:r>
            <a:r>
              <a:rPr lang="ru-RU" sz="1400" dirty="0"/>
              <a:t>рамках реализации областного межведомственного проекта организации мероприятий, направленных на пропаганду здорового образа жизни и профилактику асоциальных явлений «Областной профилактический марафон «Тюменская область — территория здорового образа жизни!»</a:t>
            </a:r>
          </a:p>
          <a:p>
            <a:r>
              <a:rPr lang="ru-RU" sz="1400" dirty="0" smtClean="0"/>
              <a:t>   В </a:t>
            </a:r>
            <a:r>
              <a:rPr lang="ru-RU" sz="1400" dirty="0"/>
              <a:t>рамках мероприятий проведены беседы с учащимися на тему: «Наш друг — здоровье», «Здоровый образ жизни — путь к долголетию». Оформлены выставки и конкурс стен-газет  —  «Здоровый образ жизни»; организован просмотр видеороликов «Путешествие по дорогам здоровья».</a:t>
            </a:r>
          </a:p>
        </p:txBody>
      </p:sp>
    </p:spTree>
    <p:extLst>
      <p:ext uri="{BB962C8B-B14F-4D97-AF65-F5344CB8AC3E}">
        <p14:creationId xmlns:p14="http://schemas.microsoft.com/office/powerpoint/2010/main" val="84852557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l="-53000" r="-53000"/>
          </a:stretch>
        </a:blipFill>
        <a:effectLst/>
      </p:bgPr>
    </p:bg>
    <p:spTree>
      <p:nvGrpSpPr>
        <p:cNvPr id="1" name=""/>
        <p:cNvGrpSpPr/>
        <p:nvPr/>
      </p:nvGrpSpPr>
      <p:grpSpPr>
        <a:xfrm>
          <a:off x="0" y="0"/>
          <a:ext cx="0" cy="0"/>
          <a:chOff x="0" y="0"/>
          <a:chExt cx="0" cy="0"/>
        </a:xfrm>
      </p:grpSpPr>
      <p:sp>
        <p:nvSpPr>
          <p:cNvPr id="10" name="Прямоугольник 9"/>
          <p:cNvSpPr/>
          <p:nvPr/>
        </p:nvSpPr>
        <p:spPr>
          <a:xfrm>
            <a:off x="396255" y="198413"/>
            <a:ext cx="6984776" cy="10204909"/>
          </a:xfrm>
          <a:prstGeom prst="rect">
            <a:avLst/>
          </a:prstGeom>
          <a:pattFill prst="pct10">
            <a:fgClr>
              <a:schemeClr val="bg1">
                <a:lumMod val="85000"/>
              </a:schemeClr>
            </a:fgClr>
            <a:bgClr>
              <a:schemeClr val="bg1"/>
            </a:bgClr>
          </a:pattFill>
        </p:spPr>
        <p:style>
          <a:lnRef idx="2">
            <a:schemeClr val="accent6"/>
          </a:lnRef>
          <a:fillRef idx="1">
            <a:schemeClr val="lt1"/>
          </a:fillRef>
          <a:effectRef idx="0">
            <a:schemeClr val="accent6"/>
          </a:effectRef>
          <a:fontRef idx="minor">
            <a:schemeClr val="dk1"/>
          </a:fontRef>
        </p:style>
        <p:txBody>
          <a:bodyPr rtlCol="0" anchor="ctr"/>
          <a:lstStyle/>
          <a:p>
            <a:pPr algn="ctr"/>
            <a:endParaRPr lang="ru-RU" dirty="0" smtClean="0"/>
          </a:p>
          <a:p>
            <a:pPr algn="ctr"/>
            <a:endParaRPr lang="ru-RU" dirty="0" smtClean="0"/>
          </a:p>
          <a:p>
            <a:pPr algn="ctr"/>
            <a:endParaRPr lang="ru-RU" dirty="0" smtClean="0"/>
          </a:p>
          <a:p>
            <a:pPr algn="ctr"/>
            <a:endParaRPr lang="ru-RU" dirty="0" smtClean="0"/>
          </a:p>
          <a:p>
            <a:pPr algn="ctr"/>
            <a:endParaRPr lang="ru-RU" dirty="0" smtClean="0"/>
          </a:p>
          <a:p>
            <a:pPr algn="ctr"/>
            <a:endParaRPr lang="ru-RU" dirty="0" smtClean="0"/>
          </a:p>
          <a:p>
            <a:pPr algn="ctr"/>
            <a:endParaRPr lang="ru-RU" dirty="0" smtClean="0"/>
          </a:p>
          <a:p>
            <a:pPr algn="ctr"/>
            <a:endParaRPr lang="ru-RU" dirty="0" smtClean="0"/>
          </a:p>
          <a:p>
            <a:pPr algn="ctr"/>
            <a:endParaRPr lang="ru-RU" dirty="0" smtClean="0"/>
          </a:p>
          <a:p>
            <a:pPr algn="ctr"/>
            <a:endParaRPr lang="ru-RU" dirty="0"/>
          </a:p>
        </p:txBody>
      </p:sp>
      <p:cxnSp>
        <p:nvCxnSpPr>
          <p:cNvPr id="7" name="Прямая соединительная линия 6"/>
          <p:cNvCxnSpPr/>
          <p:nvPr/>
        </p:nvCxnSpPr>
        <p:spPr>
          <a:xfrm>
            <a:off x="1081298" y="877701"/>
            <a:ext cx="5557451" cy="0"/>
          </a:xfrm>
          <a:prstGeom prst="line">
            <a:avLst/>
          </a:prstGeom>
        </p:spPr>
        <p:style>
          <a:lnRef idx="1">
            <a:schemeClr val="accent6"/>
          </a:lnRef>
          <a:fillRef idx="0">
            <a:schemeClr val="accent6"/>
          </a:fillRef>
          <a:effectRef idx="0">
            <a:schemeClr val="accent6"/>
          </a:effectRef>
          <a:fontRef idx="minor">
            <a:schemeClr val="tx1"/>
          </a:fontRef>
        </p:style>
      </p:cxnSp>
      <p:cxnSp>
        <p:nvCxnSpPr>
          <p:cNvPr id="20" name="Прямая соединительная линия 19"/>
          <p:cNvCxnSpPr/>
          <p:nvPr/>
        </p:nvCxnSpPr>
        <p:spPr>
          <a:xfrm>
            <a:off x="907695" y="3942829"/>
            <a:ext cx="5904656" cy="0"/>
          </a:xfrm>
          <a:prstGeom prst="line">
            <a:avLst/>
          </a:prstGeom>
        </p:spPr>
        <p:style>
          <a:lnRef idx="1">
            <a:schemeClr val="accent6"/>
          </a:lnRef>
          <a:fillRef idx="0">
            <a:schemeClr val="accent6"/>
          </a:fillRef>
          <a:effectRef idx="0">
            <a:schemeClr val="accent6"/>
          </a:effectRef>
          <a:fontRef idx="minor">
            <a:schemeClr val="tx1"/>
          </a:fontRef>
        </p:style>
      </p:cxnSp>
      <p:cxnSp>
        <p:nvCxnSpPr>
          <p:cNvPr id="31" name="Прямая соединительная линия 30"/>
          <p:cNvCxnSpPr/>
          <p:nvPr/>
        </p:nvCxnSpPr>
        <p:spPr>
          <a:xfrm>
            <a:off x="900311" y="7183189"/>
            <a:ext cx="5904656" cy="0"/>
          </a:xfrm>
          <a:prstGeom prst="line">
            <a:avLst/>
          </a:prstGeom>
        </p:spPr>
        <p:style>
          <a:lnRef idx="1">
            <a:schemeClr val="accent6"/>
          </a:lnRef>
          <a:fillRef idx="0">
            <a:schemeClr val="accent6"/>
          </a:fillRef>
          <a:effectRef idx="0">
            <a:schemeClr val="accent6"/>
          </a:effectRef>
          <a:fontRef idx="minor">
            <a:schemeClr val="tx1"/>
          </a:fontRef>
        </p:style>
      </p:cxnSp>
      <p:sp>
        <p:nvSpPr>
          <p:cNvPr id="23" name="Солнце 22"/>
          <p:cNvSpPr/>
          <p:nvPr/>
        </p:nvSpPr>
        <p:spPr>
          <a:xfrm>
            <a:off x="6985199" y="10117907"/>
            <a:ext cx="576064" cy="504056"/>
          </a:xfrm>
          <a:prstGeom prst="sun">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ru-RU" dirty="0" smtClean="0"/>
              <a:t>3</a:t>
            </a:r>
            <a:endParaRPr lang="ru-RU" dirty="0"/>
          </a:p>
        </p:txBody>
      </p:sp>
      <p:sp>
        <p:nvSpPr>
          <p:cNvPr id="30" name="Прямоугольник 29"/>
          <p:cNvSpPr/>
          <p:nvPr/>
        </p:nvSpPr>
        <p:spPr>
          <a:xfrm>
            <a:off x="5292799" y="342429"/>
            <a:ext cx="2064196" cy="418234"/>
          </a:xfrm>
          <a:prstGeom prst="rect">
            <a:avLst/>
          </a:prstGeom>
        </p:spPr>
        <p:style>
          <a:lnRef idx="2">
            <a:schemeClr val="accent6"/>
          </a:lnRef>
          <a:fillRef idx="1">
            <a:schemeClr val="lt1"/>
          </a:fillRef>
          <a:effectRef idx="0">
            <a:schemeClr val="accent6"/>
          </a:effectRef>
          <a:fontRef idx="minor">
            <a:schemeClr val="dk1"/>
          </a:fontRef>
        </p:style>
        <p:txBody>
          <a:bodyPr rtlCol="0" anchor="ctr">
            <a:scene3d>
              <a:camera prst="orthographicFront"/>
              <a:lightRig rig="balanced" dir="t">
                <a:rot lat="0" lon="0" rev="2100000"/>
              </a:lightRig>
            </a:scene3d>
            <a:sp3d extrusionH="57150" prstMaterial="metal">
              <a:bevelT w="38100" h="25400"/>
              <a:contourClr>
                <a:schemeClr val="bg2"/>
              </a:contourClr>
            </a:sp3d>
          </a:bodyPr>
          <a:lstStyle/>
          <a:p>
            <a:pPr algn="ctr"/>
            <a:endParaRPr lang="ru-RU" dirty="0">
              <a:ln w="50800"/>
              <a:solidFill>
                <a:sysClr val="windowText" lastClr="000000"/>
              </a:solidFill>
              <a:cs typeface="Arial" pitchFamily="34" charset="0"/>
            </a:endParaRPr>
          </a:p>
        </p:txBody>
      </p:sp>
      <p:sp>
        <p:nvSpPr>
          <p:cNvPr id="11" name="TextBox 10"/>
          <p:cNvSpPr txBox="1"/>
          <p:nvPr/>
        </p:nvSpPr>
        <p:spPr>
          <a:xfrm>
            <a:off x="478369" y="973631"/>
            <a:ext cx="3545100" cy="2585323"/>
          </a:xfrm>
          <a:prstGeom prst="rect">
            <a:avLst/>
          </a:prstGeom>
          <a:noFill/>
        </p:spPr>
        <p:txBody>
          <a:bodyPr wrap="square" rtlCol="0">
            <a:spAutoFit/>
          </a:bodyPr>
          <a:lstStyle/>
          <a:p>
            <a:r>
              <a:rPr lang="ru-RU" sz="1600" dirty="0" smtClean="0">
                <a:latin typeface="Monotype Corsiva" pitchFamily="66" charset="0"/>
              </a:rPr>
              <a:t>    В </a:t>
            </a:r>
            <a:r>
              <a:rPr lang="ru-RU" sz="1600" dirty="0">
                <a:latin typeface="Monotype Corsiva" pitchFamily="66" charset="0"/>
              </a:rPr>
              <a:t>День учителя в России от чистого сердца желаю чудесной погоды и за окном, и на сердце, отличного настроения и дома, и на работе, уважения и коллег, и учеников, успехов и в деятельности, и в своих увлечениях. Пусть каждый день дарит бодрость и энергию, силы и вдохновение, оптимизм и уверенность в том, что всё у Вас получится.</a:t>
            </a:r>
            <a:r>
              <a:rPr lang="ru-RU" dirty="0"/>
              <a:t/>
            </a:r>
            <a:br>
              <a:rPr lang="ru-RU" dirty="0"/>
            </a:br>
            <a:endParaRPr lang="ru-RU" dirty="0"/>
          </a:p>
        </p:txBody>
      </p:sp>
      <p:sp>
        <p:nvSpPr>
          <p:cNvPr id="12" name="TextBox 11"/>
          <p:cNvSpPr txBox="1"/>
          <p:nvPr/>
        </p:nvSpPr>
        <p:spPr>
          <a:xfrm>
            <a:off x="612279" y="3387141"/>
            <a:ext cx="2944944" cy="323165"/>
          </a:xfrm>
          <a:prstGeom prst="rect">
            <a:avLst/>
          </a:prstGeom>
        </p:spPr>
        <p:style>
          <a:lnRef idx="2">
            <a:schemeClr val="accent6"/>
          </a:lnRef>
          <a:fillRef idx="1">
            <a:schemeClr val="lt1"/>
          </a:fillRef>
          <a:effectRef idx="0">
            <a:schemeClr val="accent6"/>
          </a:effectRef>
          <a:fontRef idx="minor">
            <a:schemeClr val="dk1"/>
          </a:fontRef>
        </p:style>
        <p:txBody>
          <a:bodyPr wrap="square" rtlCol="0">
            <a:spAutoFit/>
          </a:bodyPr>
          <a:lstStyle/>
          <a:p>
            <a:r>
              <a:rPr lang="ru-RU" sz="1500" dirty="0">
                <a:latin typeface="Monotype Corsiva" pitchFamily="66" charset="0"/>
              </a:rPr>
              <a:t>Д</a:t>
            </a:r>
            <a:r>
              <a:rPr lang="ru-RU" sz="1500" dirty="0" smtClean="0">
                <a:latin typeface="Monotype Corsiva" pitchFamily="66" charset="0"/>
              </a:rPr>
              <a:t>иректор школы М. Б. Ожгибисов</a:t>
            </a:r>
            <a:endParaRPr lang="ru-RU" sz="1500" dirty="0">
              <a:latin typeface="Monotype Corsiva" pitchFamily="66" charset="0"/>
            </a:endParaRPr>
          </a:p>
        </p:txBody>
      </p:sp>
      <p:sp>
        <p:nvSpPr>
          <p:cNvPr id="13" name="TextBox 12"/>
          <p:cNvSpPr txBox="1"/>
          <p:nvPr/>
        </p:nvSpPr>
        <p:spPr>
          <a:xfrm>
            <a:off x="3852639" y="4086845"/>
            <a:ext cx="3413207" cy="3262432"/>
          </a:xfrm>
          <a:prstGeom prst="rect">
            <a:avLst/>
          </a:prstGeom>
          <a:noFill/>
        </p:spPr>
        <p:txBody>
          <a:bodyPr wrap="square" rtlCol="0">
            <a:spAutoFit/>
          </a:bodyPr>
          <a:lstStyle/>
          <a:p>
            <a:r>
              <a:rPr lang="ru-RU" sz="1600" dirty="0" smtClean="0">
                <a:latin typeface="Monotype Corsiva" pitchFamily="66" charset="0"/>
              </a:rPr>
              <a:t>    Дорогие коллеги! Поздравляю </a:t>
            </a:r>
            <a:r>
              <a:rPr lang="ru-RU" sz="1600" dirty="0">
                <a:latin typeface="Monotype Corsiva" pitchFamily="66" charset="0"/>
              </a:rPr>
              <a:t>с Днём </a:t>
            </a:r>
            <a:r>
              <a:rPr lang="ru-RU" sz="1600" dirty="0" smtClean="0">
                <a:latin typeface="Monotype Corsiva" pitchFamily="66" charset="0"/>
              </a:rPr>
              <a:t>учителя. </a:t>
            </a:r>
          </a:p>
          <a:p>
            <a:r>
              <a:rPr lang="ru-RU" sz="1600" dirty="0">
                <a:latin typeface="Monotype Corsiva" pitchFamily="66" charset="0"/>
              </a:rPr>
              <a:t> </a:t>
            </a:r>
            <a:r>
              <a:rPr lang="ru-RU" sz="1600" dirty="0" smtClean="0">
                <a:latin typeface="Monotype Corsiva" pitchFamily="66" charset="0"/>
              </a:rPr>
              <a:t> Для </a:t>
            </a:r>
            <a:r>
              <a:rPr lang="ru-RU" sz="1600" dirty="0">
                <a:latin typeface="Monotype Corsiva" pitchFamily="66" charset="0"/>
              </a:rPr>
              <a:t>Вашей профессии одной мудрости и опыта мало, без мужества и энтузиазма здесь не обойтись. Всеми этими качествами Вы, конечно же, обладаете. И я хочу пожелать Вам никогда не терять веры в лучшее, с лёгкостью открывать двери в мир знаний и мечтаний для каждого ученика. Здоровья Вам и долгих лет успешного преподавания, мира и доброго счастья</a:t>
            </a:r>
            <a:r>
              <a:rPr lang="ru-RU" sz="1600" dirty="0" smtClean="0">
                <a:latin typeface="Monotype Corsiva" pitchFamily="66" charset="0"/>
              </a:rPr>
              <a:t>.</a:t>
            </a:r>
          </a:p>
          <a:p>
            <a:endParaRPr lang="ru-RU" sz="1400" dirty="0"/>
          </a:p>
        </p:txBody>
      </p:sp>
      <p:sp>
        <p:nvSpPr>
          <p:cNvPr id="14" name="TextBox 13"/>
          <p:cNvSpPr txBox="1"/>
          <p:nvPr/>
        </p:nvSpPr>
        <p:spPr>
          <a:xfrm>
            <a:off x="648815" y="6525636"/>
            <a:ext cx="2944944" cy="553998"/>
          </a:xfrm>
          <a:prstGeom prst="rect">
            <a:avLst/>
          </a:prstGeom>
        </p:spPr>
        <p:style>
          <a:lnRef idx="2">
            <a:schemeClr val="accent6"/>
          </a:lnRef>
          <a:fillRef idx="1">
            <a:schemeClr val="lt1"/>
          </a:fillRef>
          <a:effectRef idx="0">
            <a:schemeClr val="accent6"/>
          </a:effectRef>
          <a:fontRef idx="minor">
            <a:schemeClr val="dk1"/>
          </a:fontRef>
        </p:style>
        <p:txBody>
          <a:bodyPr wrap="square" rtlCol="0">
            <a:spAutoFit/>
          </a:bodyPr>
          <a:lstStyle/>
          <a:p>
            <a:r>
              <a:rPr lang="ru-RU" sz="1500" dirty="0" smtClean="0">
                <a:latin typeface="Monotype Corsiva" pitchFamily="66" charset="0"/>
              </a:rPr>
              <a:t>Завуч по учебной работе </a:t>
            </a:r>
          </a:p>
          <a:p>
            <a:r>
              <a:rPr lang="ru-RU" sz="1500" dirty="0" smtClean="0">
                <a:latin typeface="Monotype Corsiva" pitchFamily="66" charset="0"/>
              </a:rPr>
              <a:t>И. А. Михайлов</a:t>
            </a:r>
            <a:endParaRPr lang="ru-RU" sz="1500" dirty="0">
              <a:latin typeface="Monotype Corsiva" pitchFamily="66" charset="0"/>
            </a:endParaRPr>
          </a:p>
        </p:txBody>
      </p:sp>
      <p:sp>
        <p:nvSpPr>
          <p:cNvPr id="15" name="TextBox 14"/>
          <p:cNvSpPr txBox="1"/>
          <p:nvPr/>
        </p:nvSpPr>
        <p:spPr>
          <a:xfrm>
            <a:off x="4175878" y="9803412"/>
            <a:ext cx="2944944" cy="553998"/>
          </a:xfrm>
          <a:prstGeom prst="rect">
            <a:avLst/>
          </a:prstGeom>
        </p:spPr>
        <p:style>
          <a:lnRef idx="2">
            <a:schemeClr val="accent6"/>
          </a:lnRef>
          <a:fillRef idx="1">
            <a:schemeClr val="lt1"/>
          </a:fillRef>
          <a:effectRef idx="0">
            <a:schemeClr val="accent6"/>
          </a:effectRef>
          <a:fontRef idx="minor">
            <a:schemeClr val="dk1"/>
          </a:fontRef>
        </p:style>
        <p:txBody>
          <a:bodyPr wrap="square" rtlCol="0">
            <a:spAutoFit/>
          </a:bodyPr>
          <a:lstStyle/>
          <a:p>
            <a:r>
              <a:rPr lang="ru-RU" sz="1500" dirty="0" smtClean="0">
                <a:latin typeface="Monotype Corsiva" pitchFamily="66" charset="0"/>
              </a:rPr>
              <a:t>Завуч по воспитательной работе </a:t>
            </a:r>
          </a:p>
          <a:p>
            <a:r>
              <a:rPr lang="ru-RU" sz="1500" dirty="0" smtClean="0">
                <a:latin typeface="Monotype Corsiva" pitchFamily="66" charset="0"/>
              </a:rPr>
              <a:t>В. А. Мамонтова</a:t>
            </a:r>
            <a:endParaRPr lang="ru-RU" sz="1500" dirty="0">
              <a:latin typeface="Monotype Corsiva" pitchFamily="66" charset="0"/>
            </a:endParaRPr>
          </a:p>
        </p:txBody>
      </p:sp>
      <p:pic>
        <p:nvPicPr>
          <p:cNvPr id="2" name="Рисунок 1"/>
          <p:cNvPicPr>
            <a:picLocks noChangeAspect="1"/>
          </p:cNvPicPr>
          <p:nvPr/>
        </p:nvPicPr>
        <p:blipFill rotWithShape="1">
          <a:blip r:embed="rId3" cstate="print">
            <a:extLst>
              <a:ext uri="{28A0092B-C50C-407E-A947-70E740481C1C}">
                <a14:useLocalDpi xmlns:a14="http://schemas.microsoft.com/office/drawing/2010/main" val="0"/>
              </a:ext>
            </a:extLst>
          </a:blip>
          <a:srcRect r="4389"/>
          <a:stretch/>
        </p:blipFill>
        <p:spPr>
          <a:xfrm>
            <a:off x="4023469" y="1178631"/>
            <a:ext cx="3249762" cy="2549212"/>
          </a:xfrm>
          <a:prstGeom prst="rect">
            <a:avLst/>
          </a:prstGeom>
        </p:spPr>
      </p:pic>
      <p:pic>
        <p:nvPicPr>
          <p:cNvPr id="3" name="Рисунок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66367" y="4084786"/>
            <a:ext cx="3127392" cy="2345544"/>
          </a:xfrm>
          <a:prstGeom prst="rect">
            <a:avLst/>
          </a:prstGeom>
        </p:spPr>
      </p:pic>
      <p:pic>
        <p:nvPicPr>
          <p:cNvPr id="4" name="Рисунок 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138454" y="7349277"/>
            <a:ext cx="3127392" cy="2345544"/>
          </a:xfrm>
          <a:prstGeom prst="rect">
            <a:avLst/>
          </a:prstGeom>
        </p:spPr>
      </p:pic>
      <p:sp>
        <p:nvSpPr>
          <p:cNvPr id="5" name="TextBox 4"/>
          <p:cNvSpPr txBox="1"/>
          <p:nvPr/>
        </p:nvSpPr>
        <p:spPr>
          <a:xfrm>
            <a:off x="466367" y="7217266"/>
            <a:ext cx="3557102" cy="3600986"/>
          </a:xfrm>
          <a:prstGeom prst="rect">
            <a:avLst/>
          </a:prstGeom>
          <a:noFill/>
        </p:spPr>
        <p:txBody>
          <a:bodyPr wrap="square" rtlCol="0">
            <a:spAutoFit/>
          </a:bodyPr>
          <a:lstStyle/>
          <a:p>
            <a:r>
              <a:rPr lang="ru-RU" sz="1600" dirty="0" smtClean="0">
                <a:latin typeface="Monotype Corsiva" pitchFamily="66" charset="0"/>
              </a:rPr>
              <a:t>   Сегодня </a:t>
            </a:r>
            <a:r>
              <a:rPr lang="ru-RU" sz="1600" dirty="0">
                <a:latin typeface="Monotype Corsiva" pitchFamily="66" charset="0"/>
              </a:rPr>
              <a:t>весь мир чествует людей самой замечательной и очень важной профессии. Людей, которые закладывают в наши души любовь к учебе, дают интересные знания и помогают познать огромный мир. Честь и хвала вам учителя. Желаю успеха в труде и жизни. Желаю всегда идти в ногу со временем и своими учениками. И не смотря на то, что вы уже являетесь кладезем знаний, желаю, чтобы каждый новый день удивлял вас интереснейшими открытиями.</a:t>
            </a:r>
            <a:r>
              <a:rPr lang="ru-RU" dirty="0">
                <a:latin typeface="Monotype Corsiva" pitchFamily="66" charset="0"/>
              </a:rPr>
              <a:t/>
            </a:r>
            <a:br>
              <a:rPr lang="ru-RU" dirty="0">
                <a:latin typeface="Monotype Corsiva" pitchFamily="66" charset="0"/>
              </a:rPr>
            </a:br>
            <a:r>
              <a:rPr lang="ru-RU" dirty="0"/>
              <a:t/>
            </a:r>
            <a:br>
              <a:rPr lang="ru-RU" dirty="0"/>
            </a:br>
            <a:endParaRPr lang="ru-RU" dirty="0"/>
          </a:p>
        </p:txBody>
      </p:sp>
      <p:pic>
        <p:nvPicPr>
          <p:cNvPr id="22" name="Рисунок 21"/>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440301" y="413564"/>
            <a:ext cx="1774947" cy="275964"/>
          </a:xfrm>
          <a:prstGeom prst="rect">
            <a:avLst/>
          </a:prstGeom>
        </p:spPr>
      </p:pic>
      <p:pic>
        <p:nvPicPr>
          <p:cNvPr id="24" name="Рисунок 23"/>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962220" y="232673"/>
            <a:ext cx="1240487" cy="632976"/>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l="-53000" r="-53000"/>
          </a:stretch>
        </a:blipFill>
        <a:effectLst/>
      </p:bgPr>
    </p:bg>
    <p:spTree>
      <p:nvGrpSpPr>
        <p:cNvPr id="1" name=""/>
        <p:cNvGrpSpPr/>
        <p:nvPr/>
      </p:nvGrpSpPr>
      <p:grpSpPr>
        <a:xfrm>
          <a:off x="0" y="0"/>
          <a:ext cx="0" cy="0"/>
          <a:chOff x="0" y="0"/>
          <a:chExt cx="0" cy="0"/>
        </a:xfrm>
      </p:grpSpPr>
      <p:sp>
        <p:nvSpPr>
          <p:cNvPr id="10" name="Прямоугольник 9"/>
          <p:cNvSpPr/>
          <p:nvPr/>
        </p:nvSpPr>
        <p:spPr>
          <a:xfrm>
            <a:off x="252239" y="198413"/>
            <a:ext cx="6957024" cy="10204909"/>
          </a:xfrm>
          <a:prstGeom prst="rect">
            <a:avLst/>
          </a:prstGeom>
        </p:spPr>
        <p:style>
          <a:lnRef idx="2">
            <a:schemeClr val="accent4"/>
          </a:lnRef>
          <a:fillRef idx="1">
            <a:schemeClr val="lt1"/>
          </a:fillRef>
          <a:effectRef idx="0">
            <a:schemeClr val="accent4"/>
          </a:effectRef>
          <a:fontRef idx="minor">
            <a:schemeClr val="dk1"/>
          </a:fontRef>
        </p:style>
        <p:txBody>
          <a:bodyPr rtlCol="0" anchor="ctr"/>
          <a:lstStyle/>
          <a:p>
            <a:endParaRPr lang="ru-RU" sz="1400" dirty="0" smtClean="0"/>
          </a:p>
          <a:p>
            <a:endParaRPr lang="ru-RU" sz="1400" dirty="0" smtClean="0"/>
          </a:p>
          <a:p>
            <a:endParaRPr lang="ru-RU" sz="1400" dirty="0" smtClean="0"/>
          </a:p>
          <a:p>
            <a:endParaRPr lang="ru-RU" sz="1400" dirty="0" smtClean="0"/>
          </a:p>
          <a:p>
            <a:endParaRPr lang="ru-RU" sz="1400" dirty="0" smtClean="0"/>
          </a:p>
          <a:p>
            <a:endParaRPr lang="ru-RU" sz="1400" dirty="0" smtClean="0"/>
          </a:p>
          <a:p>
            <a:endParaRPr lang="ru-RU" sz="1400" dirty="0" smtClean="0"/>
          </a:p>
          <a:p>
            <a:endParaRPr lang="ru-RU" sz="1400" dirty="0" smtClean="0"/>
          </a:p>
          <a:p>
            <a:endParaRPr lang="ru-RU" sz="1400" dirty="0" smtClean="0"/>
          </a:p>
          <a:p>
            <a:endParaRPr lang="ru-RU" sz="1400" dirty="0" smtClean="0"/>
          </a:p>
          <a:p>
            <a:endParaRPr lang="ru-RU" sz="1400" dirty="0" smtClean="0"/>
          </a:p>
          <a:p>
            <a:endParaRPr lang="ru-RU" sz="1400" dirty="0" smtClean="0"/>
          </a:p>
          <a:p>
            <a:endParaRPr lang="ru-RU" sz="1400" dirty="0" smtClean="0"/>
          </a:p>
          <a:p>
            <a:endParaRPr lang="ru-RU" sz="1400" dirty="0" smtClean="0"/>
          </a:p>
        </p:txBody>
      </p:sp>
      <p:cxnSp>
        <p:nvCxnSpPr>
          <p:cNvPr id="7" name="Прямая соединительная линия 6"/>
          <p:cNvCxnSpPr/>
          <p:nvPr/>
        </p:nvCxnSpPr>
        <p:spPr>
          <a:xfrm>
            <a:off x="1081298" y="877701"/>
            <a:ext cx="5557451" cy="0"/>
          </a:xfrm>
          <a:prstGeom prst="line">
            <a:avLst/>
          </a:prstGeom>
        </p:spPr>
        <p:style>
          <a:lnRef idx="2">
            <a:schemeClr val="accent4"/>
          </a:lnRef>
          <a:fillRef idx="0">
            <a:schemeClr val="accent4"/>
          </a:fillRef>
          <a:effectRef idx="1">
            <a:schemeClr val="accent4"/>
          </a:effectRef>
          <a:fontRef idx="minor">
            <a:schemeClr val="tx1"/>
          </a:fontRef>
        </p:style>
      </p:cxnSp>
      <p:sp>
        <p:nvSpPr>
          <p:cNvPr id="37" name="TextBox 36"/>
          <p:cNvSpPr txBox="1"/>
          <p:nvPr/>
        </p:nvSpPr>
        <p:spPr>
          <a:xfrm>
            <a:off x="1404367" y="990501"/>
            <a:ext cx="4896544" cy="461665"/>
          </a:xfrm>
          <a:prstGeom prst="rect">
            <a:avLst/>
          </a:prstGeom>
        </p:spPr>
        <p:style>
          <a:lnRef idx="2">
            <a:schemeClr val="accent4"/>
          </a:lnRef>
          <a:fillRef idx="1">
            <a:schemeClr val="lt1"/>
          </a:fillRef>
          <a:effectRef idx="0">
            <a:schemeClr val="accent4"/>
          </a:effectRef>
          <a:fontRef idx="minor">
            <a:schemeClr val="dk1"/>
          </a:fontRef>
        </p:style>
        <p:txBody>
          <a:bodyPr wrap="square" rtlCol="0">
            <a:spAutoFit/>
          </a:bodyPr>
          <a:lstStyle/>
          <a:p>
            <a:pPr algn="ctr"/>
            <a:r>
              <a:rPr lang="ru-RU" sz="2400" dirty="0" smtClean="0">
                <a:ln w="18415" cmpd="sng">
                  <a:solidFill>
                    <a:srgbClr val="FFFFFF"/>
                  </a:solidFill>
                  <a:prstDash val="solid"/>
                </a:ln>
                <a:solidFill>
                  <a:srgbClr val="FFFFFF"/>
                </a:solidFill>
                <a:effectLst>
                  <a:glow rad="63500">
                    <a:schemeClr val="accent4">
                      <a:satMod val="175000"/>
                      <a:alpha val="40000"/>
                    </a:schemeClr>
                  </a:glow>
                  <a:outerShdw blurRad="63500" dir="3600000" algn="tl" rotWithShape="0">
                    <a:srgbClr val="000000">
                      <a:alpha val="70000"/>
                    </a:srgbClr>
                  </a:outerShdw>
                </a:effectLst>
              </a:rPr>
              <a:t>Выборы президента школы</a:t>
            </a:r>
            <a:endParaRPr lang="ru-RU" sz="2400" dirty="0">
              <a:ln w="18415" cmpd="sng">
                <a:solidFill>
                  <a:srgbClr val="FFFFFF"/>
                </a:solidFill>
                <a:prstDash val="solid"/>
              </a:ln>
              <a:solidFill>
                <a:srgbClr val="FFFFFF"/>
              </a:solidFill>
              <a:effectLst>
                <a:glow rad="63500">
                  <a:schemeClr val="accent4">
                    <a:satMod val="175000"/>
                    <a:alpha val="40000"/>
                  </a:schemeClr>
                </a:glow>
                <a:outerShdw blurRad="63500" dir="3600000" algn="tl" rotWithShape="0">
                  <a:srgbClr val="000000">
                    <a:alpha val="70000"/>
                  </a:srgbClr>
                </a:outerShdw>
              </a:effectLst>
            </a:endParaRPr>
          </a:p>
        </p:txBody>
      </p:sp>
      <p:sp>
        <p:nvSpPr>
          <p:cNvPr id="15" name="Солнце 14"/>
          <p:cNvSpPr/>
          <p:nvPr/>
        </p:nvSpPr>
        <p:spPr>
          <a:xfrm>
            <a:off x="0" y="10117907"/>
            <a:ext cx="576064" cy="504056"/>
          </a:xfrm>
          <a:prstGeom prst="sun">
            <a:avLst/>
          </a:prstGeom>
        </p:spPr>
        <p:style>
          <a:lnRef idx="2">
            <a:schemeClr val="accent4"/>
          </a:lnRef>
          <a:fillRef idx="1">
            <a:schemeClr val="lt1"/>
          </a:fillRef>
          <a:effectRef idx="0">
            <a:schemeClr val="accent4"/>
          </a:effectRef>
          <a:fontRef idx="minor">
            <a:schemeClr val="dk1"/>
          </a:fontRef>
        </p:style>
        <p:txBody>
          <a:bodyPr rtlCol="0" anchor="ctr"/>
          <a:lstStyle/>
          <a:p>
            <a:pPr algn="ctr"/>
            <a:r>
              <a:rPr lang="ru-RU" dirty="0" smtClean="0"/>
              <a:t>4</a:t>
            </a:r>
            <a:endParaRPr lang="ru-RU" dirty="0"/>
          </a:p>
        </p:txBody>
      </p:sp>
      <p:sp>
        <p:nvSpPr>
          <p:cNvPr id="24" name="TextBox 23"/>
          <p:cNvSpPr txBox="1"/>
          <p:nvPr/>
        </p:nvSpPr>
        <p:spPr>
          <a:xfrm>
            <a:off x="396255" y="1511777"/>
            <a:ext cx="6696744" cy="369332"/>
          </a:xfrm>
          <a:prstGeom prst="rect">
            <a:avLst/>
          </a:prstGeom>
          <a:noFill/>
        </p:spPr>
        <p:txBody>
          <a:bodyPr wrap="square" rtlCol="0">
            <a:spAutoFit/>
          </a:bodyPr>
          <a:lstStyle/>
          <a:p>
            <a:r>
              <a:rPr lang="ru-RU" b="1" dirty="0" smtClean="0"/>
              <a:t>    </a:t>
            </a:r>
            <a:endParaRPr lang="ru-RU" dirty="0"/>
          </a:p>
        </p:txBody>
      </p:sp>
      <p:sp>
        <p:nvSpPr>
          <p:cNvPr id="26" name="Скругленный прямоугольник 25"/>
          <p:cNvSpPr/>
          <p:nvPr/>
        </p:nvSpPr>
        <p:spPr>
          <a:xfrm>
            <a:off x="1044327" y="414437"/>
            <a:ext cx="2376264" cy="360040"/>
          </a:xfrm>
          <a:prstGeom prst="roundRect">
            <a:avLst/>
          </a:prstGeom>
        </p:spPr>
        <p:style>
          <a:lnRef idx="0">
            <a:schemeClr val="accent4"/>
          </a:lnRef>
          <a:fillRef idx="3">
            <a:schemeClr val="accent4"/>
          </a:fillRef>
          <a:effectRef idx="3">
            <a:schemeClr val="accent4"/>
          </a:effectRef>
          <a:fontRef idx="minor">
            <a:schemeClr val="lt1"/>
          </a:fontRef>
        </p:style>
        <p:txBody>
          <a:bodyPr rtlCol="0" anchor="ctr"/>
          <a:lstStyle/>
          <a:p>
            <a:pPr algn="ctr"/>
            <a:r>
              <a:rPr lang="ru-RU"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С места событий</a:t>
            </a:r>
            <a:endParaRPr lang="ru-RU"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pic>
        <p:nvPicPr>
          <p:cNvPr id="27" name="Рисунок 26" descr="icons.jpg"/>
          <p:cNvPicPr>
            <a:picLocks noChangeAspect="1"/>
          </p:cNvPicPr>
          <p:nvPr/>
        </p:nvPicPr>
        <p:blipFill>
          <a:blip r:embed="rId3" cstate="print"/>
          <a:srcRect l="4762" t="6349" r="78096" b="70795"/>
          <a:stretch>
            <a:fillRect/>
          </a:stretch>
        </p:blipFill>
        <p:spPr>
          <a:xfrm>
            <a:off x="324247" y="270421"/>
            <a:ext cx="648072" cy="648072"/>
          </a:xfrm>
          <a:prstGeom prst="rect">
            <a:avLst/>
          </a:prstGeom>
        </p:spPr>
      </p:pic>
      <p:sp>
        <p:nvSpPr>
          <p:cNvPr id="2" name="TextBox 1"/>
          <p:cNvSpPr txBox="1"/>
          <p:nvPr/>
        </p:nvSpPr>
        <p:spPr>
          <a:xfrm>
            <a:off x="2959108" y="1690736"/>
            <a:ext cx="4104455" cy="1231106"/>
          </a:xfrm>
          <a:prstGeom prst="rect">
            <a:avLst/>
          </a:prstGeom>
          <a:noFill/>
        </p:spPr>
        <p:txBody>
          <a:bodyPr wrap="square" rtlCol="0">
            <a:spAutoFit/>
          </a:bodyPr>
          <a:lstStyle/>
          <a:p>
            <a:r>
              <a:rPr lang="ru-RU" dirty="0" smtClean="0"/>
              <a:t>   </a:t>
            </a:r>
            <a:r>
              <a:rPr lang="ru-RU" sz="1400" b="1" dirty="0"/>
              <a:t>Школьное</a:t>
            </a:r>
            <a:r>
              <a:rPr lang="ru-RU" sz="1400" dirty="0"/>
              <a:t> </a:t>
            </a:r>
            <a:r>
              <a:rPr lang="ru-RU" sz="1400" b="1" dirty="0"/>
              <a:t>самоуправление</a:t>
            </a:r>
            <a:r>
              <a:rPr lang="ru-RU" sz="1400" dirty="0"/>
              <a:t> – необходимый компонент современного воспитания, это режим протекания совместной и самостоятельной жизни, где каждый субъект реализовывает свои способности и потребности.</a:t>
            </a:r>
            <a:r>
              <a:rPr lang="ru-RU" sz="1400" dirty="0" smtClean="0"/>
              <a:t> </a:t>
            </a:r>
          </a:p>
        </p:txBody>
      </p:sp>
      <p:pic>
        <p:nvPicPr>
          <p:cNvPr id="3" name="Рисунок 2"/>
          <p:cNvPicPr>
            <a:picLocks noChangeAspect="1"/>
          </p:cNvPicPr>
          <p:nvPr/>
        </p:nvPicPr>
        <p:blipFill rotWithShape="1">
          <a:blip r:embed="rId4" cstate="print">
            <a:extLst>
              <a:ext uri="{28A0092B-C50C-407E-A947-70E740481C1C}">
                <a14:useLocalDpi xmlns:a14="http://schemas.microsoft.com/office/drawing/2010/main" val="0"/>
              </a:ext>
            </a:extLst>
          </a:blip>
          <a:srcRect l="4938" r="6231"/>
          <a:stretch/>
        </p:blipFill>
        <p:spPr>
          <a:xfrm>
            <a:off x="966222" y="1516581"/>
            <a:ext cx="1518265" cy="1281872"/>
          </a:xfrm>
          <a:prstGeom prst="rect">
            <a:avLst/>
          </a:prstGeom>
        </p:spPr>
      </p:pic>
      <p:sp>
        <p:nvSpPr>
          <p:cNvPr id="4" name="TextBox 3"/>
          <p:cNvSpPr txBox="1"/>
          <p:nvPr/>
        </p:nvSpPr>
        <p:spPr>
          <a:xfrm>
            <a:off x="398502" y="2829813"/>
            <a:ext cx="6696743" cy="1815882"/>
          </a:xfrm>
          <a:prstGeom prst="rect">
            <a:avLst/>
          </a:prstGeom>
          <a:noFill/>
        </p:spPr>
        <p:txBody>
          <a:bodyPr wrap="square" rtlCol="0">
            <a:spAutoFit/>
          </a:bodyPr>
          <a:lstStyle/>
          <a:p>
            <a:r>
              <a:rPr lang="ru-RU" sz="1400" dirty="0" smtClean="0"/>
              <a:t>    27 </a:t>
            </a:r>
            <a:r>
              <a:rPr lang="ru-RU" sz="1400" dirty="0"/>
              <a:t>сентября </a:t>
            </a:r>
            <a:r>
              <a:rPr lang="ru-RU" sz="1400" dirty="0" smtClean="0"/>
              <a:t>в нашей школе состоялись дебаты кандидатов в президенты, </a:t>
            </a:r>
            <a:r>
              <a:rPr lang="ru-RU" sz="1400" dirty="0"/>
              <a:t>который </a:t>
            </a:r>
            <a:r>
              <a:rPr lang="ru-RU" sz="1400" dirty="0" smtClean="0"/>
              <a:t>возглавит </a:t>
            </a:r>
            <a:r>
              <a:rPr lang="ru-RU" sz="1400" dirty="0"/>
              <a:t>работу министерств — образования, здравоохранения, которыми будут заниматься наши ученики. Они будут помогать администрации, педагогам и родителям, чтобы ученики хорошо учились, росли личностью, способной принимать правильные решения и участвовать в школьных мероприятиях.    </a:t>
            </a:r>
            <a:endParaRPr lang="ru-RU" sz="1400" dirty="0" smtClean="0"/>
          </a:p>
          <a:p>
            <a:r>
              <a:rPr lang="ru-RU" sz="1400" dirty="0"/>
              <a:t> </a:t>
            </a:r>
            <a:r>
              <a:rPr lang="ru-RU" sz="1400" dirty="0" smtClean="0"/>
              <a:t> </a:t>
            </a:r>
            <a:r>
              <a:rPr lang="ru-RU" sz="1400" dirty="0"/>
              <a:t> Каждое мероприятие, которое будет проходить в школе, обязательно будет контролироваться и учитываться советом старшеклассников</a:t>
            </a:r>
            <a:r>
              <a:rPr lang="ru-RU" sz="1400" dirty="0" smtClean="0"/>
              <a:t>.</a:t>
            </a:r>
          </a:p>
          <a:p>
            <a:r>
              <a:rPr lang="ru-RU" sz="1400" dirty="0"/>
              <a:t> </a:t>
            </a:r>
            <a:r>
              <a:rPr lang="ru-RU" sz="1400" dirty="0" smtClean="0"/>
              <a:t>   На место президента было  несколько претендентов:</a:t>
            </a:r>
            <a:endParaRPr lang="ru-RU" sz="1400" dirty="0"/>
          </a:p>
        </p:txBody>
      </p:sp>
      <p:pic>
        <p:nvPicPr>
          <p:cNvPr id="1026" name="Picture 2"/>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17279" t="19428" r="41125" b="41900"/>
          <a:stretch/>
        </p:blipFill>
        <p:spPr bwMode="auto">
          <a:xfrm>
            <a:off x="455121" y="4792088"/>
            <a:ext cx="1368152" cy="1017557"/>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l="15440" t="19194" r="43835" b="42320"/>
          <a:stretch/>
        </p:blipFill>
        <p:spPr bwMode="auto">
          <a:xfrm>
            <a:off x="2144722" y="4792088"/>
            <a:ext cx="1345914" cy="1017557"/>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Прямоугольник 4"/>
          <p:cNvSpPr/>
          <p:nvPr/>
        </p:nvSpPr>
        <p:spPr>
          <a:xfrm>
            <a:off x="455121" y="5959053"/>
            <a:ext cx="1368152" cy="653464"/>
          </a:xfrm>
          <a:prstGeom prst="rect">
            <a:avLst/>
          </a:prstGeom>
        </p:spPr>
        <p:style>
          <a:lnRef idx="2">
            <a:schemeClr val="accent4"/>
          </a:lnRef>
          <a:fillRef idx="1">
            <a:schemeClr val="lt1"/>
          </a:fillRef>
          <a:effectRef idx="0">
            <a:schemeClr val="accent4"/>
          </a:effectRef>
          <a:fontRef idx="minor">
            <a:schemeClr val="dk1"/>
          </a:fontRef>
        </p:style>
        <p:txBody>
          <a:bodyPr rtlCol="0" anchor="ctr"/>
          <a:lstStyle/>
          <a:p>
            <a:pPr algn="ctr"/>
            <a:r>
              <a:rPr lang="ru-RU" sz="1400" dirty="0" err="1" smtClean="0"/>
              <a:t>Насиров</a:t>
            </a:r>
            <a:r>
              <a:rPr lang="ru-RU" sz="1400" dirty="0" smtClean="0"/>
              <a:t> Саддам, ученик 10Б</a:t>
            </a:r>
            <a:endParaRPr lang="ru-RU" sz="1400" dirty="0"/>
          </a:p>
        </p:txBody>
      </p:sp>
      <p:sp>
        <p:nvSpPr>
          <p:cNvPr id="16" name="Прямоугольник 15"/>
          <p:cNvSpPr/>
          <p:nvPr/>
        </p:nvSpPr>
        <p:spPr>
          <a:xfrm>
            <a:off x="2144722" y="5959053"/>
            <a:ext cx="1368152" cy="653464"/>
          </a:xfrm>
          <a:prstGeom prst="rect">
            <a:avLst/>
          </a:prstGeom>
        </p:spPr>
        <p:style>
          <a:lnRef idx="2">
            <a:schemeClr val="accent4"/>
          </a:lnRef>
          <a:fillRef idx="1">
            <a:schemeClr val="lt1"/>
          </a:fillRef>
          <a:effectRef idx="0">
            <a:schemeClr val="accent4"/>
          </a:effectRef>
          <a:fontRef idx="minor">
            <a:schemeClr val="dk1"/>
          </a:fontRef>
        </p:style>
        <p:txBody>
          <a:bodyPr rtlCol="0" anchor="ctr"/>
          <a:lstStyle/>
          <a:p>
            <a:pPr algn="ctr"/>
            <a:r>
              <a:rPr lang="ru-RU" sz="1400" dirty="0" smtClean="0"/>
              <a:t>Ильиных Валерий, ученик 9Г </a:t>
            </a:r>
            <a:endParaRPr lang="ru-RU" sz="1400" dirty="0"/>
          </a:p>
        </p:txBody>
      </p:sp>
      <p:pic>
        <p:nvPicPr>
          <p:cNvPr id="1029" name="Picture 5"/>
          <p:cNvPicPr>
            <a:picLocks noChangeAspect="1" noChangeArrowheads="1"/>
          </p:cNvPicPr>
          <p:nvPr/>
        </p:nvPicPr>
        <p:blipFill rotWithShape="1">
          <a:blip r:embed="rId7" cstate="print">
            <a:extLst>
              <a:ext uri="{28A0092B-C50C-407E-A947-70E740481C1C}">
                <a14:useLocalDpi xmlns:a14="http://schemas.microsoft.com/office/drawing/2010/main" val="0"/>
              </a:ext>
            </a:extLst>
          </a:blip>
          <a:srcRect l="19414" t="32319" r="24337" b="21509"/>
          <a:stretch/>
        </p:blipFill>
        <p:spPr bwMode="auto">
          <a:xfrm>
            <a:off x="3730750" y="4810015"/>
            <a:ext cx="1522279" cy="99963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8" name="Прямоугольник 17"/>
          <p:cNvSpPr/>
          <p:nvPr/>
        </p:nvSpPr>
        <p:spPr>
          <a:xfrm>
            <a:off x="3807813" y="5959053"/>
            <a:ext cx="1368152" cy="653464"/>
          </a:xfrm>
          <a:prstGeom prst="rect">
            <a:avLst/>
          </a:prstGeom>
        </p:spPr>
        <p:style>
          <a:lnRef idx="2">
            <a:schemeClr val="accent4"/>
          </a:lnRef>
          <a:fillRef idx="1">
            <a:schemeClr val="lt1"/>
          </a:fillRef>
          <a:effectRef idx="0">
            <a:schemeClr val="accent4"/>
          </a:effectRef>
          <a:fontRef idx="minor">
            <a:schemeClr val="dk1"/>
          </a:fontRef>
        </p:style>
        <p:txBody>
          <a:bodyPr rtlCol="0" anchor="ctr"/>
          <a:lstStyle/>
          <a:p>
            <a:pPr algn="ctr"/>
            <a:r>
              <a:rPr lang="ru-RU" sz="1400" dirty="0" err="1" smtClean="0"/>
              <a:t>Белошицкий</a:t>
            </a:r>
            <a:r>
              <a:rPr lang="ru-RU" sz="1400" dirty="0" smtClean="0"/>
              <a:t> Матвей, ученик </a:t>
            </a:r>
            <a:r>
              <a:rPr lang="ru-RU" sz="1400" dirty="0"/>
              <a:t>8</a:t>
            </a:r>
            <a:r>
              <a:rPr lang="ru-RU" sz="1400" dirty="0" smtClean="0"/>
              <a:t>Г </a:t>
            </a:r>
            <a:endParaRPr lang="ru-RU" sz="1400" dirty="0"/>
          </a:p>
        </p:txBody>
      </p:sp>
      <p:pic>
        <p:nvPicPr>
          <p:cNvPr id="1030" name="Picture 6"/>
          <p:cNvPicPr>
            <a:picLocks noChangeAspect="1" noChangeArrowheads="1"/>
          </p:cNvPicPr>
          <p:nvPr/>
        </p:nvPicPr>
        <p:blipFill rotWithShape="1">
          <a:blip r:embed="rId8" cstate="print">
            <a:extLst>
              <a:ext uri="{28A0092B-C50C-407E-A947-70E740481C1C}">
                <a14:useLocalDpi xmlns:a14="http://schemas.microsoft.com/office/drawing/2010/main" val="0"/>
              </a:ext>
            </a:extLst>
          </a:blip>
          <a:srcRect l="19227" t="18257" r="20399" b="25024"/>
          <a:stretch/>
        </p:blipFill>
        <p:spPr bwMode="auto">
          <a:xfrm>
            <a:off x="5465852" y="4810016"/>
            <a:ext cx="1411124" cy="999629"/>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0" name="Прямоугольник 19"/>
          <p:cNvSpPr/>
          <p:nvPr/>
        </p:nvSpPr>
        <p:spPr>
          <a:xfrm>
            <a:off x="5465852" y="5941849"/>
            <a:ext cx="1368152" cy="653464"/>
          </a:xfrm>
          <a:prstGeom prst="rect">
            <a:avLst/>
          </a:prstGeom>
        </p:spPr>
        <p:style>
          <a:lnRef idx="2">
            <a:schemeClr val="accent4"/>
          </a:lnRef>
          <a:fillRef idx="1">
            <a:schemeClr val="lt1"/>
          </a:fillRef>
          <a:effectRef idx="0">
            <a:schemeClr val="accent4"/>
          </a:effectRef>
          <a:fontRef idx="minor">
            <a:schemeClr val="dk1"/>
          </a:fontRef>
        </p:style>
        <p:txBody>
          <a:bodyPr rtlCol="0" anchor="ctr"/>
          <a:lstStyle/>
          <a:p>
            <a:pPr algn="ctr"/>
            <a:r>
              <a:rPr lang="ru-RU" sz="1400" dirty="0" smtClean="0"/>
              <a:t>Молотков Егор, ученик 8</a:t>
            </a:r>
            <a:r>
              <a:rPr lang="ru-RU" sz="1400" dirty="0"/>
              <a:t>В</a:t>
            </a:r>
            <a:r>
              <a:rPr lang="ru-RU" sz="1400" dirty="0" smtClean="0"/>
              <a:t> </a:t>
            </a:r>
            <a:endParaRPr lang="ru-RU" sz="1400" dirty="0"/>
          </a:p>
        </p:txBody>
      </p:sp>
      <p:sp>
        <p:nvSpPr>
          <p:cNvPr id="6" name="TextBox 5"/>
          <p:cNvSpPr txBox="1"/>
          <p:nvPr/>
        </p:nvSpPr>
        <p:spPr>
          <a:xfrm>
            <a:off x="576064" y="6751141"/>
            <a:ext cx="6487499" cy="1169551"/>
          </a:xfrm>
          <a:prstGeom prst="rect">
            <a:avLst/>
          </a:prstGeom>
          <a:noFill/>
        </p:spPr>
        <p:txBody>
          <a:bodyPr wrap="square" rtlCol="0">
            <a:spAutoFit/>
          </a:bodyPr>
          <a:lstStyle/>
          <a:p>
            <a:r>
              <a:rPr lang="ru-RU" sz="1400" dirty="0" smtClean="0"/>
              <a:t>  Каждый из учеников придумал свою программу, которая соответствовала его представлениям об улучшении школы.</a:t>
            </a:r>
          </a:p>
          <a:p>
            <a:r>
              <a:rPr lang="ru-RU" sz="1400" dirty="0"/>
              <a:t> </a:t>
            </a:r>
            <a:r>
              <a:rPr lang="ru-RU" sz="1400" dirty="0" smtClean="0"/>
              <a:t>  30 сентября состоялись выборы президента школы. Каждый ученик и преподаватель отдал свой голос за достойного , на его взгляд, кандидата. </a:t>
            </a:r>
          </a:p>
          <a:p>
            <a:r>
              <a:rPr lang="ru-RU" sz="1400" dirty="0" smtClean="0"/>
              <a:t>Итоги голосования:</a:t>
            </a:r>
            <a:endParaRPr lang="ru-RU" sz="1400" dirty="0"/>
          </a:p>
        </p:txBody>
      </p:sp>
      <p:graphicFrame>
        <p:nvGraphicFramePr>
          <p:cNvPr id="11" name="Диаграмма 10"/>
          <p:cNvGraphicFramePr/>
          <p:nvPr>
            <p:extLst>
              <p:ext uri="{D42A27DB-BD31-4B8C-83A1-F6EECF244321}">
                <p14:modId xmlns:p14="http://schemas.microsoft.com/office/powerpoint/2010/main" val="3247745496"/>
              </p:ext>
            </p:extLst>
          </p:nvPr>
        </p:nvGraphicFramePr>
        <p:xfrm>
          <a:off x="1287391" y="7687246"/>
          <a:ext cx="5351358" cy="2743754"/>
        </p:xfrm>
        <a:graphic>
          <a:graphicData uri="http://schemas.openxmlformats.org/drawingml/2006/chart">
            <c:chart xmlns:c="http://schemas.openxmlformats.org/drawingml/2006/chart" xmlns:r="http://schemas.openxmlformats.org/officeDocument/2006/relationships" r:id="rId9"/>
          </a:graphicData>
        </a:graphic>
      </p:graphicFrame>
    </p:spTree>
    <p:extLst>
      <p:ext uri="{BB962C8B-B14F-4D97-AF65-F5344CB8AC3E}">
        <p14:creationId xmlns:p14="http://schemas.microsoft.com/office/powerpoint/2010/main" val="34462380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l="-53000" r="-53000"/>
          </a:stretch>
        </a:blipFill>
        <a:effectLst/>
      </p:bgPr>
    </p:bg>
    <p:spTree>
      <p:nvGrpSpPr>
        <p:cNvPr id="1" name=""/>
        <p:cNvGrpSpPr/>
        <p:nvPr/>
      </p:nvGrpSpPr>
      <p:grpSpPr>
        <a:xfrm>
          <a:off x="0" y="0"/>
          <a:ext cx="0" cy="0"/>
          <a:chOff x="0" y="0"/>
          <a:chExt cx="0" cy="0"/>
        </a:xfrm>
      </p:grpSpPr>
      <p:sp>
        <p:nvSpPr>
          <p:cNvPr id="10" name="Прямоугольник 9"/>
          <p:cNvSpPr/>
          <p:nvPr/>
        </p:nvSpPr>
        <p:spPr>
          <a:xfrm>
            <a:off x="396255" y="208528"/>
            <a:ext cx="6957024" cy="10204909"/>
          </a:xfrm>
          <a:prstGeom prst="rect">
            <a:avLst/>
          </a:prstGeom>
          <a:pattFill prst="pct10">
            <a:fgClr>
              <a:schemeClr val="bg1">
                <a:lumMod val="85000"/>
              </a:schemeClr>
            </a:fgClr>
            <a:bgClr>
              <a:schemeClr val="bg1"/>
            </a:bgClr>
          </a:pattFill>
        </p:spPr>
        <p:style>
          <a:lnRef idx="2">
            <a:schemeClr val="accent4"/>
          </a:lnRef>
          <a:fillRef idx="1">
            <a:schemeClr val="lt1"/>
          </a:fillRef>
          <a:effectRef idx="0">
            <a:schemeClr val="accent4"/>
          </a:effectRef>
          <a:fontRef idx="minor">
            <a:schemeClr val="dk1"/>
          </a:fontRef>
        </p:style>
        <p:txBody>
          <a:bodyPr rtlCol="0" anchor="ctr"/>
          <a:lstStyle/>
          <a:p>
            <a:endParaRPr lang="ru-RU" sz="1400" dirty="0" smtClean="0"/>
          </a:p>
          <a:p>
            <a:endParaRPr lang="ru-RU" sz="1400" dirty="0" smtClean="0"/>
          </a:p>
        </p:txBody>
      </p:sp>
      <p:cxnSp>
        <p:nvCxnSpPr>
          <p:cNvPr id="7" name="Прямая соединительная линия 6"/>
          <p:cNvCxnSpPr/>
          <p:nvPr/>
        </p:nvCxnSpPr>
        <p:spPr>
          <a:xfrm>
            <a:off x="1081298" y="877701"/>
            <a:ext cx="5557451" cy="0"/>
          </a:xfrm>
          <a:prstGeom prst="line">
            <a:avLst/>
          </a:prstGeom>
        </p:spPr>
        <p:style>
          <a:lnRef idx="1">
            <a:schemeClr val="accent4"/>
          </a:lnRef>
          <a:fillRef idx="0">
            <a:schemeClr val="accent4"/>
          </a:fillRef>
          <a:effectRef idx="0">
            <a:schemeClr val="accent4"/>
          </a:effectRef>
          <a:fontRef idx="minor">
            <a:schemeClr val="tx1"/>
          </a:fontRef>
        </p:style>
      </p:cxnSp>
      <p:sp>
        <p:nvSpPr>
          <p:cNvPr id="15" name="Солнце 14"/>
          <p:cNvSpPr/>
          <p:nvPr/>
        </p:nvSpPr>
        <p:spPr>
          <a:xfrm>
            <a:off x="6985199" y="10117907"/>
            <a:ext cx="576064" cy="504056"/>
          </a:xfrm>
          <a:prstGeom prst="sun">
            <a:avLst/>
          </a:prstGeom>
        </p:spPr>
        <p:style>
          <a:lnRef idx="2">
            <a:schemeClr val="accent4"/>
          </a:lnRef>
          <a:fillRef idx="1">
            <a:schemeClr val="lt1"/>
          </a:fillRef>
          <a:effectRef idx="0">
            <a:schemeClr val="accent4"/>
          </a:effectRef>
          <a:fontRef idx="minor">
            <a:schemeClr val="dk1"/>
          </a:fontRef>
        </p:style>
        <p:txBody>
          <a:bodyPr rtlCol="0" anchor="ctr"/>
          <a:lstStyle/>
          <a:p>
            <a:pPr algn="ctr"/>
            <a:r>
              <a:rPr lang="ru-RU" dirty="0" smtClean="0"/>
              <a:t>5</a:t>
            </a:r>
            <a:endParaRPr lang="ru-RU" dirty="0"/>
          </a:p>
        </p:txBody>
      </p:sp>
      <p:sp>
        <p:nvSpPr>
          <p:cNvPr id="18" name="Прямоугольник 17"/>
          <p:cNvSpPr/>
          <p:nvPr/>
        </p:nvSpPr>
        <p:spPr>
          <a:xfrm>
            <a:off x="5292799" y="342429"/>
            <a:ext cx="2064196" cy="418234"/>
          </a:xfrm>
          <a:prstGeom prst="rect">
            <a:avLst/>
          </a:prstGeom>
        </p:spPr>
        <p:style>
          <a:lnRef idx="2">
            <a:schemeClr val="accent4"/>
          </a:lnRef>
          <a:fillRef idx="1">
            <a:schemeClr val="lt1"/>
          </a:fillRef>
          <a:effectRef idx="0">
            <a:schemeClr val="accent4"/>
          </a:effectRef>
          <a:fontRef idx="minor">
            <a:schemeClr val="dk1"/>
          </a:fontRef>
        </p:style>
        <p:txBody>
          <a:bodyPr rtlCol="0" anchor="ctr">
            <a:scene3d>
              <a:camera prst="orthographicFront"/>
              <a:lightRig rig="balanced" dir="t">
                <a:rot lat="0" lon="0" rev="2100000"/>
              </a:lightRig>
            </a:scene3d>
            <a:sp3d extrusionH="57150" prstMaterial="metal">
              <a:bevelT w="38100" h="25400"/>
              <a:contourClr>
                <a:schemeClr val="bg2"/>
              </a:contourClr>
            </a:sp3d>
          </a:bodyPr>
          <a:lstStyle/>
          <a:p>
            <a:pPr algn="ctr"/>
            <a:endParaRPr lang="ru-RU" dirty="0">
              <a:ln w="50800"/>
              <a:solidFill>
                <a:sysClr val="windowText" lastClr="000000"/>
              </a:solidFill>
              <a:cs typeface="Arial" pitchFamily="34" charset="0"/>
            </a:endParaRPr>
          </a:p>
        </p:txBody>
      </p:sp>
      <p:pic>
        <p:nvPicPr>
          <p:cNvPr id="2050" name="Picture 2" descr="E:\image.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084872" y="3972520"/>
            <a:ext cx="1553877" cy="2346574"/>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2051" name="Picture 3" descr="E:\image2.jpg"/>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14591"/>
          <a:stretch/>
        </p:blipFill>
        <p:spPr bwMode="auto">
          <a:xfrm>
            <a:off x="4080854" y="966247"/>
            <a:ext cx="2940349" cy="2279712"/>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E:\DSC_2575.jpg"/>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r="12362"/>
          <a:stretch/>
        </p:blipFill>
        <p:spPr bwMode="auto">
          <a:xfrm>
            <a:off x="704835" y="990501"/>
            <a:ext cx="3002926" cy="2279712"/>
          </a:xfrm>
          <a:prstGeom prst="rect">
            <a:avLst/>
          </a:prstGeom>
          <a:noFill/>
          <a:extLst>
            <a:ext uri="{909E8E84-426E-40DD-AFC4-6F175D3DCCD1}">
              <a14:hiddenFill xmlns:a14="http://schemas.microsoft.com/office/drawing/2010/main">
                <a:solidFill>
                  <a:srgbClr val="FFFFFF"/>
                </a:solidFill>
              </a14:hiddenFill>
            </a:ext>
          </a:extLst>
        </p:spPr>
      </p:pic>
      <p:sp>
        <p:nvSpPr>
          <p:cNvPr id="2" name="Прямоугольник 1"/>
          <p:cNvSpPr/>
          <p:nvPr/>
        </p:nvSpPr>
        <p:spPr>
          <a:xfrm>
            <a:off x="602734" y="3270212"/>
            <a:ext cx="3207128" cy="600607"/>
          </a:xfrm>
          <a:prstGeom prst="rect">
            <a:avLst/>
          </a:prstGeom>
        </p:spPr>
        <p:style>
          <a:lnRef idx="2">
            <a:schemeClr val="accent4"/>
          </a:lnRef>
          <a:fillRef idx="1">
            <a:schemeClr val="lt1"/>
          </a:fillRef>
          <a:effectRef idx="0">
            <a:schemeClr val="accent4"/>
          </a:effectRef>
          <a:fontRef idx="minor">
            <a:schemeClr val="dk1"/>
          </a:fontRef>
        </p:style>
        <p:txBody>
          <a:bodyPr rtlCol="0" anchor="ctr"/>
          <a:lstStyle/>
          <a:p>
            <a:pPr algn="ctr"/>
            <a:r>
              <a:rPr lang="ru-RU" dirty="0" smtClean="0"/>
              <a:t>Подсчет голосов</a:t>
            </a:r>
            <a:endParaRPr lang="ru-RU" dirty="0"/>
          </a:p>
        </p:txBody>
      </p:sp>
      <p:sp>
        <p:nvSpPr>
          <p:cNvPr id="11" name="Прямоугольник 10"/>
          <p:cNvSpPr/>
          <p:nvPr/>
        </p:nvSpPr>
        <p:spPr>
          <a:xfrm>
            <a:off x="3947465" y="3271601"/>
            <a:ext cx="3207128" cy="599219"/>
          </a:xfrm>
          <a:prstGeom prst="rect">
            <a:avLst/>
          </a:prstGeom>
        </p:spPr>
        <p:style>
          <a:lnRef idx="2">
            <a:schemeClr val="accent4"/>
          </a:lnRef>
          <a:fillRef idx="1">
            <a:schemeClr val="lt1"/>
          </a:fillRef>
          <a:effectRef idx="0">
            <a:schemeClr val="accent4"/>
          </a:effectRef>
          <a:fontRef idx="minor">
            <a:schemeClr val="dk1"/>
          </a:fontRef>
        </p:style>
        <p:txBody>
          <a:bodyPr rtlCol="0" anchor="ctr"/>
          <a:lstStyle/>
          <a:p>
            <a:pPr algn="ctr"/>
            <a:r>
              <a:rPr lang="ru-RU" dirty="0" smtClean="0"/>
              <a:t>Объявление результатов голосования</a:t>
            </a:r>
            <a:endParaRPr lang="ru-RU" dirty="0"/>
          </a:p>
        </p:txBody>
      </p:sp>
      <p:sp>
        <p:nvSpPr>
          <p:cNvPr id="3" name="TextBox 2"/>
          <p:cNvSpPr txBox="1"/>
          <p:nvPr/>
        </p:nvSpPr>
        <p:spPr>
          <a:xfrm>
            <a:off x="721578" y="4156820"/>
            <a:ext cx="3860525" cy="2308324"/>
          </a:xfrm>
          <a:prstGeom prst="rect">
            <a:avLst/>
          </a:prstGeom>
          <a:noFill/>
        </p:spPr>
        <p:txBody>
          <a:bodyPr wrap="square" rtlCol="0">
            <a:spAutoFit/>
          </a:bodyPr>
          <a:lstStyle/>
          <a:p>
            <a:r>
              <a:rPr lang="ru-RU" dirty="0" smtClean="0"/>
              <a:t>   </a:t>
            </a:r>
            <a:r>
              <a:rPr lang="ru-RU" sz="1400" dirty="0" smtClean="0"/>
              <a:t>Итоговым голосованием, был утвержден первый президент школы №38 – </a:t>
            </a:r>
            <a:r>
              <a:rPr lang="ru-RU" sz="1400" b="1" dirty="0" smtClean="0"/>
              <a:t>Ильиных Валерий</a:t>
            </a:r>
            <a:r>
              <a:rPr lang="ru-RU" sz="1400" dirty="0" smtClean="0"/>
              <a:t>.</a:t>
            </a:r>
          </a:p>
          <a:p>
            <a:r>
              <a:rPr lang="ru-RU" sz="1400" dirty="0" smtClean="0"/>
              <a:t>    «Дорогие друзья, в эту минуту я чувствую себя особенно ответственным перед вами, перед нашим многонациональным народом и школой грандиозных побед и свершений. Я заверяю вас, целью моей работы будет служение для народа. Вы можете мне верить. Спасибо!»</a:t>
            </a:r>
            <a:endParaRPr lang="ru-RU" sz="1400" dirty="0"/>
          </a:p>
        </p:txBody>
      </p:sp>
      <p:sp>
        <p:nvSpPr>
          <p:cNvPr id="4" name="TextBox 3"/>
          <p:cNvSpPr txBox="1"/>
          <p:nvPr/>
        </p:nvSpPr>
        <p:spPr>
          <a:xfrm>
            <a:off x="666066" y="6381809"/>
            <a:ext cx="6083389" cy="307777"/>
          </a:xfrm>
          <a:prstGeom prst="rect">
            <a:avLst/>
          </a:prstGeom>
          <a:noFill/>
        </p:spPr>
        <p:txBody>
          <a:bodyPr wrap="square" rtlCol="0">
            <a:spAutoFit/>
          </a:bodyPr>
          <a:lstStyle/>
          <a:p>
            <a:r>
              <a:rPr lang="ru-RU" sz="1400" dirty="0" smtClean="0"/>
              <a:t>    Поздравляем Валерия, и желаем ему творческих свершений и успехов!</a:t>
            </a:r>
            <a:endParaRPr lang="ru-RU" sz="1400" dirty="0"/>
          </a:p>
        </p:txBody>
      </p:sp>
      <p:sp>
        <p:nvSpPr>
          <p:cNvPr id="5" name="TextBox 4"/>
          <p:cNvSpPr txBox="1"/>
          <p:nvPr/>
        </p:nvSpPr>
        <p:spPr>
          <a:xfrm>
            <a:off x="527692" y="6777906"/>
            <a:ext cx="6758338" cy="3323987"/>
          </a:xfrm>
          <a:prstGeom prst="rect">
            <a:avLst/>
          </a:prstGeom>
        </p:spPr>
        <p:style>
          <a:lnRef idx="1">
            <a:schemeClr val="accent4"/>
          </a:lnRef>
          <a:fillRef idx="2">
            <a:schemeClr val="accent4"/>
          </a:fillRef>
          <a:effectRef idx="1">
            <a:schemeClr val="accent4"/>
          </a:effectRef>
          <a:fontRef idx="minor">
            <a:schemeClr val="dk1"/>
          </a:fontRef>
        </p:style>
        <p:txBody>
          <a:bodyPr wrap="square" rtlCol="0">
            <a:spAutoFit/>
          </a:bodyPr>
          <a:lstStyle/>
          <a:p>
            <a:pPr algn="ctr"/>
            <a:r>
              <a:rPr lang="ru-RU" sz="1400" b="1" dirty="0" smtClean="0"/>
              <a:t>Краткая справка о статусе </a:t>
            </a:r>
            <a:r>
              <a:rPr lang="ru-RU" sz="1400" b="1" dirty="0"/>
              <a:t>Президента учащихся школы. </a:t>
            </a:r>
            <a:r>
              <a:rPr lang="ru-RU" sz="1400" dirty="0"/>
              <a:t/>
            </a:r>
            <a:br>
              <a:rPr lang="ru-RU" sz="1400" dirty="0"/>
            </a:br>
            <a:r>
              <a:rPr lang="ru-RU" sz="1400" dirty="0"/>
              <a:t>1.1.Президент учащихся школы – высшее выборное лицо ученического самоуправления в школе, представитель интересов и защитник прав школьников. Президент учащихся школы является постоянным членом Совета школы. </a:t>
            </a:r>
            <a:r>
              <a:rPr lang="ru-RU" sz="1400" dirty="0"/>
              <a:t/>
            </a:r>
            <a:br>
              <a:rPr lang="ru-RU" sz="1400" dirty="0"/>
            </a:br>
            <a:r>
              <a:rPr lang="ru-RU" sz="1400" dirty="0"/>
              <a:t>1.2.Решения Президента учащихся обязательны для выполнения всеми учащимися школы. Отменить решение Президента учащихся школы может только директор школы или должностное лицо, непосредственно выполняющее обязанности директора. </a:t>
            </a:r>
            <a:r>
              <a:rPr lang="ru-RU" sz="1400" dirty="0"/>
              <a:t/>
            </a:r>
            <a:br>
              <a:rPr lang="ru-RU" sz="1400" dirty="0"/>
            </a:br>
            <a:r>
              <a:rPr lang="ru-RU" sz="1400" dirty="0"/>
              <a:t>1.3.Президент учащихся школы подотчетен общему собранию и отчетно-выборной конференции учащихся школы. </a:t>
            </a:r>
            <a:r>
              <a:rPr lang="ru-RU" sz="1400" dirty="0"/>
              <a:t/>
            </a:r>
            <a:br>
              <a:rPr lang="ru-RU" sz="1400" dirty="0"/>
            </a:br>
            <a:r>
              <a:rPr lang="ru-RU" sz="1400" dirty="0"/>
              <a:t>1.4.Никто не может лишить полномочий или ограничить компетенцию легитимно избранного Президента учащихся школы в течение всего срока, на который он избран. </a:t>
            </a:r>
            <a:r>
              <a:rPr lang="ru-RU" sz="1400" dirty="0"/>
              <a:t/>
            </a:r>
            <a:br>
              <a:rPr lang="ru-RU" sz="1400" dirty="0"/>
            </a:br>
            <a:r>
              <a:rPr lang="ru-RU" sz="1400" dirty="0"/>
              <a:t>1.5.На уроке Президент учащихся школы является таким же учеником, как все учащиеся. </a:t>
            </a:r>
            <a:endParaRPr lang="ru-RU" dirty="0"/>
          </a:p>
        </p:txBody>
      </p:sp>
      <p:pic>
        <p:nvPicPr>
          <p:cNvPr id="14" name="Рисунок 13"/>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436174" y="413564"/>
            <a:ext cx="1774947" cy="275964"/>
          </a:xfrm>
          <a:prstGeom prst="rect">
            <a:avLst/>
          </a:prstGeom>
        </p:spPr>
      </p:pic>
      <p:pic>
        <p:nvPicPr>
          <p:cNvPr id="16" name="Рисунок 15"/>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962220" y="232673"/>
            <a:ext cx="1240487" cy="632976"/>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l="-53000" r="-53000"/>
          </a:stretch>
        </a:blipFill>
        <a:effectLst/>
      </p:bgPr>
    </p:bg>
    <p:spTree>
      <p:nvGrpSpPr>
        <p:cNvPr id="1" name=""/>
        <p:cNvGrpSpPr/>
        <p:nvPr/>
      </p:nvGrpSpPr>
      <p:grpSpPr>
        <a:xfrm>
          <a:off x="0" y="0"/>
          <a:ext cx="0" cy="0"/>
          <a:chOff x="0" y="0"/>
          <a:chExt cx="0" cy="0"/>
        </a:xfrm>
      </p:grpSpPr>
      <p:sp>
        <p:nvSpPr>
          <p:cNvPr id="10" name="Прямоугольник 9"/>
          <p:cNvSpPr/>
          <p:nvPr/>
        </p:nvSpPr>
        <p:spPr>
          <a:xfrm>
            <a:off x="180231" y="198413"/>
            <a:ext cx="6984776" cy="10204909"/>
          </a:xfrm>
          <a:prstGeom prst="rect">
            <a:avLst/>
          </a:prstGeom>
          <a:pattFill prst="pct10">
            <a:fgClr>
              <a:schemeClr val="bg1">
                <a:lumMod val="85000"/>
              </a:schemeClr>
            </a:fgClr>
            <a:bgClr>
              <a:schemeClr val="bg1"/>
            </a:bgClr>
          </a:pattFill>
        </p:spPr>
        <p:style>
          <a:lnRef idx="2">
            <a:schemeClr val="accent1"/>
          </a:lnRef>
          <a:fillRef idx="1">
            <a:schemeClr val="lt1"/>
          </a:fillRef>
          <a:effectRef idx="0">
            <a:schemeClr val="accent1"/>
          </a:effectRef>
          <a:fontRef idx="minor">
            <a:schemeClr val="dk1"/>
          </a:fontRef>
        </p:style>
        <p:txBody>
          <a:bodyPr rtlCol="0" anchor="ctr"/>
          <a:lstStyle/>
          <a:p>
            <a:pPr algn="ctr"/>
            <a:endParaRPr lang="ru-RU" dirty="0" smtClean="0"/>
          </a:p>
          <a:p>
            <a:pPr algn="ctr"/>
            <a:endParaRPr lang="ru-RU" dirty="0" smtClean="0"/>
          </a:p>
          <a:p>
            <a:pPr algn="ctr"/>
            <a:endParaRPr lang="ru-RU" dirty="0" smtClean="0"/>
          </a:p>
          <a:p>
            <a:pPr algn="ctr"/>
            <a:endParaRPr lang="ru-RU" dirty="0" smtClean="0"/>
          </a:p>
          <a:p>
            <a:pPr algn="ctr"/>
            <a:endParaRPr lang="ru-RU" dirty="0" smtClean="0"/>
          </a:p>
          <a:p>
            <a:pPr algn="ctr"/>
            <a:endParaRPr lang="ru-RU" dirty="0" smtClean="0"/>
          </a:p>
          <a:p>
            <a:pPr algn="ctr"/>
            <a:endParaRPr lang="ru-RU" dirty="0" smtClean="0"/>
          </a:p>
          <a:p>
            <a:pPr algn="ctr"/>
            <a:endParaRPr lang="ru-RU" dirty="0" smtClean="0"/>
          </a:p>
          <a:p>
            <a:pPr algn="ctr"/>
            <a:endParaRPr lang="ru-RU" dirty="0" smtClean="0"/>
          </a:p>
          <a:p>
            <a:pPr algn="ctr"/>
            <a:endParaRPr lang="ru-RU" dirty="0"/>
          </a:p>
        </p:txBody>
      </p:sp>
      <p:cxnSp>
        <p:nvCxnSpPr>
          <p:cNvPr id="7" name="Прямая соединительная линия 6"/>
          <p:cNvCxnSpPr/>
          <p:nvPr/>
        </p:nvCxnSpPr>
        <p:spPr>
          <a:xfrm>
            <a:off x="1081298" y="877701"/>
            <a:ext cx="5557451"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5" name="Прямая соединительная линия 24"/>
          <p:cNvCxnSpPr/>
          <p:nvPr/>
        </p:nvCxnSpPr>
        <p:spPr>
          <a:xfrm>
            <a:off x="756295" y="4821813"/>
            <a:ext cx="5904656" cy="0"/>
          </a:xfrm>
          <a:prstGeom prst="line">
            <a:avLst/>
          </a:prstGeom>
        </p:spPr>
        <p:style>
          <a:lnRef idx="1">
            <a:schemeClr val="accent1"/>
          </a:lnRef>
          <a:fillRef idx="0">
            <a:schemeClr val="accent1"/>
          </a:fillRef>
          <a:effectRef idx="0">
            <a:schemeClr val="accent1"/>
          </a:effectRef>
          <a:fontRef idx="minor">
            <a:schemeClr val="tx1"/>
          </a:fontRef>
        </p:style>
      </p:cxnSp>
      <p:pic>
        <p:nvPicPr>
          <p:cNvPr id="16" name="Рисунок 15" descr="hello_html_m52b8b5f1.png"/>
          <p:cNvPicPr>
            <a:picLocks noChangeAspect="1"/>
          </p:cNvPicPr>
          <p:nvPr/>
        </p:nvPicPr>
        <p:blipFill>
          <a:blip r:embed="rId3" cstate="print"/>
          <a:stretch>
            <a:fillRect/>
          </a:stretch>
        </p:blipFill>
        <p:spPr>
          <a:xfrm>
            <a:off x="324247" y="270421"/>
            <a:ext cx="673020" cy="648072"/>
          </a:xfrm>
          <a:prstGeom prst="rect">
            <a:avLst/>
          </a:prstGeom>
        </p:spPr>
      </p:pic>
      <p:sp>
        <p:nvSpPr>
          <p:cNvPr id="18" name="Скругленный прямоугольник 17"/>
          <p:cNvSpPr/>
          <p:nvPr/>
        </p:nvSpPr>
        <p:spPr>
          <a:xfrm>
            <a:off x="1044327" y="486445"/>
            <a:ext cx="2376264" cy="360040"/>
          </a:xfrm>
          <a:prstGeom prst="roundRect">
            <a:avLst/>
          </a:prstGeom>
        </p:spPr>
        <p:style>
          <a:lnRef idx="0">
            <a:schemeClr val="accent1"/>
          </a:lnRef>
          <a:fillRef idx="3">
            <a:schemeClr val="accent1"/>
          </a:fillRef>
          <a:effectRef idx="3">
            <a:schemeClr val="accent1"/>
          </a:effectRef>
          <a:fontRef idx="minor">
            <a:schemeClr val="lt1"/>
          </a:fontRef>
        </p:style>
        <p:txBody>
          <a:bodyPr rtlCol="0" anchor="ctr"/>
          <a:lstStyle/>
          <a:p>
            <a:pPr algn="ctr"/>
            <a:r>
              <a:rPr lang="ru-RU"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СПОРТ</a:t>
            </a:r>
            <a:endParaRPr lang="ru-RU"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23" name="TextBox 22"/>
          <p:cNvSpPr txBox="1"/>
          <p:nvPr/>
        </p:nvSpPr>
        <p:spPr>
          <a:xfrm>
            <a:off x="448545" y="1003102"/>
            <a:ext cx="2880320" cy="369332"/>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ru-RU" dirty="0" smtClean="0">
                <a:ln w="18415" cmpd="sng">
                  <a:solidFill>
                    <a:srgbClr val="FFFFFF"/>
                  </a:solidFill>
                  <a:prstDash val="solid"/>
                </a:ln>
                <a:solidFill>
                  <a:srgbClr val="FFFFFF"/>
                </a:solidFill>
                <a:effectLst>
                  <a:glow rad="63500">
                    <a:schemeClr val="accent1">
                      <a:satMod val="175000"/>
                      <a:alpha val="40000"/>
                    </a:schemeClr>
                  </a:glow>
                  <a:outerShdw blurRad="63500" dir="3600000" algn="tl" rotWithShape="0">
                    <a:srgbClr val="000000">
                      <a:alpha val="70000"/>
                    </a:srgbClr>
                  </a:outerShdw>
                </a:effectLst>
              </a:rPr>
              <a:t>Неделя  здоровья</a:t>
            </a:r>
            <a:endParaRPr lang="ru-RU" dirty="0">
              <a:ln w="18415" cmpd="sng">
                <a:solidFill>
                  <a:srgbClr val="FFFFFF"/>
                </a:solidFill>
                <a:prstDash val="solid"/>
              </a:ln>
              <a:solidFill>
                <a:srgbClr val="FFFFFF"/>
              </a:solidFill>
              <a:effectLst>
                <a:glow rad="63500">
                  <a:schemeClr val="accent1">
                    <a:satMod val="175000"/>
                    <a:alpha val="40000"/>
                  </a:schemeClr>
                </a:glow>
                <a:outerShdw blurRad="63500" dir="3600000" algn="tl" rotWithShape="0">
                  <a:srgbClr val="000000">
                    <a:alpha val="70000"/>
                  </a:srgbClr>
                </a:outerShdw>
              </a:effectLst>
            </a:endParaRPr>
          </a:p>
        </p:txBody>
      </p:sp>
      <p:sp>
        <p:nvSpPr>
          <p:cNvPr id="24" name="Солнце 23"/>
          <p:cNvSpPr/>
          <p:nvPr/>
        </p:nvSpPr>
        <p:spPr>
          <a:xfrm>
            <a:off x="0" y="10117907"/>
            <a:ext cx="576064" cy="504056"/>
          </a:xfrm>
          <a:prstGeom prst="sun">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ru-RU" dirty="0" smtClean="0"/>
              <a:t>6</a:t>
            </a:r>
            <a:endParaRPr lang="ru-RU" dirty="0"/>
          </a:p>
        </p:txBody>
      </p:sp>
      <p:sp>
        <p:nvSpPr>
          <p:cNvPr id="2" name="TextBox 1"/>
          <p:cNvSpPr txBox="1"/>
          <p:nvPr/>
        </p:nvSpPr>
        <p:spPr>
          <a:xfrm>
            <a:off x="448545" y="1494557"/>
            <a:ext cx="2972046" cy="3323987"/>
          </a:xfrm>
          <a:prstGeom prst="rect">
            <a:avLst/>
          </a:prstGeom>
          <a:noFill/>
        </p:spPr>
        <p:txBody>
          <a:bodyPr wrap="square" rtlCol="0">
            <a:spAutoFit/>
          </a:bodyPr>
          <a:lstStyle/>
          <a:p>
            <a:r>
              <a:rPr lang="ru-RU" sz="1400" dirty="0" smtClean="0">
                <a:latin typeface="Calibri" pitchFamily="34" charset="0"/>
                <a:cs typeface="Calibri" pitchFamily="34" charset="0"/>
              </a:rPr>
              <a:t>   С 30 сентября в школе стартовала неделя здоровья. В ее рамках будут проходить различные мероприятия. </a:t>
            </a:r>
          </a:p>
          <a:p>
            <a:r>
              <a:rPr lang="ru-RU" sz="1400" dirty="0">
                <a:latin typeface="Calibri" pitchFamily="34" charset="0"/>
                <a:cs typeface="Calibri" pitchFamily="34" charset="0"/>
              </a:rPr>
              <a:t> </a:t>
            </a:r>
            <a:r>
              <a:rPr lang="ru-RU" sz="1400" dirty="0" smtClean="0">
                <a:latin typeface="Calibri" pitchFamily="34" charset="0"/>
                <a:cs typeface="Calibri" pitchFamily="34" charset="0"/>
              </a:rPr>
              <a:t>   Неделя началась с кросса в 400 м. и игры с мячом «Перестрелка.</a:t>
            </a:r>
          </a:p>
          <a:p>
            <a:r>
              <a:rPr lang="ru-RU" sz="1400" dirty="0">
                <a:latin typeface="Calibri" pitchFamily="34" charset="0"/>
                <a:cs typeface="Calibri" pitchFamily="34" charset="0"/>
              </a:rPr>
              <a:t> </a:t>
            </a:r>
            <a:r>
              <a:rPr lang="ru-RU" sz="1400" dirty="0" smtClean="0">
                <a:latin typeface="Calibri" pitchFamily="34" charset="0"/>
                <a:cs typeface="Calibri" pitchFamily="34" charset="0"/>
              </a:rPr>
              <a:t>   Продолжится такими мероприятиями как  </a:t>
            </a:r>
            <a:r>
              <a:rPr lang="ru-RU" sz="1400" dirty="0">
                <a:latin typeface="Calibri" pitchFamily="34" charset="0"/>
                <a:ea typeface="Times New Roman"/>
                <a:cs typeface="Calibri" pitchFamily="34" charset="0"/>
              </a:rPr>
              <a:t>соревнования по мини-футболу, </a:t>
            </a:r>
            <a:r>
              <a:rPr lang="ru-RU" sz="1400" dirty="0" smtClean="0">
                <a:latin typeface="Calibri" pitchFamily="34" charset="0"/>
                <a:ea typeface="Times New Roman"/>
                <a:cs typeface="Calibri" pitchFamily="34" charset="0"/>
              </a:rPr>
              <a:t>веселое троеборье, которое включает в себя бег </a:t>
            </a:r>
            <a:r>
              <a:rPr lang="ru-RU" sz="1400" dirty="0">
                <a:latin typeface="Calibri" pitchFamily="34" charset="0"/>
                <a:ea typeface="Times New Roman"/>
                <a:cs typeface="Calibri" pitchFamily="34" charset="0"/>
              </a:rPr>
              <a:t>30 </a:t>
            </a:r>
            <a:r>
              <a:rPr lang="ru-RU" sz="1400" dirty="0" smtClean="0">
                <a:latin typeface="Calibri" pitchFamily="34" charset="0"/>
                <a:ea typeface="Times New Roman"/>
                <a:cs typeface="Calibri" pitchFamily="34" charset="0"/>
              </a:rPr>
              <a:t>м, прыжки </a:t>
            </a:r>
            <a:r>
              <a:rPr lang="ru-RU" sz="1400" dirty="0">
                <a:latin typeface="Calibri" pitchFamily="34" charset="0"/>
                <a:ea typeface="Times New Roman"/>
                <a:cs typeface="Calibri" pitchFamily="34" charset="0"/>
              </a:rPr>
              <a:t>в длину с </a:t>
            </a:r>
            <a:r>
              <a:rPr lang="ru-RU" sz="1400" dirty="0" smtClean="0">
                <a:latin typeface="Calibri" pitchFamily="34" charset="0"/>
                <a:ea typeface="Times New Roman"/>
                <a:cs typeface="Calibri" pitchFamily="34" charset="0"/>
              </a:rPr>
              <a:t>места, эстафетный бег. А также соревнования по баскетболу, туристические походы, проведение игр, эстафет и многое другое.</a:t>
            </a:r>
            <a:endParaRPr lang="ru-RU" sz="1400" dirty="0">
              <a:latin typeface="Calibri" pitchFamily="34" charset="0"/>
              <a:ea typeface="Times New Roman"/>
              <a:cs typeface="Calibri" pitchFamily="34" charset="0"/>
            </a:endParaRPr>
          </a:p>
          <a:p>
            <a:endParaRPr lang="ru-RU" sz="1400" dirty="0"/>
          </a:p>
        </p:txBody>
      </p:sp>
      <p:pic>
        <p:nvPicPr>
          <p:cNvPr id="3" name="Рисунок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243593" y="1182693"/>
            <a:ext cx="1733364" cy="3466728"/>
          </a:xfrm>
          <a:prstGeom prst="rect">
            <a:avLst/>
          </a:prstGeom>
        </p:spPr>
      </p:pic>
      <p:pic>
        <p:nvPicPr>
          <p:cNvPr id="4" name="Рисунок 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420591" y="1187768"/>
            <a:ext cx="1733364" cy="3466728"/>
          </a:xfrm>
          <a:prstGeom prst="rect">
            <a:avLst/>
          </a:prstGeom>
        </p:spPr>
      </p:pic>
      <p:sp>
        <p:nvSpPr>
          <p:cNvPr id="13" name="TextBox 12"/>
          <p:cNvSpPr txBox="1"/>
          <p:nvPr/>
        </p:nvSpPr>
        <p:spPr>
          <a:xfrm>
            <a:off x="3758429" y="4931535"/>
            <a:ext cx="2880320" cy="369332"/>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ru-RU" dirty="0" smtClean="0">
                <a:ln w="18415" cmpd="sng">
                  <a:solidFill>
                    <a:srgbClr val="FFFFFF"/>
                  </a:solidFill>
                  <a:prstDash val="solid"/>
                </a:ln>
                <a:solidFill>
                  <a:srgbClr val="FFFFFF"/>
                </a:solidFill>
                <a:effectLst>
                  <a:glow rad="63500">
                    <a:schemeClr val="accent1">
                      <a:satMod val="175000"/>
                      <a:alpha val="40000"/>
                    </a:schemeClr>
                  </a:glow>
                  <a:outerShdw blurRad="63500" dir="3600000" algn="tl" rotWithShape="0">
                    <a:srgbClr val="000000">
                      <a:alpha val="70000"/>
                    </a:srgbClr>
                  </a:outerShdw>
                </a:effectLst>
              </a:rPr>
              <a:t>Спорт. Прогулки в </a:t>
            </a:r>
            <a:r>
              <a:rPr lang="ru-RU" dirty="0" err="1" smtClean="0">
                <a:ln w="18415" cmpd="sng">
                  <a:solidFill>
                    <a:srgbClr val="FFFFFF"/>
                  </a:solidFill>
                  <a:prstDash val="solid"/>
                </a:ln>
                <a:solidFill>
                  <a:srgbClr val="FFFFFF"/>
                </a:solidFill>
                <a:effectLst>
                  <a:glow rad="63500">
                    <a:schemeClr val="accent1">
                      <a:satMod val="175000"/>
                      <a:alpha val="40000"/>
                    </a:schemeClr>
                  </a:glow>
                  <a:outerShdw blurRad="63500" dir="3600000" algn="tl" rotWithShape="0">
                    <a:srgbClr val="000000">
                      <a:alpha val="70000"/>
                    </a:srgbClr>
                  </a:outerShdw>
                </a:effectLst>
              </a:rPr>
              <a:t>экопарке</a:t>
            </a:r>
            <a:endParaRPr lang="ru-RU" dirty="0">
              <a:ln w="18415" cmpd="sng">
                <a:solidFill>
                  <a:srgbClr val="FFFFFF"/>
                </a:solidFill>
                <a:prstDash val="solid"/>
              </a:ln>
              <a:solidFill>
                <a:srgbClr val="FFFFFF"/>
              </a:solidFill>
              <a:effectLst>
                <a:glow rad="63500">
                  <a:schemeClr val="accent1">
                    <a:satMod val="175000"/>
                    <a:alpha val="40000"/>
                  </a:schemeClr>
                </a:glow>
                <a:outerShdw blurRad="63500" dir="3600000" algn="tl" rotWithShape="0">
                  <a:srgbClr val="000000">
                    <a:alpha val="70000"/>
                  </a:srgbClr>
                </a:outerShdw>
              </a:effectLst>
            </a:endParaRPr>
          </a:p>
        </p:txBody>
      </p:sp>
      <p:sp>
        <p:nvSpPr>
          <p:cNvPr id="5" name="TextBox 4"/>
          <p:cNvSpPr txBox="1"/>
          <p:nvPr/>
        </p:nvSpPr>
        <p:spPr>
          <a:xfrm>
            <a:off x="3609426" y="5300867"/>
            <a:ext cx="3268334" cy="2462213"/>
          </a:xfrm>
          <a:prstGeom prst="rect">
            <a:avLst/>
          </a:prstGeom>
          <a:noFill/>
        </p:spPr>
        <p:txBody>
          <a:bodyPr wrap="square" rtlCol="0">
            <a:spAutoFit/>
          </a:bodyPr>
          <a:lstStyle/>
          <a:p>
            <a:r>
              <a:rPr lang="ru-RU" sz="1400" dirty="0"/>
              <a:t> </a:t>
            </a:r>
            <a:r>
              <a:rPr lang="ru-RU" sz="1400" dirty="0" smtClean="0"/>
              <a:t>   Учащиеся </a:t>
            </a:r>
            <a:r>
              <a:rPr lang="ru-RU" sz="1400" dirty="0"/>
              <a:t>2 Б класса, совместно с родителями и классным руководителем посетили эко парк «</a:t>
            </a:r>
            <a:r>
              <a:rPr lang="ru-RU" sz="1400" dirty="0" err="1"/>
              <a:t>Затюменский</a:t>
            </a:r>
            <a:r>
              <a:rPr lang="ru-RU" sz="1400" dirty="0"/>
              <a:t>», в котором замечательно провели время.</a:t>
            </a:r>
          </a:p>
          <a:p>
            <a:r>
              <a:rPr lang="ru-RU" sz="1400" dirty="0" smtClean="0"/>
              <a:t>    Дети </a:t>
            </a:r>
            <a:r>
              <a:rPr lang="ru-RU" sz="1400" dirty="0"/>
              <a:t>посетили игровую площадку, на которой с удовольствием катались на горках и качелях. Не остались также, равнодушными и к спортивно-гимнастическим комплексам, на которых с особым азартом занимались физкультурой.</a:t>
            </a:r>
          </a:p>
        </p:txBody>
      </p:sp>
      <p:pic>
        <p:nvPicPr>
          <p:cNvPr id="6" name="Рисунок 5"/>
          <p:cNvPicPr>
            <a:picLocks noChangeAspect="1"/>
          </p:cNvPicPr>
          <p:nvPr/>
        </p:nvPicPr>
        <p:blipFill rotWithShape="1">
          <a:blip r:embed="rId6" cstate="print">
            <a:extLst>
              <a:ext uri="{28A0092B-C50C-407E-A947-70E740481C1C}">
                <a14:useLocalDpi xmlns:a14="http://schemas.microsoft.com/office/drawing/2010/main" val="0"/>
              </a:ext>
            </a:extLst>
          </a:blip>
          <a:srcRect t="19270"/>
          <a:stretch/>
        </p:blipFill>
        <p:spPr>
          <a:xfrm>
            <a:off x="690713" y="7686269"/>
            <a:ext cx="2446577" cy="2633510"/>
          </a:xfrm>
          <a:prstGeom prst="rect">
            <a:avLst/>
          </a:prstGeom>
        </p:spPr>
      </p:pic>
      <p:pic>
        <p:nvPicPr>
          <p:cNvPr id="8" name="Рисунок 7"/>
          <p:cNvPicPr>
            <a:picLocks noChangeAspect="1"/>
          </p:cNvPicPr>
          <p:nvPr/>
        </p:nvPicPr>
        <p:blipFill rotWithShape="1">
          <a:blip r:embed="rId7" cstate="print">
            <a:extLst>
              <a:ext uri="{28A0092B-C50C-407E-A947-70E740481C1C}">
                <a14:useLocalDpi xmlns:a14="http://schemas.microsoft.com/office/drawing/2010/main" val="0"/>
              </a:ext>
            </a:extLst>
          </a:blip>
          <a:srcRect t="22306"/>
          <a:stretch/>
        </p:blipFill>
        <p:spPr>
          <a:xfrm>
            <a:off x="660757" y="4913804"/>
            <a:ext cx="2476534" cy="2565510"/>
          </a:xfrm>
          <a:prstGeom prst="rect">
            <a:avLst/>
          </a:prstGeom>
        </p:spPr>
      </p:pic>
      <p:pic>
        <p:nvPicPr>
          <p:cNvPr id="9" name="Рисунок 8"/>
          <p:cNvPicPr>
            <a:picLocks noChangeAspect="1"/>
          </p:cNvPicPr>
          <p:nvPr/>
        </p:nvPicPr>
        <p:blipFill rotWithShape="1">
          <a:blip r:embed="rId8" cstate="print">
            <a:extLst>
              <a:ext uri="{28A0092B-C50C-407E-A947-70E740481C1C}">
                <a14:useLocalDpi xmlns:a14="http://schemas.microsoft.com/office/drawing/2010/main" val="0"/>
              </a:ext>
            </a:extLst>
          </a:blip>
          <a:srcRect t="21114" b="18043"/>
          <a:stretch/>
        </p:blipFill>
        <p:spPr>
          <a:xfrm>
            <a:off x="3787111" y="7786821"/>
            <a:ext cx="3090649" cy="2507228"/>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l="-53000" r="-53000"/>
          </a:stretch>
        </a:blipFill>
        <a:effectLst/>
      </p:bgPr>
    </p:bg>
    <p:spTree>
      <p:nvGrpSpPr>
        <p:cNvPr id="1" name=""/>
        <p:cNvGrpSpPr/>
        <p:nvPr/>
      </p:nvGrpSpPr>
      <p:grpSpPr>
        <a:xfrm>
          <a:off x="0" y="0"/>
          <a:ext cx="0" cy="0"/>
          <a:chOff x="0" y="0"/>
          <a:chExt cx="0" cy="0"/>
        </a:xfrm>
      </p:grpSpPr>
      <p:sp>
        <p:nvSpPr>
          <p:cNvPr id="10" name="Прямоугольник 9"/>
          <p:cNvSpPr/>
          <p:nvPr/>
        </p:nvSpPr>
        <p:spPr>
          <a:xfrm>
            <a:off x="324247" y="198413"/>
            <a:ext cx="7056784" cy="10204909"/>
          </a:xfrm>
          <a:prstGeom prst="rect">
            <a:avLst/>
          </a:prstGeom>
          <a:pattFill prst="pct10">
            <a:fgClr>
              <a:schemeClr val="bg1">
                <a:lumMod val="85000"/>
              </a:schemeClr>
            </a:fgClr>
            <a:bgClr>
              <a:schemeClr val="bg1"/>
            </a:bgClr>
          </a:pattFill>
        </p:spPr>
        <p:style>
          <a:lnRef idx="2">
            <a:schemeClr val="accent5"/>
          </a:lnRef>
          <a:fillRef idx="1">
            <a:schemeClr val="lt1"/>
          </a:fillRef>
          <a:effectRef idx="0">
            <a:schemeClr val="accent5"/>
          </a:effectRef>
          <a:fontRef idx="minor">
            <a:schemeClr val="dk1"/>
          </a:fontRef>
        </p:style>
        <p:txBody>
          <a:bodyPr rtlCol="0" anchor="ctr"/>
          <a:lstStyle/>
          <a:p>
            <a:pPr algn="ctr"/>
            <a:endParaRPr lang="ru-RU" sz="1200" dirty="0"/>
          </a:p>
        </p:txBody>
      </p:sp>
      <p:cxnSp>
        <p:nvCxnSpPr>
          <p:cNvPr id="7" name="Прямая соединительная линия 6"/>
          <p:cNvCxnSpPr/>
          <p:nvPr/>
        </p:nvCxnSpPr>
        <p:spPr>
          <a:xfrm>
            <a:off x="1081298" y="877701"/>
            <a:ext cx="5557451" cy="0"/>
          </a:xfrm>
          <a:prstGeom prst="line">
            <a:avLst/>
          </a:prstGeom>
        </p:spPr>
        <p:style>
          <a:lnRef idx="1">
            <a:schemeClr val="accent4"/>
          </a:lnRef>
          <a:fillRef idx="0">
            <a:schemeClr val="accent4"/>
          </a:fillRef>
          <a:effectRef idx="0">
            <a:schemeClr val="accent4"/>
          </a:effectRef>
          <a:fontRef idx="minor">
            <a:schemeClr val="tx1"/>
          </a:fontRef>
        </p:style>
      </p:cxnSp>
      <p:pic>
        <p:nvPicPr>
          <p:cNvPr id="13" name="Рисунок 12" descr="50638ed1f93c.png"/>
          <p:cNvPicPr>
            <a:picLocks noChangeAspect="1"/>
          </p:cNvPicPr>
          <p:nvPr/>
        </p:nvPicPr>
        <p:blipFill>
          <a:blip r:embed="rId3" cstate="print"/>
          <a:stretch>
            <a:fillRect/>
          </a:stretch>
        </p:blipFill>
        <p:spPr>
          <a:xfrm>
            <a:off x="6660951" y="270421"/>
            <a:ext cx="585598" cy="627116"/>
          </a:xfrm>
          <a:prstGeom prst="rect">
            <a:avLst/>
          </a:prstGeom>
        </p:spPr>
      </p:pic>
      <p:sp>
        <p:nvSpPr>
          <p:cNvPr id="14" name="TextBox 13"/>
          <p:cNvSpPr txBox="1"/>
          <p:nvPr/>
        </p:nvSpPr>
        <p:spPr>
          <a:xfrm>
            <a:off x="2340471" y="1126034"/>
            <a:ext cx="3528392" cy="400110"/>
          </a:xfrm>
          <a:prstGeom prst="rect">
            <a:avLst/>
          </a:prstGeom>
        </p:spPr>
        <p:style>
          <a:lnRef idx="2">
            <a:schemeClr val="accent5"/>
          </a:lnRef>
          <a:fillRef idx="1">
            <a:schemeClr val="lt1"/>
          </a:fillRef>
          <a:effectRef idx="0">
            <a:schemeClr val="accent5"/>
          </a:effectRef>
          <a:fontRef idx="minor">
            <a:schemeClr val="dk1"/>
          </a:fontRef>
        </p:style>
        <p:txBody>
          <a:bodyPr wrap="square" rtlCol="0">
            <a:spAutoFit/>
          </a:bodyPr>
          <a:lstStyle/>
          <a:p>
            <a:pPr algn="ctr"/>
            <a:r>
              <a:rPr lang="ru-RU" sz="2000" dirty="0" smtClean="0">
                <a:ln w="18415" cmpd="sng">
                  <a:solidFill>
                    <a:srgbClr val="FFFFFF"/>
                  </a:solidFill>
                  <a:prstDash val="solid"/>
                </a:ln>
                <a:solidFill>
                  <a:srgbClr val="FFFFFF"/>
                </a:solidFill>
                <a:effectLst>
                  <a:glow rad="63500">
                    <a:schemeClr val="accent5">
                      <a:satMod val="175000"/>
                      <a:alpha val="40000"/>
                    </a:schemeClr>
                  </a:glow>
                  <a:outerShdw blurRad="63500" dir="3600000" algn="tl" rotWithShape="0">
                    <a:srgbClr val="000000">
                      <a:alpha val="70000"/>
                    </a:srgbClr>
                  </a:outerShdw>
                </a:effectLst>
              </a:rPr>
              <a:t>Книги у</a:t>
            </a:r>
            <a:r>
              <a:rPr lang="ru-RU" sz="2000" dirty="0" smtClean="0">
                <a:ln w="18415" cmpd="sng">
                  <a:solidFill>
                    <a:srgbClr val="FFFFFF"/>
                  </a:solidFill>
                  <a:prstDash val="solid"/>
                </a:ln>
                <a:solidFill>
                  <a:srgbClr val="FFFFFF"/>
                </a:solidFill>
                <a:effectLst>
                  <a:glow rad="63500">
                    <a:schemeClr val="accent5">
                      <a:satMod val="175000"/>
                      <a:alpha val="40000"/>
                    </a:schemeClr>
                  </a:glow>
                  <a:outerShdw blurRad="63500" dir="3600000" algn="tl" rotWithShape="0">
                    <a:srgbClr val="000000">
                      <a:alpha val="70000"/>
                    </a:srgbClr>
                  </a:outerShdw>
                </a:effectLst>
              </a:rPr>
              <a:t>чителям</a:t>
            </a:r>
            <a:endParaRPr lang="ru-RU" sz="2000" dirty="0">
              <a:ln w="18415" cmpd="sng">
                <a:solidFill>
                  <a:srgbClr val="FFFFFF"/>
                </a:solidFill>
                <a:prstDash val="solid"/>
              </a:ln>
              <a:solidFill>
                <a:srgbClr val="FFFFFF"/>
              </a:solidFill>
              <a:effectLst>
                <a:glow rad="63500">
                  <a:schemeClr val="accent5">
                    <a:satMod val="175000"/>
                    <a:alpha val="40000"/>
                  </a:schemeClr>
                </a:glow>
                <a:outerShdw blurRad="63500" dir="3600000" algn="tl" rotWithShape="0">
                  <a:srgbClr val="000000">
                    <a:alpha val="70000"/>
                  </a:srgbClr>
                </a:outerShdw>
              </a:effectLst>
            </a:endParaRPr>
          </a:p>
        </p:txBody>
      </p:sp>
      <p:sp>
        <p:nvSpPr>
          <p:cNvPr id="27" name="TextBox 26"/>
          <p:cNvSpPr txBox="1"/>
          <p:nvPr/>
        </p:nvSpPr>
        <p:spPr>
          <a:xfrm>
            <a:off x="3708623" y="1782589"/>
            <a:ext cx="3600400" cy="323165"/>
          </a:xfrm>
          <a:prstGeom prst="rect">
            <a:avLst/>
          </a:prstGeom>
          <a:noFill/>
        </p:spPr>
        <p:txBody>
          <a:bodyPr wrap="square" rtlCol="0">
            <a:spAutoFit/>
          </a:bodyPr>
          <a:lstStyle/>
          <a:p>
            <a:r>
              <a:rPr lang="ru-RU" sz="1500" dirty="0" smtClean="0">
                <a:latin typeface="Arial" pitchFamily="34" charset="0"/>
                <a:cs typeface="Arial" pitchFamily="34" charset="0"/>
              </a:rPr>
              <a:t>    </a:t>
            </a:r>
            <a:endParaRPr lang="ru-RU" sz="1500" dirty="0">
              <a:latin typeface="Arial" pitchFamily="34" charset="0"/>
              <a:cs typeface="Arial" pitchFamily="34" charset="0"/>
            </a:endParaRPr>
          </a:p>
        </p:txBody>
      </p:sp>
      <p:sp>
        <p:nvSpPr>
          <p:cNvPr id="18" name="Скругленный прямоугольник 17"/>
          <p:cNvSpPr/>
          <p:nvPr/>
        </p:nvSpPr>
        <p:spPr>
          <a:xfrm>
            <a:off x="3924647" y="414437"/>
            <a:ext cx="2664296" cy="360040"/>
          </a:xfrm>
          <a:prstGeom prst="roundRect">
            <a:avLst/>
          </a:prstGeom>
        </p:spPr>
        <p:style>
          <a:lnRef idx="0">
            <a:schemeClr val="accent5"/>
          </a:lnRef>
          <a:fillRef idx="3">
            <a:schemeClr val="accent5"/>
          </a:fillRef>
          <a:effectRef idx="3">
            <a:schemeClr val="accent5"/>
          </a:effectRef>
          <a:fontRef idx="minor">
            <a:schemeClr val="lt1"/>
          </a:fontRef>
        </p:style>
        <p:txBody>
          <a:bodyPr rtlCol="0" anchor="ctr"/>
          <a:lstStyle/>
          <a:p>
            <a:pPr algn="ctr"/>
            <a:r>
              <a:rPr lang="ru-RU"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Библиотечная полка</a:t>
            </a:r>
            <a:endParaRPr lang="ru-RU"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20" name="Солнце 19"/>
          <p:cNvSpPr/>
          <p:nvPr/>
        </p:nvSpPr>
        <p:spPr>
          <a:xfrm>
            <a:off x="6985199" y="10117907"/>
            <a:ext cx="576064" cy="504056"/>
          </a:xfrm>
          <a:prstGeom prst="sun">
            <a:avLst/>
          </a:prstGeom>
        </p:spPr>
        <p:style>
          <a:lnRef idx="2">
            <a:schemeClr val="accent5"/>
          </a:lnRef>
          <a:fillRef idx="1">
            <a:schemeClr val="lt1"/>
          </a:fillRef>
          <a:effectRef idx="0">
            <a:schemeClr val="accent5"/>
          </a:effectRef>
          <a:fontRef idx="minor">
            <a:schemeClr val="dk1"/>
          </a:fontRef>
        </p:style>
        <p:txBody>
          <a:bodyPr rtlCol="0" anchor="ctr"/>
          <a:lstStyle/>
          <a:p>
            <a:pPr algn="ctr"/>
            <a:r>
              <a:rPr lang="ru-RU" dirty="0" smtClean="0"/>
              <a:t>7</a:t>
            </a:r>
            <a:endParaRPr lang="ru-RU" dirty="0"/>
          </a:p>
        </p:txBody>
      </p:sp>
      <p:pic>
        <p:nvPicPr>
          <p:cNvPr id="2" name="Рисунок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31067" y="2159344"/>
            <a:ext cx="1368152" cy="1432993"/>
          </a:xfrm>
          <a:prstGeom prst="rect">
            <a:avLst/>
          </a:prstGeom>
        </p:spPr>
      </p:pic>
      <p:sp>
        <p:nvSpPr>
          <p:cNvPr id="3" name="TextBox 2"/>
          <p:cNvSpPr txBox="1"/>
          <p:nvPr/>
        </p:nvSpPr>
        <p:spPr>
          <a:xfrm>
            <a:off x="1980431" y="2126216"/>
            <a:ext cx="5208220" cy="1384995"/>
          </a:xfrm>
          <a:prstGeom prst="rect">
            <a:avLst/>
          </a:prstGeom>
        </p:spPr>
        <p:style>
          <a:lnRef idx="2">
            <a:schemeClr val="accent5"/>
          </a:lnRef>
          <a:fillRef idx="1">
            <a:schemeClr val="lt1"/>
          </a:fillRef>
          <a:effectRef idx="0">
            <a:schemeClr val="accent5"/>
          </a:effectRef>
          <a:fontRef idx="minor">
            <a:schemeClr val="dk1"/>
          </a:fontRef>
        </p:style>
        <p:txBody>
          <a:bodyPr wrap="square" rtlCol="0">
            <a:spAutoFit/>
          </a:bodyPr>
          <a:lstStyle/>
          <a:p>
            <a:r>
              <a:rPr lang="ru-RU" sz="1200" dirty="0"/>
              <a:t>«Учителями рождаются, а не становятся?» Дуг </a:t>
            </a:r>
            <a:r>
              <a:rPr lang="ru-RU" sz="1200" dirty="0" err="1"/>
              <a:t>Лемов</a:t>
            </a:r>
            <a:r>
              <a:rPr lang="ru-RU" sz="1200" dirty="0"/>
              <a:t> не согласен с этим высказыванием: «За каждым отличным учителем стоит тяжелый труд и внимание к деталям, а не данный при рождении дар». Его книга поможет стать лучшим учителем. Техники, описанные в ней, можно применять сразу после прочтения, а упражнения в конце каждой главы помогут вдумчиво проанализировать материал и перспективы его использования в своей практике.</a:t>
            </a:r>
            <a:endParaRPr lang="ru-RU" sz="1200" dirty="0"/>
          </a:p>
        </p:txBody>
      </p:sp>
      <p:pic>
        <p:nvPicPr>
          <p:cNvPr id="4" name="Рисунок 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777101" y="3592337"/>
            <a:ext cx="1306963" cy="1368904"/>
          </a:xfrm>
          <a:prstGeom prst="rect">
            <a:avLst/>
          </a:prstGeom>
        </p:spPr>
      </p:pic>
      <p:sp>
        <p:nvSpPr>
          <p:cNvPr id="5" name="TextBox 4"/>
          <p:cNvSpPr txBox="1"/>
          <p:nvPr/>
        </p:nvSpPr>
        <p:spPr>
          <a:xfrm>
            <a:off x="701748" y="3768957"/>
            <a:ext cx="4790282" cy="1015663"/>
          </a:xfrm>
          <a:prstGeom prst="rect">
            <a:avLst/>
          </a:prstGeom>
        </p:spPr>
        <p:style>
          <a:lnRef idx="2">
            <a:schemeClr val="accent5"/>
          </a:lnRef>
          <a:fillRef idx="1">
            <a:schemeClr val="lt1"/>
          </a:fillRef>
          <a:effectRef idx="0">
            <a:schemeClr val="accent5"/>
          </a:effectRef>
          <a:fontRef idx="minor">
            <a:schemeClr val="dk1"/>
          </a:fontRef>
        </p:style>
        <p:txBody>
          <a:bodyPr wrap="square" rtlCol="0">
            <a:spAutoFit/>
          </a:bodyPr>
          <a:lstStyle/>
          <a:p>
            <a:r>
              <a:rPr lang="ru-RU" sz="1200" dirty="0"/>
              <a:t>Хороший педагог умеет преподать материал так, что будет интересно любому ученику. Эта книга поможет научиться объяснять что угодно кому угодно и заинтересовывать всех своими идеями. Ее исключительная простота и практичность особенно понравится педагогам, у которых все время отнимает преподавание.</a:t>
            </a:r>
            <a:endParaRPr lang="ru-RU" sz="1200" dirty="0"/>
          </a:p>
        </p:txBody>
      </p:sp>
      <p:pic>
        <p:nvPicPr>
          <p:cNvPr id="6" name="Рисунок 5"/>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40272" y="4961241"/>
            <a:ext cx="1310682" cy="1372800"/>
          </a:xfrm>
          <a:prstGeom prst="rect">
            <a:avLst/>
          </a:prstGeom>
        </p:spPr>
      </p:pic>
      <p:sp>
        <p:nvSpPr>
          <p:cNvPr id="8" name="TextBox 7"/>
          <p:cNvSpPr txBox="1"/>
          <p:nvPr/>
        </p:nvSpPr>
        <p:spPr>
          <a:xfrm>
            <a:off x="1980431" y="5022949"/>
            <a:ext cx="5208220" cy="1200329"/>
          </a:xfrm>
          <a:prstGeom prst="rect">
            <a:avLst/>
          </a:prstGeom>
        </p:spPr>
        <p:style>
          <a:lnRef idx="2">
            <a:schemeClr val="accent5"/>
          </a:lnRef>
          <a:fillRef idx="1">
            <a:schemeClr val="lt1"/>
          </a:fillRef>
          <a:effectRef idx="0">
            <a:schemeClr val="accent5"/>
          </a:effectRef>
          <a:fontRef idx="minor">
            <a:schemeClr val="dk1"/>
          </a:fontRef>
        </p:style>
        <p:txBody>
          <a:bodyPr wrap="square" rtlCol="0">
            <a:spAutoFit/>
          </a:bodyPr>
          <a:lstStyle/>
          <a:p>
            <a:r>
              <a:rPr lang="ru-RU" sz="1200" dirty="0"/>
              <a:t>Библия для учителей. Эта книга о том, как сделать любое обучение нескучным и эффективным. Прочитав ее, вы узнаете, как использовать принципы работы памяти и внимания для создания обучающих материалов, которые будут интересны вашим ученикам. Используя простые образы и примеры, автор показывает, как фундаментальные принципы педагогики могут помочь вам значительно улучшить процесс обучения.</a:t>
            </a:r>
            <a:endParaRPr lang="ru-RU" sz="1200" dirty="0"/>
          </a:p>
        </p:txBody>
      </p:sp>
      <p:pic>
        <p:nvPicPr>
          <p:cNvPr id="9" name="Рисунок 8"/>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873749" y="6391101"/>
            <a:ext cx="1240478" cy="1772532"/>
          </a:xfrm>
          <a:prstGeom prst="rect">
            <a:avLst/>
          </a:prstGeom>
        </p:spPr>
      </p:pic>
      <p:sp>
        <p:nvSpPr>
          <p:cNvPr id="11" name="TextBox 10"/>
          <p:cNvSpPr txBox="1"/>
          <p:nvPr/>
        </p:nvSpPr>
        <p:spPr>
          <a:xfrm>
            <a:off x="558873" y="6391101"/>
            <a:ext cx="5150322" cy="1569660"/>
          </a:xfrm>
          <a:prstGeom prst="rect">
            <a:avLst/>
          </a:prstGeom>
        </p:spPr>
        <p:style>
          <a:lnRef idx="2">
            <a:schemeClr val="accent5"/>
          </a:lnRef>
          <a:fillRef idx="1">
            <a:schemeClr val="lt1"/>
          </a:fillRef>
          <a:effectRef idx="0">
            <a:schemeClr val="accent5"/>
          </a:effectRef>
          <a:fontRef idx="minor">
            <a:schemeClr val="dk1"/>
          </a:fontRef>
        </p:style>
        <p:txBody>
          <a:bodyPr wrap="square" rtlCol="0">
            <a:spAutoFit/>
          </a:bodyPr>
          <a:lstStyle/>
          <a:p>
            <a:r>
              <a:rPr lang="ru-RU" sz="1200" dirty="0" smtClean="0"/>
              <a:t>    Эта </a:t>
            </a:r>
            <a:r>
              <a:rPr lang="ru-RU" sz="1200" dirty="0"/>
              <a:t>книга — руководство для учителей и родителей, которые хотят стать ближе своим детям и помочь им научиться регулировать свои эмоции. Опытный специалист по семейной психологии Джон </a:t>
            </a:r>
            <a:r>
              <a:rPr lang="ru-RU" sz="1200" dirty="0" err="1"/>
              <a:t>Готтман</a:t>
            </a:r>
            <a:r>
              <a:rPr lang="ru-RU" sz="1200" dirty="0"/>
              <a:t> наглядно показывает, что те стереотипы поведения, которые мы привыкли считать «правильным», не способствуют становлению эмоционального интеллекта ребенка. В книге есть рекомендации, которые помогут вам лучше понимать эмоции ваших учеников, использовать эмоции как возможность обучения и помогать детям справляться с трудностями.</a:t>
            </a:r>
            <a:endParaRPr lang="ru-RU" sz="1200" dirty="0"/>
          </a:p>
        </p:txBody>
      </p:sp>
      <p:pic>
        <p:nvPicPr>
          <p:cNvPr id="12" name="Рисунок 11"/>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558873" y="8183625"/>
            <a:ext cx="1266609" cy="1809870"/>
          </a:xfrm>
          <a:prstGeom prst="rect">
            <a:avLst/>
          </a:prstGeom>
        </p:spPr>
      </p:pic>
      <p:sp>
        <p:nvSpPr>
          <p:cNvPr id="15" name="TextBox 14"/>
          <p:cNvSpPr txBox="1"/>
          <p:nvPr/>
        </p:nvSpPr>
        <p:spPr>
          <a:xfrm>
            <a:off x="1920105" y="8183625"/>
            <a:ext cx="4905748" cy="1754326"/>
          </a:xfrm>
          <a:prstGeom prst="rect">
            <a:avLst/>
          </a:prstGeom>
        </p:spPr>
        <p:style>
          <a:lnRef idx="2">
            <a:schemeClr val="accent5"/>
          </a:lnRef>
          <a:fillRef idx="1">
            <a:schemeClr val="lt1"/>
          </a:fillRef>
          <a:effectRef idx="0">
            <a:schemeClr val="accent5"/>
          </a:effectRef>
          <a:fontRef idx="minor">
            <a:schemeClr val="dk1"/>
          </a:fontRef>
        </p:style>
        <p:txBody>
          <a:bodyPr wrap="square" rtlCol="0">
            <a:spAutoFit/>
          </a:bodyPr>
          <a:lstStyle/>
          <a:p>
            <a:r>
              <a:rPr lang="ru-RU" sz="1200" dirty="0"/>
              <a:t>В основе этой книги лежит революционная концепция, открытая известным психологом Кэрол </a:t>
            </a:r>
            <a:r>
              <a:rPr lang="ru-RU" sz="1200" dirty="0" err="1"/>
              <a:t>Дуэк</a:t>
            </a:r>
            <a:r>
              <a:rPr lang="ru-RU" sz="1200" dirty="0"/>
              <a:t> в результате 20 лет собственных исследований. Из нее вы узнаете, почему интеллект и талант еще не гарантируют успеха, как они, напротив, могут встать на его пути, почему часто поощрение ума и таланта ставит достижения под угрозу и как улучшить успеваемость ребенка. Кроме того, автор расскажет, чем отличаются установки на данность и на рост, и подскажет, как сформировать продуктивную установку на рост в себе и в своих учениках.</a:t>
            </a:r>
            <a:endParaRPr lang="ru-RU" sz="1200" dirty="0"/>
          </a:p>
        </p:txBody>
      </p:sp>
      <p:sp>
        <p:nvSpPr>
          <p:cNvPr id="16" name="TextBox 15"/>
          <p:cNvSpPr txBox="1"/>
          <p:nvPr/>
        </p:nvSpPr>
        <p:spPr>
          <a:xfrm>
            <a:off x="616773" y="1686494"/>
            <a:ext cx="6648379" cy="307777"/>
          </a:xfrm>
          <a:prstGeom prst="rect">
            <a:avLst/>
          </a:prstGeom>
          <a:noFill/>
        </p:spPr>
        <p:txBody>
          <a:bodyPr wrap="square" rtlCol="0">
            <a:spAutoFit/>
          </a:bodyPr>
          <a:lstStyle/>
          <a:p>
            <a:r>
              <a:rPr lang="ru-RU" sz="1400" dirty="0" smtClean="0"/>
              <a:t>   Подборка книг, которая поможет учителям стать профессионалом своего дела.  </a:t>
            </a:r>
            <a:endParaRPr lang="ru-RU" sz="1400" dirty="0"/>
          </a:p>
        </p:txBody>
      </p:sp>
      <p:pic>
        <p:nvPicPr>
          <p:cNvPr id="21" name="Рисунок 20"/>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2619536" y="244725"/>
            <a:ext cx="1240487" cy="632976"/>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l="-53000" r="-53000"/>
          </a:stretch>
        </a:blipFill>
        <a:effectLst/>
      </p:bgPr>
    </p:bg>
    <p:spTree>
      <p:nvGrpSpPr>
        <p:cNvPr id="1" name=""/>
        <p:cNvGrpSpPr/>
        <p:nvPr/>
      </p:nvGrpSpPr>
      <p:grpSpPr>
        <a:xfrm>
          <a:off x="0" y="0"/>
          <a:ext cx="0" cy="0"/>
          <a:chOff x="0" y="0"/>
          <a:chExt cx="0" cy="0"/>
        </a:xfrm>
      </p:grpSpPr>
      <p:sp>
        <p:nvSpPr>
          <p:cNvPr id="10" name="Прямоугольник 9"/>
          <p:cNvSpPr/>
          <p:nvPr/>
        </p:nvSpPr>
        <p:spPr>
          <a:xfrm>
            <a:off x="180231" y="198413"/>
            <a:ext cx="7056784" cy="10225136"/>
          </a:xfrm>
          <a:prstGeom prst="rect">
            <a:avLst/>
          </a:prstGeom>
          <a:pattFill prst="pct10">
            <a:fgClr>
              <a:schemeClr val="bg1">
                <a:lumMod val="85000"/>
              </a:schemeClr>
            </a:fgClr>
            <a:bgClr>
              <a:schemeClr val="bg1"/>
            </a:bgClr>
          </a:pattFill>
        </p:spPr>
        <p:style>
          <a:lnRef idx="2">
            <a:schemeClr val="accent3"/>
          </a:lnRef>
          <a:fillRef idx="1">
            <a:schemeClr val="lt1"/>
          </a:fillRef>
          <a:effectRef idx="0">
            <a:schemeClr val="accent3"/>
          </a:effectRef>
          <a:fontRef idx="minor">
            <a:schemeClr val="dk1"/>
          </a:fontRef>
        </p:style>
        <p:txBody>
          <a:bodyPr rtlCol="0" anchor="ctr"/>
          <a:lstStyle/>
          <a:p>
            <a:pPr algn="ctr"/>
            <a:endParaRPr lang="ru-RU" dirty="0" smtClean="0"/>
          </a:p>
          <a:p>
            <a:pPr algn="ctr"/>
            <a:endParaRPr lang="ru-RU" dirty="0" smtClean="0"/>
          </a:p>
          <a:p>
            <a:pPr algn="ctr"/>
            <a:endParaRPr lang="ru-RU" dirty="0" smtClean="0"/>
          </a:p>
          <a:p>
            <a:pPr algn="ctr"/>
            <a:endParaRPr lang="ru-RU" dirty="0" smtClean="0"/>
          </a:p>
          <a:p>
            <a:pPr algn="ctr"/>
            <a:endParaRPr lang="ru-RU" dirty="0" smtClean="0"/>
          </a:p>
          <a:p>
            <a:pPr algn="ctr"/>
            <a:endParaRPr lang="ru-RU" dirty="0" smtClean="0"/>
          </a:p>
          <a:p>
            <a:pPr algn="ctr"/>
            <a:endParaRPr lang="ru-RU" dirty="0" smtClean="0"/>
          </a:p>
          <a:p>
            <a:pPr algn="ctr"/>
            <a:endParaRPr lang="ru-RU" dirty="0" smtClean="0"/>
          </a:p>
          <a:p>
            <a:pPr algn="ctr"/>
            <a:endParaRPr lang="ru-RU" dirty="0" smtClean="0"/>
          </a:p>
          <a:p>
            <a:pPr algn="ctr"/>
            <a:endParaRPr lang="ru-RU" dirty="0"/>
          </a:p>
        </p:txBody>
      </p:sp>
      <p:cxnSp>
        <p:nvCxnSpPr>
          <p:cNvPr id="7" name="Прямая соединительная линия 6"/>
          <p:cNvCxnSpPr/>
          <p:nvPr/>
        </p:nvCxnSpPr>
        <p:spPr>
          <a:xfrm>
            <a:off x="1081298" y="877701"/>
            <a:ext cx="5557451" cy="0"/>
          </a:xfrm>
          <a:prstGeom prst="line">
            <a:avLst/>
          </a:prstGeom>
        </p:spPr>
        <p:style>
          <a:lnRef idx="1">
            <a:schemeClr val="accent3"/>
          </a:lnRef>
          <a:fillRef idx="0">
            <a:schemeClr val="accent3"/>
          </a:fillRef>
          <a:effectRef idx="0">
            <a:schemeClr val="accent3"/>
          </a:effectRef>
          <a:fontRef idx="minor">
            <a:schemeClr val="tx1"/>
          </a:fontRef>
        </p:style>
      </p:cxnSp>
      <p:sp>
        <p:nvSpPr>
          <p:cNvPr id="22" name="Прямоугольник 21"/>
          <p:cNvSpPr/>
          <p:nvPr/>
        </p:nvSpPr>
        <p:spPr>
          <a:xfrm>
            <a:off x="1908423" y="1134517"/>
            <a:ext cx="3960440" cy="576064"/>
          </a:xfrm>
          <a:prstGeom prst="rect">
            <a:avLst/>
          </a:prstGeom>
          <a:solidFill>
            <a:schemeClr val="lt1">
              <a:alpha val="0"/>
            </a:schemeClr>
          </a:solidFill>
        </p:spPr>
        <p:style>
          <a:lnRef idx="2">
            <a:schemeClr val="accent3"/>
          </a:lnRef>
          <a:fillRef idx="1">
            <a:schemeClr val="lt1"/>
          </a:fillRef>
          <a:effectRef idx="0">
            <a:schemeClr val="accent3"/>
          </a:effectRef>
          <a:fontRef idx="minor">
            <a:schemeClr val="dk1"/>
          </a:fontRef>
        </p:style>
        <p:txBody>
          <a:bodyPr rtlCol="0" anchor="ctr"/>
          <a:lstStyle/>
          <a:p>
            <a:pPr algn="ctr"/>
            <a:r>
              <a:rPr lang="ru-RU" sz="2800" dirty="0" smtClean="0">
                <a:ln w="18415" cmpd="sng">
                  <a:solidFill>
                    <a:srgbClr val="FFFFFF"/>
                  </a:solidFill>
                  <a:prstDash val="solid"/>
                </a:ln>
                <a:solidFill>
                  <a:srgbClr val="FFFFFF"/>
                </a:solidFill>
                <a:effectLst>
                  <a:glow rad="139700">
                    <a:schemeClr val="accent3">
                      <a:satMod val="175000"/>
                      <a:alpha val="40000"/>
                    </a:schemeClr>
                  </a:glow>
                  <a:outerShdw blurRad="63500" dir="3600000" algn="tl" rotWithShape="0">
                    <a:srgbClr val="000000">
                      <a:alpha val="70000"/>
                    </a:srgbClr>
                  </a:outerShdw>
                </a:effectLst>
              </a:rPr>
              <a:t>Из истории праздника</a:t>
            </a:r>
            <a:endParaRPr lang="ru-RU" sz="2800" dirty="0">
              <a:ln w="18415" cmpd="sng">
                <a:solidFill>
                  <a:srgbClr val="FFFFFF"/>
                </a:solidFill>
                <a:prstDash val="solid"/>
              </a:ln>
              <a:solidFill>
                <a:srgbClr val="FFFFFF"/>
              </a:solidFill>
              <a:effectLst>
                <a:glow rad="139700">
                  <a:schemeClr val="accent3">
                    <a:satMod val="175000"/>
                    <a:alpha val="40000"/>
                  </a:schemeClr>
                </a:glow>
                <a:outerShdw blurRad="63500" dir="3600000" algn="tl" rotWithShape="0">
                  <a:srgbClr val="000000">
                    <a:alpha val="70000"/>
                  </a:srgbClr>
                </a:outerShdw>
              </a:effectLst>
            </a:endParaRPr>
          </a:p>
        </p:txBody>
      </p:sp>
      <p:pic>
        <p:nvPicPr>
          <p:cNvPr id="23" name="Рисунок 22" descr="6047_html_m5ea19c0d.jpg"/>
          <p:cNvPicPr>
            <a:picLocks noChangeAspect="1"/>
          </p:cNvPicPr>
          <p:nvPr/>
        </p:nvPicPr>
        <p:blipFill>
          <a:blip r:embed="rId3" cstate="print"/>
          <a:srcRect r="12500"/>
          <a:stretch>
            <a:fillRect/>
          </a:stretch>
        </p:blipFill>
        <p:spPr>
          <a:xfrm>
            <a:off x="324247" y="270421"/>
            <a:ext cx="576064" cy="648072"/>
          </a:xfrm>
          <a:prstGeom prst="rect">
            <a:avLst/>
          </a:prstGeom>
        </p:spPr>
      </p:pic>
      <p:sp>
        <p:nvSpPr>
          <p:cNvPr id="19" name="TextBox 18"/>
          <p:cNvSpPr txBox="1"/>
          <p:nvPr/>
        </p:nvSpPr>
        <p:spPr>
          <a:xfrm>
            <a:off x="396255" y="6823149"/>
            <a:ext cx="2664296" cy="369332"/>
          </a:xfrm>
          <a:prstGeom prst="rect">
            <a:avLst/>
          </a:prstGeom>
          <a:noFill/>
        </p:spPr>
        <p:txBody>
          <a:bodyPr wrap="square" rtlCol="0">
            <a:spAutoFit/>
          </a:bodyPr>
          <a:lstStyle/>
          <a:p>
            <a:endParaRPr lang="ru-RU" dirty="0"/>
          </a:p>
        </p:txBody>
      </p:sp>
      <p:sp>
        <p:nvSpPr>
          <p:cNvPr id="18" name="Скругленный прямоугольник 17"/>
          <p:cNvSpPr/>
          <p:nvPr/>
        </p:nvSpPr>
        <p:spPr>
          <a:xfrm>
            <a:off x="972319" y="414437"/>
            <a:ext cx="2664296" cy="360040"/>
          </a:xfrm>
          <a:prstGeom prst="roundRect">
            <a:avLst/>
          </a:prstGeom>
        </p:spPr>
        <p:style>
          <a:lnRef idx="0">
            <a:schemeClr val="accent3"/>
          </a:lnRef>
          <a:fillRef idx="3">
            <a:schemeClr val="accent3"/>
          </a:fillRef>
          <a:effectRef idx="3">
            <a:schemeClr val="accent3"/>
          </a:effectRef>
          <a:fontRef idx="minor">
            <a:schemeClr val="lt1"/>
          </a:fontRef>
        </p:style>
        <p:txBody>
          <a:bodyPr rtlCol="0" anchor="ctr"/>
          <a:lstStyle/>
          <a:p>
            <a:pPr algn="ctr"/>
            <a:r>
              <a:rPr lang="ru-RU" b="1"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Тема номера</a:t>
            </a:r>
            <a:endParaRPr lang="ru-RU" b="1"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2" name="Прямоугольник 1"/>
          <p:cNvSpPr/>
          <p:nvPr/>
        </p:nvSpPr>
        <p:spPr>
          <a:xfrm>
            <a:off x="396255" y="1854596"/>
            <a:ext cx="3240360" cy="8371829"/>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ru-RU" sz="1200" b="1" dirty="0">
                <a:solidFill>
                  <a:srgbClr val="92D050"/>
                </a:solidFill>
              </a:rPr>
              <a:t>День Учителя — международный праздник</a:t>
            </a:r>
          </a:p>
          <a:p>
            <a:r>
              <a:rPr lang="ru-RU" sz="1100" dirty="0" smtClean="0"/>
              <a:t>    Всемирный </a:t>
            </a:r>
            <a:r>
              <a:rPr lang="ru-RU" sz="1100" dirty="0"/>
              <a:t>День учителя отмечен в государственных календарях более чем в 100 странах. Официально ООН учредила праздник людей этой важной профессии в 1994 году. Выбор пал на 5 октября не случайно, известно, что в 1965 году в Париже проходила совместная Конференция ЮНЕСКО и Международной организации труда, на которой 5 октября было принято рекомендательное постановление «О положении учителей».</a:t>
            </a:r>
          </a:p>
          <a:p>
            <a:r>
              <a:rPr lang="ru-RU" sz="1100" dirty="0" smtClean="0"/>
              <a:t>    В </a:t>
            </a:r>
            <a:r>
              <a:rPr lang="ru-RU" sz="1100" dirty="0"/>
              <a:t>принятом документе впервые было четко определено понятие «учитель». В данную категорию вошли педагоги, обучающие и воспитывающие детей в начальных и средних школах. Также в Рекомендации были описаны цели и политика в области образования, порядок подготовки учителей и важность их профессионализма. В предписании запрещается препятствовать учителям создавать семьи и рожать детей и рекомендуется всячески помогать женщинам в этих важных вопросах — организовывать детские сады, давать возможность переводиться в другие учебные заведения и работать вместе с мужем в одной школе.</a:t>
            </a:r>
          </a:p>
          <a:p>
            <a:r>
              <a:rPr lang="ru-RU" sz="1100" dirty="0" smtClean="0"/>
              <a:t>    До </a:t>
            </a:r>
            <a:r>
              <a:rPr lang="ru-RU" sz="1100" dirty="0"/>
              <a:t>появления Международного Дня учителя школьный праздник отмечали во многих странах на национальном уровне. В большинстве государств праздники для педагогов проходили в первой половине октября, так как были приурочены к дате принятия первого международного документа, регламентирующего условия труда учителей.</a:t>
            </a:r>
          </a:p>
          <a:p>
            <a:r>
              <a:rPr lang="ru-RU" sz="1100" dirty="0"/>
              <a:t>Всемирный День учителя отмечают под эгидой международной федерации профсоюзов учителей, объединяющей более 400 организаций из 172 стран. Ежегодно праздник проходит под определенным лозунгом. Например, в 2013 году он звучал так: «Нам нужны учителя!». Таким призывом международное сообщество пыталось привлечь молодых людей в нужную профессию. Ведь не секрет, что заниматься педагогической деятельностью сейчас не так популярно, как в прошлом веке. Нехватка учителей — острая проблема не только в России, но и в других странах. Дефицит преподавателей в мире составляет более 5 миллионов. Если проблему оставить без внимания, то учить детей будет некому.</a:t>
            </a:r>
          </a:p>
        </p:txBody>
      </p:sp>
      <p:sp>
        <p:nvSpPr>
          <p:cNvPr id="11" name="Прямоугольник 10"/>
          <p:cNvSpPr/>
          <p:nvPr/>
        </p:nvSpPr>
        <p:spPr>
          <a:xfrm>
            <a:off x="3708623" y="1873498"/>
            <a:ext cx="3384376" cy="8352928"/>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r>
              <a:rPr lang="ru-RU" sz="1200" b="1" dirty="0">
                <a:solidFill>
                  <a:srgbClr val="92D050"/>
                </a:solidFill>
              </a:rPr>
              <a:t>История Дня учителя в России</a:t>
            </a:r>
          </a:p>
          <a:p>
            <a:r>
              <a:rPr lang="ru-RU" sz="1100" dirty="0" smtClean="0"/>
              <a:t>    В </a:t>
            </a:r>
            <a:r>
              <a:rPr lang="ru-RU" sz="1100" dirty="0"/>
              <a:t>календаре СССР профессиональный праздник преподавателей появился в 1965 году по Указу президиума Верховного Совета. Днем празднования было назначено первое воскресенье октября. В итоге учителя получили свой законный праздник, который ежегодно выпадал на выходной день. Возможно, для людей других профессий это большой плюс, но педагоги, неразрывно связанные со школьниками, все равно отмечали его на рабочем посту.</a:t>
            </a:r>
          </a:p>
          <a:p>
            <a:r>
              <a:rPr lang="ru-RU" sz="1100" dirty="0" smtClean="0"/>
              <a:t>    В </a:t>
            </a:r>
            <a:r>
              <a:rPr lang="ru-RU" sz="1100" dirty="0"/>
              <a:t>субботу, накануне Дня учителя, советские школьники спешили на занятия с охапками цветов. Классы украшали самодельными стенгазетами и воздушными шариками. Активисты самодеятельности готовили поздравительные концерты с песнями, стихами и веселыми сценками.</a:t>
            </a:r>
          </a:p>
          <a:p>
            <a:r>
              <a:rPr lang="ru-RU" sz="1100" dirty="0" smtClean="0"/>
              <a:t>    В </a:t>
            </a:r>
            <a:r>
              <a:rPr lang="ru-RU" sz="1100" dirty="0"/>
              <a:t>1994 году президентом Российской Федерации было принято Постановление о переносе Дня учителя на фиксированную, обозначенную международным сообществом дату, — 5 октября. С тех пор работники образовательной сферы точно знают, какого числа их ждут почести и поздравления.</a:t>
            </a:r>
          </a:p>
          <a:p>
            <a:r>
              <a:rPr lang="ru-RU" sz="1100" dirty="0"/>
              <a:t>Современные школьники не отступают от добрых традиций советского прошлого. Как и их родители, они приходят в праздничный день с букетами и презентами. Подарки на День учителя принято делать своими руками. Это могут быть памятные сувениры, самодельные медали и поздравительные плакаты.</a:t>
            </a:r>
          </a:p>
          <a:p>
            <a:r>
              <a:rPr lang="ru-RU" sz="1100" dirty="0" smtClean="0"/>
              <a:t>    День </a:t>
            </a:r>
            <a:r>
              <a:rPr lang="ru-RU" sz="1100" dirty="0"/>
              <a:t>учителя — прекрасный повод для того, чтобы поблагодарить тех, кто выбрал себе важную и сложную профессию. Многие люди только став взрослыми, понимают, каким важным был вклад преподавателей в их судьбу и карьеру. А пока это осознание не пришло, молодежи лучше довериться советам взрослых и уважать своих наставников.</a:t>
            </a:r>
          </a:p>
          <a:p>
            <a:r>
              <a:rPr lang="ru-RU" sz="1100" dirty="0" smtClean="0"/>
              <a:t>    Чествование </a:t>
            </a:r>
            <a:r>
              <a:rPr lang="ru-RU" sz="1100" dirty="0"/>
              <a:t>работников образования проходит не только в стенах школы, но и на государственном уровне. В День учителя тружеников образовательной сферы награждают грамотами и ценными призами. К этой дате приурочивают подведение итогов конкурса «Учитель года» и вручение победителям заслуженных наград.</a:t>
            </a:r>
          </a:p>
          <a:p>
            <a:r>
              <a:rPr lang="ru-RU" sz="1100" dirty="0"/>
              <a:t>Кстати, в некоторых государствах, ранее входивших состав Советского Союза, продолжают чествовать работников образования по советским традициям. В первое воскресенье октября национальный День учителя до сих празднуют в Украине, Латвии, </a:t>
            </a:r>
            <a:r>
              <a:rPr lang="ru-RU" sz="1100" dirty="0" err="1" smtClean="0"/>
              <a:t>Казахс-тане</a:t>
            </a:r>
            <a:r>
              <a:rPr lang="ru-RU" sz="1100" dirty="0"/>
              <a:t>, Белоруссии, Кыргызстане, </a:t>
            </a:r>
            <a:r>
              <a:rPr lang="ru-RU" sz="1100" dirty="0" smtClean="0"/>
              <a:t>Азербайджане</a:t>
            </a:r>
            <a:r>
              <a:rPr lang="ru-RU" sz="1100" dirty="0"/>
              <a: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l="-53000" r="-53000"/>
          </a:stretch>
        </a:blipFill>
        <a:effectLst/>
      </p:bgPr>
    </p:bg>
    <p:spTree>
      <p:nvGrpSpPr>
        <p:cNvPr id="1" name=""/>
        <p:cNvGrpSpPr/>
        <p:nvPr/>
      </p:nvGrpSpPr>
      <p:grpSpPr>
        <a:xfrm>
          <a:off x="0" y="0"/>
          <a:ext cx="0" cy="0"/>
          <a:chOff x="0" y="0"/>
          <a:chExt cx="0" cy="0"/>
        </a:xfrm>
      </p:grpSpPr>
      <p:sp>
        <p:nvSpPr>
          <p:cNvPr id="10" name="Прямоугольник 9"/>
          <p:cNvSpPr/>
          <p:nvPr/>
        </p:nvSpPr>
        <p:spPr>
          <a:xfrm>
            <a:off x="324247" y="198413"/>
            <a:ext cx="7056784" cy="10204909"/>
          </a:xfrm>
          <a:prstGeom prst="rect">
            <a:avLst/>
          </a:prstGeom>
          <a:pattFill prst="pct10">
            <a:fgClr>
              <a:schemeClr val="bg1">
                <a:lumMod val="85000"/>
              </a:schemeClr>
            </a:fgClr>
            <a:bgClr>
              <a:schemeClr val="bg1"/>
            </a:bgClr>
          </a:pattFill>
        </p:spPr>
        <p:style>
          <a:lnRef idx="2">
            <a:schemeClr val="accent3"/>
          </a:lnRef>
          <a:fillRef idx="1">
            <a:schemeClr val="lt1"/>
          </a:fillRef>
          <a:effectRef idx="0">
            <a:schemeClr val="accent3"/>
          </a:effectRef>
          <a:fontRef idx="minor">
            <a:schemeClr val="dk1"/>
          </a:fontRef>
        </p:style>
        <p:txBody>
          <a:bodyPr rtlCol="0" anchor="ctr"/>
          <a:lstStyle/>
          <a:p>
            <a:pPr algn="ctr"/>
            <a:endParaRPr lang="ru-RU" dirty="0" smtClean="0"/>
          </a:p>
          <a:p>
            <a:pPr algn="ctr"/>
            <a:endParaRPr lang="ru-RU" dirty="0" smtClean="0"/>
          </a:p>
          <a:p>
            <a:pPr algn="ctr"/>
            <a:endParaRPr lang="ru-RU" dirty="0" smtClean="0"/>
          </a:p>
          <a:p>
            <a:pPr algn="ctr"/>
            <a:endParaRPr lang="ru-RU" dirty="0" smtClean="0"/>
          </a:p>
          <a:p>
            <a:pPr algn="ctr"/>
            <a:endParaRPr lang="ru-RU" dirty="0" smtClean="0"/>
          </a:p>
          <a:p>
            <a:pPr lvl="0" algn="ctr" fontAlgn="base">
              <a:spcBef>
                <a:spcPct val="0"/>
              </a:spcBef>
              <a:spcAft>
                <a:spcPct val="0"/>
              </a:spcAft>
            </a:pPr>
            <a:r>
              <a:rPr lang="ru-RU" dirty="0" smtClean="0">
                <a:solidFill>
                  <a:srgbClr val="000000"/>
                </a:solidFill>
                <a:latin typeface="Monotype Corsiva" pitchFamily="66" charset="0"/>
                <a:cs typeface="Arial" pitchFamily="34" charset="0"/>
              </a:rPr>
              <a:t>Их </a:t>
            </a:r>
            <a:r>
              <a:rPr lang="ru-RU" dirty="0">
                <a:solidFill>
                  <a:srgbClr val="000000"/>
                </a:solidFill>
                <a:latin typeface="Monotype Corsiva" pitchFamily="66" charset="0"/>
                <a:cs typeface="Arial" pitchFamily="34" charset="0"/>
              </a:rPr>
              <a:t>много —</a:t>
            </a:r>
            <a:br>
              <a:rPr lang="ru-RU" dirty="0">
                <a:solidFill>
                  <a:srgbClr val="000000"/>
                </a:solidFill>
                <a:latin typeface="Monotype Corsiva" pitchFamily="66" charset="0"/>
                <a:cs typeface="Arial" pitchFamily="34" charset="0"/>
              </a:rPr>
            </a:br>
            <a:r>
              <a:rPr lang="ru-RU" dirty="0">
                <a:solidFill>
                  <a:srgbClr val="000000"/>
                </a:solidFill>
                <a:latin typeface="Monotype Corsiva" pitchFamily="66" charset="0"/>
                <a:cs typeface="Arial" pitchFamily="34" charset="0"/>
              </a:rPr>
              <a:t>Курносых, несхожих,</a:t>
            </a:r>
            <a:br>
              <a:rPr lang="ru-RU" dirty="0">
                <a:solidFill>
                  <a:srgbClr val="000000"/>
                </a:solidFill>
                <a:latin typeface="Monotype Corsiva" pitchFamily="66" charset="0"/>
                <a:cs typeface="Arial" pitchFamily="34" charset="0"/>
              </a:rPr>
            </a:br>
            <a:r>
              <a:rPr lang="ru-RU" dirty="0">
                <a:solidFill>
                  <a:srgbClr val="000000"/>
                </a:solidFill>
                <a:latin typeface="Monotype Corsiva" pitchFamily="66" charset="0"/>
                <a:cs typeface="Arial" pitchFamily="34" charset="0"/>
              </a:rPr>
              <a:t>Влетающих в школу гурьбой.</a:t>
            </a:r>
            <a:br>
              <a:rPr lang="ru-RU" dirty="0">
                <a:solidFill>
                  <a:srgbClr val="000000"/>
                </a:solidFill>
                <a:latin typeface="Monotype Corsiva" pitchFamily="66" charset="0"/>
                <a:cs typeface="Arial" pitchFamily="34" charset="0"/>
              </a:rPr>
            </a:br>
            <a:r>
              <a:rPr lang="ru-RU" dirty="0">
                <a:solidFill>
                  <a:srgbClr val="000000"/>
                </a:solidFill>
                <a:latin typeface="Monotype Corsiva" pitchFamily="66" charset="0"/>
                <a:cs typeface="Arial" pitchFamily="34" charset="0"/>
              </a:rPr>
              <a:t>И с ними непросто. И все же</a:t>
            </a:r>
            <a:br>
              <a:rPr lang="ru-RU" dirty="0">
                <a:solidFill>
                  <a:srgbClr val="000000"/>
                </a:solidFill>
                <a:latin typeface="Monotype Corsiva" pitchFamily="66" charset="0"/>
                <a:cs typeface="Arial" pitchFamily="34" charset="0"/>
              </a:rPr>
            </a:br>
            <a:r>
              <a:rPr lang="ru-RU" dirty="0">
                <a:solidFill>
                  <a:srgbClr val="000000"/>
                </a:solidFill>
                <a:latin typeface="Monotype Corsiva" pitchFamily="66" charset="0"/>
                <a:cs typeface="Arial" pitchFamily="34" charset="0"/>
              </a:rPr>
              <a:t>Душе его дорог — любой.</a:t>
            </a:r>
            <a:br>
              <a:rPr lang="ru-RU" dirty="0">
                <a:solidFill>
                  <a:srgbClr val="000000"/>
                </a:solidFill>
                <a:latin typeface="Monotype Corsiva" pitchFamily="66" charset="0"/>
                <a:cs typeface="Arial" pitchFamily="34" charset="0"/>
              </a:rPr>
            </a:br>
            <a:r>
              <a:rPr lang="ru-RU" dirty="0">
                <a:solidFill>
                  <a:srgbClr val="000000"/>
                </a:solidFill>
                <a:latin typeface="Monotype Corsiva" pitchFamily="66" charset="0"/>
                <a:cs typeface="Arial" pitchFamily="34" charset="0"/>
              </a:rPr>
              <a:t>Он вел их</a:t>
            </a:r>
            <a:br>
              <a:rPr lang="ru-RU" dirty="0">
                <a:solidFill>
                  <a:srgbClr val="000000"/>
                </a:solidFill>
                <a:latin typeface="Monotype Corsiva" pitchFamily="66" charset="0"/>
                <a:cs typeface="Arial" pitchFamily="34" charset="0"/>
              </a:rPr>
            </a:br>
            <a:r>
              <a:rPr lang="ru-RU" dirty="0">
                <a:solidFill>
                  <a:srgbClr val="000000"/>
                </a:solidFill>
                <a:latin typeface="Monotype Corsiva" pitchFamily="66" charset="0"/>
                <a:cs typeface="Arial" pitchFamily="34" charset="0"/>
              </a:rPr>
              <a:t>По лесенке знаний,</a:t>
            </a:r>
            <a:br>
              <a:rPr lang="ru-RU" dirty="0">
                <a:solidFill>
                  <a:srgbClr val="000000"/>
                </a:solidFill>
                <a:latin typeface="Monotype Corsiva" pitchFamily="66" charset="0"/>
                <a:cs typeface="Arial" pitchFamily="34" charset="0"/>
              </a:rPr>
            </a:br>
            <a:r>
              <a:rPr lang="ru-RU" dirty="0">
                <a:solidFill>
                  <a:srgbClr val="000000"/>
                </a:solidFill>
                <a:latin typeface="Monotype Corsiva" pitchFamily="66" charset="0"/>
                <a:cs typeface="Arial" pitchFamily="34" charset="0"/>
              </a:rPr>
              <a:t>Страной научил дорожить,</a:t>
            </a:r>
            <a:br>
              <a:rPr lang="ru-RU" dirty="0">
                <a:solidFill>
                  <a:srgbClr val="000000"/>
                </a:solidFill>
                <a:latin typeface="Monotype Corsiva" pitchFamily="66" charset="0"/>
                <a:cs typeface="Arial" pitchFamily="34" charset="0"/>
              </a:rPr>
            </a:br>
            <a:r>
              <a:rPr lang="ru-RU" dirty="0">
                <a:solidFill>
                  <a:srgbClr val="000000"/>
                </a:solidFill>
                <a:latin typeface="Monotype Corsiva" pitchFamily="66" charset="0"/>
                <a:cs typeface="Arial" pitchFamily="34" charset="0"/>
              </a:rPr>
              <a:t>И видеть сквозь даль расстояний,</a:t>
            </a:r>
            <a:br>
              <a:rPr lang="ru-RU" dirty="0">
                <a:solidFill>
                  <a:srgbClr val="000000"/>
                </a:solidFill>
                <a:latin typeface="Monotype Corsiva" pitchFamily="66" charset="0"/>
                <a:cs typeface="Arial" pitchFamily="34" charset="0"/>
              </a:rPr>
            </a:br>
            <a:r>
              <a:rPr lang="ru-RU" dirty="0">
                <a:solidFill>
                  <a:srgbClr val="000000"/>
                </a:solidFill>
                <a:latin typeface="Monotype Corsiva" pitchFamily="66" charset="0"/>
                <a:cs typeface="Arial" pitchFamily="34" charset="0"/>
              </a:rPr>
              <a:t>И с умницей-книгой дружить...</a:t>
            </a:r>
            <a:br>
              <a:rPr lang="ru-RU" dirty="0">
                <a:solidFill>
                  <a:srgbClr val="000000"/>
                </a:solidFill>
                <a:latin typeface="Monotype Corsiva" pitchFamily="66" charset="0"/>
                <a:cs typeface="Arial" pitchFamily="34" charset="0"/>
              </a:rPr>
            </a:br>
            <a:r>
              <a:rPr lang="ru-RU" dirty="0">
                <a:solidFill>
                  <a:srgbClr val="000000"/>
                </a:solidFill>
                <a:latin typeface="Monotype Corsiva" pitchFamily="66" charset="0"/>
                <a:cs typeface="Arial" pitchFamily="34" charset="0"/>
              </a:rPr>
              <a:t>Пусть кто-то строителем станет,</a:t>
            </a:r>
            <a:br>
              <a:rPr lang="ru-RU" dirty="0">
                <a:solidFill>
                  <a:srgbClr val="000000"/>
                </a:solidFill>
                <a:latin typeface="Monotype Corsiva" pitchFamily="66" charset="0"/>
                <a:cs typeface="Arial" pitchFamily="34" charset="0"/>
              </a:rPr>
            </a:br>
            <a:r>
              <a:rPr lang="ru-RU" dirty="0">
                <a:solidFill>
                  <a:srgbClr val="000000"/>
                </a:solidFill>
                <a:latin typeface="Monotype Corsiva" pitchFamily="66" charset="0"/>
                <a:cs typeface="Arial" pitchFamily="34" charset="0"/>
              </a:rPr>
              <a:t>А кто-то хозяином рек,</a:t>
            </a:r>
            <a:br>
              <a:rPr lang="ru-RU" dirty="0">
                <a:solidFill>
                  <a:srgbClr val="000000"/>
                </a:solidFill>
                <a:latin typeface="Monotype Corsiva" pitchFamily="66" charset="0"/>
                <a:cs typeface="Arial" pitchFamily="34" charset="0"/>
              </a:rPr>
            </a:br>
            <a:r>
              <a:rPr lang="ru-RU" dirty="0">
                <a:solidFill>
                  <a:srgbClr val="000000"/>
                </a:solidFill>
                <a:latin typeface="Monotype Corsiva" pitchFamily="66" charset="0"/>
                <a:cs typeface="Arial" pitchFamily="34" charset="0"/>
              </a:rPr>
              <a:t>Но верится сердцу:</a:t>
            </a:r>
            <a:br>
              <a:rPr lang="ru-RU" dirty="0">
                <a:solidFill>
                  <a:srgbClr val="000000"/>
                </a:solidFill>
                <a:latin typeface="Monotype Corsiva" pitchFamily="66" charset="0"/>
                <a:cs typeface="Arial" pitchFamily="34" charset="0"/>
              </a:rPr>
            </a:br>
            <a:r>
              <a:rPr lang="ru-RU" dirty="0">
                <a:solidFill>
                  <a:srgbClr val="000000"/>
                </a:solidFill>
                <a:latin typeface="Monotype Corsiva" pitchFamily="66" charset="0"/>
                <a:cs typeface="Arial" pitchFamily="34" charset="0"/>
              </a:rPr>
              <a:t>Поставит</a:t>
            </a:r>
            <a:br>
              <a:rPr lang="ru-RU" dirty="0">
                <a:solidFill>
                  <a:srgbClr val="000000"/>
                </a:solidFill>
                <a:latin typeface="Monotype Corsiva" pitchFamily="66" charset="0"/>
                <a:cs typeface="Arial" pitchFamily="34" charset="0"/>
              </a:rPr>
            </a:br>
            <a:r>
              <a:rPr lang="ru-RU" dirty="0">
                <a:solidFill>
                  <a:srgbClr val="000000"/>
                </a:solidFill>
                <a:latin typeface="Monotype Corsiva" pitchFamily="66" charset="0"/>
                <a:cs typeface="Arial" pitchFamily="34" charset="0"/>
              </a:rPr>
              <a:t>Пятерку им завтрашний век.</a:t>
            </a:r>
            <a:br>
              <a:rPr lang="ru-RU" dirty="0">
                <a:solidFill>
                  <a:srgbClr val="000000"/>
                </a:solidFill>
                <a:latin typeface="Monotype Corsiva" pitchFamily="66" charset="0"/>
                <a:cs typeface="Arial" pitchFamily="34" charset="0"/>
              </a:rPr>
            </a:br>
            <a:r>
              <a:rPr lang="ru-RU" dirty="0">
                <a:solidFill>
                  <a:srgbClr val="000000"/>
                </a:solidFill>
                <a:latin typeface="Monotype Corsiva" pitchFamily="66" charset="0"/>
                <a:cs typeface="Arial" pitchFamily="34" charset="0"/>
              </a:rPr>
              <a:t>И, взрослыми став, через годы</a:t>
            </a:r>
            <a:br>
              <a:rPr lang="ru-RU" dirty="0">
                <a:solidFill>
                  <a:srgbClr val="000000"/>
                </a:solidFill>
                <a:latin typeface="Monotype Corsiva" pitchFamily="66" charset="0"/>
                <a:cs typeface="Arial" pitchFamily="34" charset="0"/>
              </a:rPr>
            </a:br>
            <a:r>
              <a:rPr lang="ru-RU" dirty="0">
                <a:solidFill>
                  <a:srgbClr val="000000"/>
                </a:solidFill>
                <a:latin typeface="Monotype Corsiva" pitchFamily="66" charset="0"/>
                <a:cs typeface="Arial" pitchFamily="34" charset="0"/>
              </a:rPr>
              <a:t>Ребята добром помянут</a:t>
            </a:r>
            <a:br>
              <a:rPr lang="ru-RU" dirty="0">
                <a:solidFill>
                  <a:srgbClr val="000000"/>
                </a:solidFill>
                <a:latin typeface="Monotype Corsiva" pitchFamily="66" charset="0"/>
                <a:cs typeface="Arial" pitchFamily="34" charset="0"/>
              </a:rPr>
            </a:br>
            <a:r>
              <a:rPr lang="ru-RU" dirty="0">
                <a:solidFill>
                  <a:srgbClr val="000000"/>
                </a:solidFill>
                <a:latin typeface="Monotype Corsiva" pitchFamily="66" charset="0"/>
                <a:cs typeface="Arial" pitchFamily="34" charset="0"/>
              </a:rPr>
              <a:t>И строгость его, и заботы, —</a:t>
            </a:r>
            <a:br>
              <a:rPr lang="ru-RU" dirty="0">
                <a:solidFill>
                  <a:srgbClr val="000000"/>
                </a:solidFill>
                <a:latin typeface="Monotype Corsiva" pitchFamily="66" charset="0"/>
                <a:cs typeface="Arial" pitchFamily="34" charset="0"/>
              </a:rPr>
            </a:br>
            <a:r>
              <a:rPr lang="ru-RU" dirty="0">
                <a:solidFill>
                  <a:srgbClr val="000000"/>
                </a:solidFill>
                <a:latin typeface="Monotype Corsiva" pitchFamily="66" charset="0"/>
                <a:cs typeface="Arial" pitchFamily="34" charset="0"/>
              </a:rPr>
              <a:t>Нелегкий учительский труд.</a:t>
            </a:r>
            <a:endParaRPr lang="ru-RU" sz="800" dirty="0">
              <a:solidFill>
                <a:schemeClr val="tx1"/>
              </a:solidFill>
              <a:latin typeface="Monotype Corsiva" pitchFamily="66" charset="0"/>
              <a:cs typeface="Arial" pitchFamily="34" charset="0"/>
            </a:endParaRPr>
          </a:p>
          <a:p>
            <a:pPr lvl="0" algn="ctr" eaLnBrk="0" fontAlgn="base" hangingPunct="0">
              <a:spcBef>
                <a:spcPct val="0"/>
              </a:spcBef>
              <a:spcAft>
                <a:spcPct val="0"/>
              </a:spcAft>
            </a:pPr>
            <a:r>
              <a:rPr lang="ru-RU" i="1" dirty="0">
                <a:solidFill>
                  <a:srgbClr val="000000"/>
                </a:solidFill>
                <a:latin typeface="Monotype Corsiva" pitchFamily="66" charset="0"/>
                <a:cs typeface="Arial" pitchFamily="34" charset="0"/>
              </a:rPr>
              <a:t>Б. </a:t>
            </a:r>
            <a:r>
              <a:rPr lang="ru-RU" i="1" dirty="0" err="1">
                <a:solidFill>
                  <a:srgbClr val="000000"/>
                </a:solidFill>
                <a:latin typeface="Monotype Corsiva" pitchFamily="66" charset="0"/>
                <a:cs typeface="Arial" pitchFamily="34" charset="0"/>
              </a:rPr>
              <a:t>Гайкович</a:t>
            </a:r>
            <a:endParaRPr lang="ru-RU" i="1" dirty="0">
              <a:solidFill>
                <a:srgbClr val="000000"/>
              </a:solidFill>
              <a:latin typeface="Monotype Corsiva" pitchFamily="66" charset="0"/>
              <a:cs typeface="Arial" pitchFamily="34" charset="0"/>
            </a:endParaRPr>
          </a:p>
          <a:p>
            <a:pPr algn="ctr"/>
            <a:endParaRPr lang="ru-RU" dirty="0"/>
          </a:p>
        </p:txBody>
      </p:sp>
      <p:cxnSp>
        <p:nvCxnSpPr>
          <p:cNvPr id="7" name="Прямая соединительная линия 6"/>
          <p:cNvCxnSpPr/>
          <p:nvPr/>
        </p:nvCxnSpPr>
        <p:spPr>
          <a:xfrm>
            <a:off x="1081298" y="877701"/>
            <a:ext cx="5557451" cy="0"/>
          </a:xfrm>
          <a:prstGeom prst="line">
            <a:avLst/>
          </a:prstGeom>
        </p:spPr>
        <p:style>
          <a:lnRef idx="1">
            <a:schemeClr val="accent3"/>
          </a:lnRef>
          <a:fillRef idx="0">
            <a:schemeClr val="accent3"/>
          </a:fillRef>
          <a:effectRef idx="0">
            <a:schemeClr val="accent3"/>
          </a:effectRef>
          <a:fontRef idx="minor">
            <a:schemeClr val="tx1"/>
          </a:fontRef>
        </p:style>
      </p:cxnSp>
      <p:sp>
        <p:nvSpPr>
          <p:cNvPr id="17" name="TextBox 16"/>
          <p:cNvSpPr txBox="1"/>
          <p:nvPr/>
        </p:nvSpPr>
        <p:spPr>
          <a:xfrm>
            <a:off x="3132559" y="1710582"/>
            <a:ext cx="3816424" cy="307777"/>
          </a:xfrm>
          <a:prstGeom prst="rect">
            <a:avLst/>
          </a:prstGeom>
          <a:noFill/>
        </p:spPr>
        <p:txBody>
          <a:bodyPr wrap="square" rtlCol="0">
            <a:spAutoFit/>
          </a:bodyPr>
          <a:lstStyle/>
          <a:p>
            <a:r>
              <a:rPr lang="ru-RU" sz="1400" dirty="0" smtClean="0">
                <a:latin typeface="Arial" pitchFamily="34" charset="0"/>
                <a:cs typeface="Arial" pitchFamily="34" charset="0"/>
              </a:rPr>
              <a:t>    </a:t>
            </a:r>
            <a:endParaRPr lang="ru-RU" sz="1400" dirty="0">
              <a:latin typeface="Arial" pitchFamily="34" charset="0"/>
              <a:cs typeface="Arial" pitchFamily="34" charset="0"/>
            </a:endParaRPr>
          </a:p>
        </p:txBody>
      </p:sp>
      <p:sp>
        <p:nvSpPr>
          <p:cNvPr id="31" name="TextBox 30"/>
          <p:cNvSpPr txBox="1"/>
          <p:nvPr/>
        </p:nvSpPr>
        <p:spPr>
          <a:xfrm>
            <a:off x="3780631" y="8263309"/>
            <a:ext cx="3528392" cy="292388"/>
          </a:xfrm>
          <a:prstGeom prst="rect">
            <a:avLst/>
          </a:prstGeom>
          <a:noFill/>
        </p:spPr>
        <p:txBody>
          <a:bodyPr wrap="square" rtlCol="0">
            <a:spAutoFit/>
          </a:bodyPr>
          <a:lstStyle/>
          <a:p>
            <a:r>
              <a:rPr lang="ru-RU" sz="1300" dirty="0" smtClean="0"/>
              <a:t>    </a:t>
            </a:r>
            <a:endParaRPr lang="ru-RU" sz="1300" dirty="0"/>
          </a:p>
        </p:txBody>
      </p:sp>
      <p:sp>
        <p:nvSpPr>
          <p:cNvPr id="35" name="Прямоугольник 34"/>
          <p:cNvSpPr/>
          <p:nvPr/>
        </p:nvSpPr>
        <p:spPr>
          <a:xfrm>
            <a:off x="5292799" y="342429"/>
            <a:ext cx="2064196" cy="418234"/>
          </a:xfrm>
          <a:prstGeom prst="rect">
            <a:avLst/>
          </a:prstGeom>
        </p:spPr>
        <p:style>
          <a:lnRef idx="2">
            <a:schemeClr val="accent3"/>
          </a:lnRef>
          <a:fillRef idx="1">
            <a:schemeClr val="lt1"/>
          </a:fillRef>
          <a:effectRef idx="0">
            <a:schemeClr val="accent3"/>
          </a:effectRef>
          <a:fontRef idx="minor">
            <a:schemeClr val="dk1"/>
          </a:fontRef>
        </p:style>
        <p:txBody>
          <a:bodyPr rtlCol="0" anchor="ctr">
            <a:scene3d>
              <a:camera prst="orthographicFront"/>
              <a:lightRig rig="balanced" dir="t">
                <a:rot lat="0" lon="0" rev="2100000"/>
              </a:lightRig>
            </a:scene3d>
            <a:sp3d extrusionH="57150" prstMaterial="metal">
              <a:bevelT w="38100" h="25400"/>
              <a:contourClr>
                <a:schemeClr val="bg2"/>
              </a:contourClr>
            </a:sp3d>
          </a:bodyPr>
          <a:lstStyle/>
          <a:p>
            <a:pPr algn="ctr"/>
            <a:endParaRPr lang="ru-RU" dirty="0">
              <a:ln w="50800"/>
              <a:solidFill>
                <a:sysClr val="windowText" lastClr="000000"/>
              </a:solidFill>
              <a:cs typeface="Arial" pitchFamily="34" charset="0"/>
            </a:endParaRPr>
          </a:p>
        </p:txBody>
      </p:sp>
      <p:pic>
        <p:nvPicPr>
          <p:cNvPr id="2050" name="Picture 2" descr="X:\Фотографии Школьных мероприятий\Веселые старты учителя\IMG_0635.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1012"/>
          <a:stretch/>
        </p:blipFill>
        <p:spPr bwMode="auto">
          <a:xfrm>
            <a:off x="414256" y="1016246"/>
            <a:ext cx="3006336" cy="2004225"/>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
        <p:nvSpPr>
          <p:cNvPr id="2" name="Rectangle 3"/>
          <p:cNvSpPr>
            <a:spLocks noChangeArrowheads="1"/>
          </p:cNvSpPr>
          <p:nvPr/>
        </p:nvSpPr>
        <p:spPr bwMode="auto">
          <a:xfrm>
            <a:off x="0" y="43934"/>
            <a:ext cx="604333" cy="369332"/>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200" b="0" i="1" u="none" strike="noStrike" cap="none" normalizeH="0" baseline="0" dirty="0" smtClean="0">
                <a:ln>
                  <a:noFill/>
                </a:ln>
                <a:solidFill>
                  <a:srgbClr val="000000"/>
                </a:solidFill>
                <a:effectLst/>
                <a:latin typeface="Helvetica Neue"/>
                <a:cs typeface="Arial" pitchFamily="34" charset="0"/>
              </a:rPr>
              <a:t>  </a:t>
            </a:r>
            <a:r>
              <a:rPr kumimoji="0" lang="ru-RU" sz="2400" b="0" i="1" u="none" strike="noStrike" cap="none" normalizeH="0" baseline="0" dirty="0" smtClean="0">
                <a:ln>
                  <a:noFill/>
                </a:ln>
                <a:solidFill>
                  <a:srgbClr val="000000"/>
                </a:solidFill>
                <a:effectLst/>
                <a:latin typeface="Helvetica Neue"/>
                <a:cs typeface="Arial" pitchFamily="34" charset="0"/>
              </a:rPr>
              <a:t> </a:t>
            </a:r>
            <a:r>
              <a:rPr kumimoji="0" lang="ru-RU" sz="1200" b="0" i="1" u="none" strike="noStrike" cap="none" normalizeH="0" baseline="0" dirty="0" smtClean="0">
                <a:ln>
                  <a:noFill/>
                </a:ln>
                <a:solidFill>
                  <a:srgbClr val="000000"/>
                </a:solidFill>
                <a:effectLst/>
                <a:latin typeface="Helvetica Neue"/>
                <a:cs typeface="Arial" pitchFamily="34" charset="0"/>
              </a:rPr>
              <a:t>          </a:t>
            </a:r>
          </a:p>
        </p:txBody>
      </p:sp>
      <p:pic>
        <p:nvPicPr>
          <p:cNvPr id="3" name="Рисунок 2"/>
          <p:cNvPicPr>
            <a:picLocks noChangeAspect="1"/>
          </p:cNvPicPr>
          <p:nvPr/>
        </p:nvPicPr>
        <p:blipFill rotWithShape="1">
          <a:blip r:embed="rId4" cstate="print">
            <a:extLst>
              <a:ext uri="{28A0092B-C50C-407E-A947-70E740481C1C}">
                <a14:useLocalDpi xmlns:a14="http://schemas.microsoft.com/office/drawing/2010/main" val="0"/>
              </a:ext>
            </a:extLst>
          </a:blip>
          <a:srcRect l="38000" t="24234" r="30001" b="32916"/>
          <a:stretch/>
        </p:blipFill>
        <p:spPr>
          <a:xfrm>
            <a:off x="3082500" y="1036323"/>
            <a:ext cx="2222457" cy="1984148"/>
          </a:xfrm>
          <a:prstGeom prst="rect">
            <a:avLst/>
          </a:prstGeom>
          <a:ln>
            <a:noFill/>
          </a:ln>
          <a:effectLst>
            <a:outerShdw blurRad="292100" dist="139700" dir="2700000" algn="tl" rotWithShape="0">
              <a:srgbClr val="333333">
                <a:alpha val="65000"/>
              </a:srgbClr>
            </a:outerShdw>
          </a:effectLst>
        </p:spPr>
      </p:pic>
      <p:pic>
        <p:nvPicPr>
          <p:cNvPr id="6" name="Рисунок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14256" y="3020471"/>
            <a:ext cx="1572435" cy="2358653"/>
          </a:xfrm>
          <a:prstGeom prst="rect">
            <a:avLst/>
          </a:prstGeom>
          <a:ln>
            <a:noFill/>
          </a:ln>
          <a:effectLst>
            <a:outerShdw blurRad="292100" dist="139700" dir="2700000" algn="tl" rotWithShape="0">
              <a:srgbClr val="333333">
                <a:alpha val="65000"/>
              </a:srgbClr>
            </a:outerShdw>
          </a:effectLst>
        </p:spPr>
      </p:pic>
      <p:pic>
        <p:nvPicPr>
          <p:cNvPr id="9" name="Рисунок 8"/>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16200000">
            <a:off x="5237285" y="3343179"/>
            <a:ext cx="2443135" cy="1628757"/>
          </a:xfrm>
          <a:prstGeom prst="rect">
            <a:avLst/>
          </a:prstGeom>
          <a:ln>
            <a:noFill/>
          </a:ln>
          <a:effectLst>
            <a:outerShdw blurRad="292100" dist="139700" dir="2700000" algn="tl" rotWithShape="0">
              <a:srgbClr val="333333">
                <a:alpha val="65000"/>
              </a:srgbClr>
            </a:outerShdw>
          </a:effectLst>
        </p:spPr>
      </p:pic>
      <p:pic>
        <p:nvPicPr>
          <p:cNvPr id="11" name="Рисунок 10"/>
          <p:cNvPicPr>
            <a:picLocks noChangeAspect="1"/>
          </p:cNvPicPr>
          <p:nvPr/>
        </p:nvPicPr>
        <p:blipFill rotWithShape="1">
          <a:blip r:embed="rId7" cstate="print">
            <a:extLst>
              <a:ext uri="{28A0092B-C50C-407E-A947-70E740481C1C}">
                <a14:useLocalDpi xmlns:a14="http://schemas.microsoft.com/office/drawing/2010/main" val="0"/>
              </a:ext>
            </a:extLst>
          </a:blip>
          <a:srcRect l="42035" t="12968" r="26730" b="34550"/>
          <a:stretch/>
        </p:blipFill>
        <p:spPr>
          <a:xfrm>
            <a:off x="428754" y="6913774"/>
            <a:ext cx="1572436" cy="1761395"/>
          </a:xfrm>
          <a:prstGeom prst="rect">
            <a:avLst/>
          </a:prstGeom>
          <a:ln>
            <a:noFill/>
          </a:ln>
          <a:effectLst>
            <a:outerShdw blurRad="292100" dist="139700" dir="2700000" algn="tl" rotWithShape="0">
              <a:srgbClr val="333333">
                <a:alpha val="65000"/>
              </a:srgbClr>
            </a:outerShdw>
          </a:effectLst>
        </p:spPr>
      </p:pic>
      <p:pic>
        <p:nvPicPr>
          <p:cNvPr id="12" name="Рисунок 11"/>
          <p:cNvPicPr>
            <a:picLocks noChangeAspect="1"/>
          </p:cNvPicPr>
          <p:nvPr/>
        </p:nvPicPr>
        <p:blipFill rotWithShape="1">
          <a:blip r:embed="rId8" cstate="print">
            <a:extLst>
              <a:ext uri="{28A0092B-C50C-407E-A947-70E740481C1C}">
                <a14:useLocalDpi xmlns:a14="http://schemas.microsoft.com/office/drawing/2010/main" val="0"/>
              </a:ext>
            </a:extLst>
          </a:blip>
          <a:srcRect l="47096" t="28271" r="16443" b="38389"/>
          <a:stretch/>
        </p:blipFill>
        <p:spPr>
          <a:xfrm>
            <a:off x="2395824" y="8609851"/>
            <a:ext cx="2769613" cy="1688411"/>
          </a:xfrm>
          <a:prstGeom prst="rect">
            <a:avLst/>
          </a:prstGeom>
          <a:ln>
            <a:noFill/>
          </a:ln>
          <a:effectLst>
            <a:outerShdw blurRad="292100" dist="139700" dir="2700000" algn="tl" rotWithShape="0">
              <a:srgbClr val="333333">
                <a:alpha val="65000"/>
              </a:srgbClr>
            </a:outerShdw>
          </a:effectLst>
        </p:spPr>
      </p:pic>
      <p:pic>
        <p:nvPicPr>
          <p:cNvPr id="13" name="Рисунок 12"/>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4752738" y="8617934"/>
            <a:ext cx="2520493" cy="1680328"/>
          </a:xfrm>
          <a:prstGeom prst="rect">
            <a:avLst/>
          </a:prstGeom>
          <a:ln>
            <a:noFill/>
          </a:ln>
          <a:effectLst>
            <a:outerShdw blurRad="292100" dist="139700" dir="2700000" algn="tl" rotWithShape="0">
              <a:srgbClr val="333333">
                <a:alpha val="65000"/>
              </a:srgbClr>
            </a:outerShdw>
          </a:effectLst>
        </p:spPr>
      </p:pic>
      <p:pic>
        <p:nvPicPr>
          <p:cNvPr id="14" name="Рисунок 13"/>
          <p:cNvPicPr>
            <a:picLocks noChangeAspect="1"/>
          </p:cNvPicPr>
          <p:nvPr/>
        </p:nvPicPr>
        <p:blipFill rotWithShape="1">
          <a:blip r:embed="rId10" cstate="print">
            <a:extLst>
              <a:ext uri="{28A0092B-C50C-407E-A947-70E740481C1C}">
                <a14:useLocalDpi xmlns:a14="http://schemas.microsoft.com/office/drawing/2010/main" val="0"/>
              </a:ext>
            </a:extLst>
          </a:blip>
          <a:srcRect l="25358" t="31712" r="33334"/>
          <a:stretch/>
        </p:blipFill>
        <p:spPr>
          <a:xfrm>
            <a:off x="5644474" y="5130563"/>
            <a:ext cx="1617993" cy="1783211"/>
          </a:xfrm>
          <a:prstGeom prst="rect">
            <a:avLst/>
          </a:prstGeom>
          <a:ln>
            <a:noFill/>
          </a:ln>
          <a:effectLst>
            <a:outerShdw blurRad="292100" dist="139700" dir="2700000" algn="tl" rotWithShape="0">
              <a:srgbClr val="333333">
                <a:alpha val="65000"/>
              </a:srgbClr>
            </a:outerShdw>
          </a:effectLst>
        </p:spPr>
      </p:pic>
      <p:pic>
        <p:nvPicPr>
          <p:cNvPr id="15" name="Рисунок 14"/>
          <p:cNvPicPr>
            <a:picLocks noChangeAspect="1"/>
          </p:cNvPicPr>
          <p:nvPr/>
        </p:nvPicPr>
        <p:blipFill rotWithShape="1">
          <a:blip r:embed="rId11" cstate="print">
            <a:extLst>
              <a:ext uri="{28A0092B-C50C-407E-A947-70E740481C1C}">
                <a14:useLocalDpi xmlns:a14="http://schemas.microsoft.com/office/drawing/2010/main" val="0"/>
              </a:ext>
            </a:extLst>
          </a:blip>
          <a:srcRect l="17333" r="28476"/>
          <a:stretch/>
        </p:blipFill>
        <p:spPr>
          <a:xfrm>
            <a:off x="5621035" y="6607124"/>
            <a:ext cx="1641432" cy="2019321"/>
          </a:xfrm>
          <a:prstGeom prst="rect">
            <a:avLst/>
          </a:prstGeom>
          <a:ln>
            <a:noFill/>
          </a:ln>
          <a:effectLst>
            <a:outerShdw blurRad="292100" dist="139700" dir="2700000" algn="tl" rotWithShape="0">
              <a:srgbClr val="333333">
                <a:alpha val="65000"/>
              </a:srgbClr>
            </a:outerShdw>
          </a:effectLst>
        </p:spPr>
      </p:pic>
      <p:pic>
        <p:nvPicPr>
          <p:cNvPr id="5" name="Рисунок 4"/>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4332800" y="1036323"/>
            <a:ext cx="2976223" cy="1984148"/>
          </a:xfrm>
          <a:prstGeom prst="rect">
            <a:avLst/>
          </a:prstGeom>
          <a:ln>
            <a:noFill/>
          </a:ln>
          <a:effectLst>
            <a:outerShdw blurRad="292100" dist="139700" dir="2700000" algn="tl" rotWithShape="0">
              <a:srgbClr val="333333">
                <a:alpha val="65000"/>
              </a:srgbClr>
            </a:outerShdw>
          </a:effectLst>
        </p:spPr>
      </p:pic>
      <p:pic>
        <p:nvPicPr>
          <p:cNvPr id="16" name="Рисунок 15"/>
          <p:cNvPicPr>
            <a:picLocks noChangeAspect="1"/>
          </p:cNvPicPr>
          <p:nvPr/>
        </p:nvPicPr>
        <p:blipFill rotWithShape="1">
          <a:blip r:embed="rId13" cstate="print">
            <a:extLst>
              <a:ext uri="{28A0092B-C50C-407E-A947-70E740481C1C}">
                <a14:useLocalDpi xmlns:a14="http://schemas.microsoft.com/office/drawing/2010/main" val="0"/>
              </a:ext>
            </a:extLst>
          </a:blip>
          <a:srcRect l="21932" r="11902"/>
          <a:stretch/>
        </p:blipFill>
        <p:spPr>
          <a:xfrm>
            <a:off x="414256" y="5329457"/>
            <a:ext cx="1572435" cy="1584317"/>
          </a:xfrm>
          <a:prstGeom prst="rect">
            <a:avLst/>
          </a:prstGeom>
          <a:ln>
            <a:noFill/>
          </a:ln>
          <a:effectLst>
            <a:outerShdw blurRad="292100" dist="139700" dir="2700000" algn="tl" rotWithShape="0">
              <a:srgbClr val="333333">
                <a:alpha val="65000"/>
              </a:srgbClr>
            </a:outerShdw>
          </a:effectLst>
        </p:spPr>
      </p:pic>
      <p:pic>
        <p:nvPicPr>
          <p:cNvPr id="18" name="Рисунок 17"/>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428754" y="8626445"/>
            <a:ext cx="2242732" cy="1682049"/>
          </a:xfrm>
          <a:prstGeom prst="rect">
            <a:avLst/>
          </a:prstGeom>
          <a:ln>
            <a:noFill/>
          </a:ln>
          <a:effectLst>
            <a:outerShdw blurRad="292100" dist="139700" dir="2700000" algn="tl" rotWithShape="0">
              <a:srgbClr val="333333">
                <a:alpha val="65000"/>
              </a:srgbClr>
            </a:outerShdw>
          </a:effectLst>
        </p:spPr>
      </p:pic>
      <p:pic>
        <p:nvPicPr>
          <p:cNvPr id="21" name="Рисунок 20"/>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5436173" y="442654"/>
            <a:ext cx="1774947" cy="275964"/>
          </a:xfrm>
          <a:prstGeom prst="rect">
            <a:avLst/>
          </a:prstGeom>
        </p:spPr>
      </p:pic>
      <p:sp>
        <p:nvSpPr>
          <p:cNvPr id="28" name="Солнце 27"/>
          <p:cNvSpPr/>
          <p:nvPr/>
        </p:nvSpPr>
        <p:spPr>
          <a:xfrm>
            <a:off x="6985199" y="10117907"/>
            <a:ext cx="576064" cy="504056"/>
          </a:xfrm>
          <a:prstGeom prst="sun">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ru-RU" dirty="0" smtClean="0"/>
              <a:t>9</a:t>
            </a:r>
            <a:endParaRPr lang="ru-RU" dirty="0"/>
          </a:p>
        </p:txBody>
      </p:sp>
      <p:pic>
        <p:nvPicPr>
          <p:cNvPr id="22" name="Рисунок 21"/>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3962220" y="232673"/>
            <a:ext cx="1240487" cy="632976"/>
          </a:xfrm>
          <a:prstGeom prst="rect">
            <a:avLst/>
          </a:prstGeom>
        </p:spPr>
      </p:pic>
    </p:spTree>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4294</TotalTime>
  <Words>2299</Words>
  <Application>Microsoft Office PowerPoint</Application>
  <PresentationFormat>Произвольный</PresentationFormat>
  <Paragraphs>418</Paragraphs>
  <Slides>14</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14</vt:i4>
      </vt:variant>
    </vt:vector>
  </HeadingPairs>
  <TitlesOfParts>
    <vt:vector size="15" baseType="lpstr">
      <vt:lpstr>Тема Office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Microsoft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Admin</dc:creator>
  <cp:lastModifiedBy>Секретарь</cp:lastModifiedBy>
  <cp:revision>454</cp:revision>
  <cp:lastPrinted>2019-09-30T10:08:24Z</cp:lastPrinted>
  <dcterms:created xsi:type="dcterms:W3CDTF">2018-10-19T09:35:07Z</dcterms:created>
  <dcterms:modified xsi:type="dcterms:W3CDTF">2019-10-01T08:20:58Z</dcterms:modified>
</cp:coreProperties>
</file>