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16"/>
  </p:notesMasterIdLst>
  <p:sldIdLst>
    <p:sldId id="257" r:id="rId2"/>
    <p:sldId id="272" r:id="rId3"/>
    <p:sldId id="266" r:id="rId4"/>
    <p:sldId id="265" r:id="rId5"/>
    <p:sldId id="277" r:id="rId6"/>
    <p:sldId id="278" r:id="rId7"/>
    <p:sldId id="279" r:id="rId8"/>
    <p:sldId id="269" r:id="rId9"/>
    <p:sldId id="280" r:id="rId10"/>
    <p:sldId id="261" r:id="rId11"/>
    <p:sldId id="259" r:id="rId12"/>
    <p:sldId id="273" r:id="rId13"/>
    <p:sldId id="274" r:id="rId14"/>
    <p:sldId id="262" r:id="rId15"/>
  </p:sldIdLst>
  <p:sldSz cx="7561263" cy="1062196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E6FD"/>
    <a:srgbClr val="1FEDC6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425" autoAdjust="0"/>
    <p:restoredTop sz="95720" autoAdjust="0"/>
  </p:normalViewPr>
  <p:slideViewPr>
    <p:cSldViewPr>
      <p:cViewPr>
        <p:scale>
          <a:sx n="60" d="100"/>
          <a:sy n="60" d="100"/>
        </p:scale>
        <p:origin x="-974" y="518"/>
      </p:cViewPr>
      <p:guideLst>
        <p:guide orient="horz" pos="3346"/>
        <p:guide pos="238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C04104-9820-4C86-B464-DA1BA382E2CC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074863" y="744538"/>
            <a:ext cx="264795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5D8C98-A4D8-4DCE-A216-30AEBE1BF7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72509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67095" y="3299696"/>
            <a:ext cx="6427074" cy="22768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34190" y="6019112"/>
            <a:ext cx="5292884" cy="271450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C7E29-C26F-41FC-9283-4B43B3471F8B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E6B37-D00B-4E39-AE26-CD8749E826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C7E29-C26F-41FC-9283-4B43B3471F8B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E6B37-D00B-4E39-AE26-CD8749E826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111436" y="567982"/>
            <a:ext cx="1275964" cy="1208248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83549" y="567982"/>
            <a:ext cx="3701869" cy="1208248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C7E29-C26F-41FC-9283-4B43B3471F8B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E6B37-D00B-4E39-AE26-CD8749E826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C7E29-C26F-41FC-9283-4B43B3471F8B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E6B37-D00B-4E39-AE26-CD8749E826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7288" y="6825595"/>
            <a:ext cx="6427074" cy="210964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97288" y="4502044"/>
            <a:ext cx="6427074" cy="2323553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C7E29-C26F-41FC-9283-4B43B3471F8B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E6B37-D00B-4E39-AE26-CD8749E826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3549" y="3304612"/>
            <a:ext cx="2488916" cy="934585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98486" y="3304612"/>
            <a:ext cx="2488916" cy="934585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C7E29-C26F-41FC-9283-4B43B3471F8B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E6B37-D00B-4E39-AE26-CD8749E826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063" y="425372"/>
            <a:ext cx="6805137" cy="177032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8064" y="2377649"/>
            <a:ext cx="3340871" cy="99089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78064" y="3368540"/>
            <a:ext cx="3340871" cy="611992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841019" y="2377649"/>
            <a:ext cx="3342183" cy="99089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841019" y="3368540"/>
            <a:ext cx="3342183" cy="611992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C7E29-C26F-41FC-9283-4B43B3471F8B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E6B37-D00B-4E39-AE26-CD8749E826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C7E29-C26F-41FC-9283-4B43B3471F8B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E6B37-D00B-4E39-AE26-CD8749E826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C7E29-C26F-41FC-9283-4B43B3471F8B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E6B37-D00B-4E39-AE26-CD8749E826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065" y="422913"/>
            <a:ext cx="2487604" cy="179983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56245" y="422912"/>
            <a:ext cx="4226957" cy="90655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78065" y="2222745"/>
            <a:ext cx="2487604" cy="72657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C7E29-C26F-41FC-9283-4B43B3471F8B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E6B37-D00B-4E39-AE26-CD8749E826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2060" y="7435375"/>
            <a:ext cx="4536758" cy="87778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482060" y="949092"/>
            <a:ext cx="4536758" cy="637317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482060" y="8313163"/>
            <a:ext cx="4536758" cy="124660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C7E29-C26F-41FC-9283-4B43B3471F8B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E6B37-D00B-4E39-AE26-CD8749E826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063" y="425372"/>
            <a:ext cx="6805137" cy="17703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8063" y="2478460"/>
            <a:ext cx="6805137" cy="70100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78063" y="9844988"/>
            <a:ext cx="1764295" cy="56552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9C7E29-C26F-41FC-9283-4B43B3471F8B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583432" y="9844988"/>
            <a:ext cx="2394400" cy="56552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5418905" y="9844988"/>
            <a:ext cx="1764295" cy="56552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5E6B37-D00B-4E39-AE26-CD8749E8263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46.png"/><Relationship Id="rId7" Type="http://schemas.openxmlformats.org/officeDocument/2006/relationships/image" Target="../media/image5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51.jpeg"/><Relationship Id="rId7" Type="http://schemas.openxmlformats.org/officeDocument/2006/relationships/image" Target="../media/image5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56.jpeg"/><Relationship Id="rId7" Type="http://schemas.openxmlformats.org/officeDocument/2006/relationships/image" Target="../media/image60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3.png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8.jpeg"/><Relationship Id="rId7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11" Type="http://schemas.openxmlformats.org/officeDocument/2006/relationships/image" Target="../media/image24.jpeg"/><Relationship Id="rId5" Type="http://schemas.openxmlformats.org/officeDocument/2006/relationships/image" Target="../media/image16.png"/><Relationship Id="rId10" Type="http://schemas.openxmlformats.org/officeDocument/2006/relationships/image" Target="../media/image23.jpeg"/><Relationship Id="rId4" Type="http://schemas.openxmlformats.org/officeDocument/2006/relationships/image" Target="../media/image19.jpeg"/><Relationship Id="rId9" Type="http://schemas.openxmlformats.org/officeDocument/2006/relationships/image" Target="../media/image22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5.jpeg"/><Relationship Id="rId7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11.jpeg"/><Relationship Id="rId7" Type="http://schemas.openxmlformats.org/officeDocument/2006/relationships/image" Target="../media/image3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jpeg"/><Relationship Id="rId5" Type="http://schemas.openxmlformats.org/officeDocument/2006/relationships/image" Target="../media/image29.jpg"/><Relationship Id="rId4" Type="http://schemas.openxmlformats.org/officeDocument/2006/relationships/image" Target="../media/image16.png"/><Relationship Id="rId9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33.jpeg"/><Relationship Id="rId7" Type="http://schemas.openxmlformats.org/officeDocument/2006/relationships/image" Target="../media/image37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gray">
      <p:bgPr>
        <a:blipFill dpi="0" rotWithShape="1">
          <a:blip r:embed="rId2" cstate="print">
            <a:lum/>
          </a:blip>
          <a:srcRect/>
          <a:stretch>
            <a:fillRect l="-53000" r="-5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468263" y="208528"/>
            <a:ext cx="6885016" cy="1020490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044327" y="918493"/>
            <a:ext cx="5557451" cy="0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4909031" y="1012498"/>
            <a:ext cx="2301501" cy="9201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0FE6FD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ШКОЛЬНЫЙ</a:t>
            </a:r>
          </a:p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0FE6FD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ИНФОРМАЦИОННЫЙ</a:t>
            </a:r>
          </a:p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0FE6FD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КАЛЕЙДОСКОП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rgbClr val="0FE6FD"/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1081298" y="2550637"/>
            <a:ext cx="5557451" cy="0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8" name="Скругленный прямоугольник 17"/>
          <p:cNvSpPr/>
          <p:nvPr/>
        </p:nvSpPr>
        <p:spPr>
          <a:xfrm>
            <a:off x="570545" y="8899328"/>
            <a:ext cx="2040926" cy="576064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/>
              <a:t>Пожелания….……………</a:t>
            </a:r>
            <a:r>
              <a:rPr lang="ru-RU" sz="1400" dirty="0" smtClean="0"/>
              <a:t>1</a:t>
            </a:r>
            <a:endParaRPr lang="ru-RU" sz="1400" dirty="0"/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 flipH="1">
            <a:off x="697657" y="8047285"/>
            <a:ext cx="6324732" cy="0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34" name="Рисунок 33" descr="4nx7bpqtodemtwf64n4pbqgto9emmwcb4n7pbxsoswopbqgos9emjwfo4n67bqgoswopbx6oszemjwfo4n37bxsosxem7wf1foopbxsos8ea8wc84napddstt8emtwcf4gy7dd3y4nhnyegtodem7wfw4nhpdysoszemzwfi4nh1bwrh4nepb8so.png"/>
          <p:cNvPicPr>
            <a:picLocks noChangeAspect="1"/>
          </p:cNvPicPr>
          <p:nvPr/>
        </p:nvPicPr>
        <p:blipFill>
          <a:blip r:embed="rId3" cstate="print"/>
          <a:srcRect r="29528" b="11116"/>
          <a:stretch>
            <a:fillRect/>
          </a:stretch>
        </p:blipFill>
        <p:spPr>
          <a:xfrm>
            <a:off x="2415627" y="2072865"/>
            <a:ext cx="4752528" cy="256893"/>
          </a:xfrm>
          <a:prstGeom prst="rect">
            <a:avLst/>
          </a:prstGeom>
        </p:spPr>
      </p:pic>
      <p:pic>
        <p:nvPicPr>
          <p:cNvPr id="35" name="Рисунок 34" descr="4nx7bpqtodemtwf64n4pbqgto9emmwcb4n7pbxsoswopbqgos9emjwfo4n67bqgoswopbx6oszemjwfo4n37bxsosxem7wf1foopbxsos8ea8wc84napddstt8emtwcf4gy7dd3y4nhnyegtodem7wfw4nhpdysoszemzwfi4nh1bwrh4nepb8so.png"/>
          <p:cNvPicPr>
            <a:picLocks noChangeAspect="1"/>
          </p:cNvPicPr>
          <p:nvPr/>
        </p:nvPicPr>
        <p:blipFill>
          <a:blip r:embed="rId3" cstate="print"/>
          <a:srcRect l="70472" b="11116"/>
          <a:stretch>
            <a:fillRect/>
          </a:stretch>
        </p:blipFill>
        <p:spPr>
          <a:xfrm>
            <a:off x="3823052" y="2301936"/>
            <a:ext cx="1800200" cy="232239"/>
          </a:xfrm>
          <a:prstGeom prst="rect">
            <a:avLst/>
          </a:prstGeom>
        </p:spPr>
      </p:pic>
      <p:sp>
        <p:nvSpPr>
          <p:cNvPr id="24" name="Прямоугольник 23"/>
          <p:cNvSpPr/>
          <p:nvPr/>
        </p:nvSpPr>
        <p:spPr>
          <a:xfrm>
            <a:off x="540075" y="2605712"/>
            <a:ext cx="6713100" cy="64807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egoe Print" pitchFamily="2" charset="0"/>
                <a:cs typeface="Arial" pitchFamily="34" charset="0"/>
              </a:rPr>
              <a:t>С Днем учителя, Вас</a:t>
            </a:r>
            <a:r>
              <a:rPr lang="ru-RU" sz="2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egoe Print" pitchFamily="2" charset="0"/>
                <a:cs typeface="Arial" pitchFamily="34" charset="0"/>
              </a:rPr>
              <a:t>!</a:t>
            </a:r>
            <a:endParaRPr lang="ru-RU" sz="2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Segoe Print" pitchFamily="2" charset="0"/>
              <a:cs typeface="Arial" pitchFamily="34" charset="0"/>
            </a:endParaRPr>
          </a:p>
        </p:txBody>
      </p:sp>
      <p:pic>
        <p:nvPicPr>
          <p:cNvPr id="30" name="Рисунок 29" descr="4nwpbggoue (1)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15627" y="1012498"/>
            <a:ext cx="2502989" cy="968899"/>
          </a:xfrm>
          <a:prstGeom prst="rect">
            <a:avLst/>
          </a:prstGeom>
        </p:spPr>
      </p:pic>
      <p:pic>
        <p:nvPicPr>
          <p:cNvPr id="37" name="Рисунок 36" descr="4nwpbggoue.png"/>
          <p:cNvPicPr>
            <a:picLocks noChangeAspect="1"/>
          </p:cNvPicPr>
          <p:nvPr/>
        </p:nvPicPr>
        <p:blipFill>
          <a:blip r:embed="rId5" cstate="print"/>
          <a:srcRect b="80870"/>
          <a:stretch>
            <a:fillRect/>
          </a:stretch>
        </p:blipFill>
        <p:spPr>
          <a:xfrm>
            <a:off x="2423458" y="1920634"/>
            <a:ext cx="4760532" cy="147780"/>
          </a:xfrm>
          <a:prstGeom prst="rect">
            <a:avLst/>
          </a:prstGeom>
        </p:spPr>
      </p:pic>
      <p:pic>
        <p:nvPicPr>
          <p:cNvPr id="38" name="Рисунок 37" descr="4nwpbggoue.png"/>
          <p:cNvPicPr>
            <a:picLocks noChangeAspect="1"/>
          </p:cNvPicPr>
          <p:nvPr/>
        </p:nvPicPr>
        <p:blipFill>
          <a:blip r:embed="rId5" cstate="print"/>
          <a:srcRect b="80870"/>
          <a:stretch>
            <a:fillRect/>
          </a:stretch>
        </p:blipFill>
        <p:spPr>
          <a:xfrm>
            <a:off x="2407623" y="958748"/>
            <a:ext cx="4716655" cy="168827"/>
          </a:xfrm>
          <a:prstGeom prst="rect">
            <a:avLst/>
          </a:prstGeom>
        </p:spPr>
      </p:pic>
      <p:pic>
        <p:nvPicPr>
          <p:cNvPr id="8" name="Рисунок 7" descr="hello_html_66af48a6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08131" y="958748"/>
            <a:ext cx="1550909" cy="1488128"/>
          </a:xfrm>
          <a:prstGeom prst="rect">
            <a:avLst/>
          </a:prstGeom>
        </p:spPr>
      </p:pic>
      <p:pic>
        <p:nvPicPr>
          <p:cNvPr id="1026" name="Picture 2" descr="X:\Фотографии Школьных мероприятий\День учителя\DSC_269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929" y="3416538"/>
            <a:ext cx="6741392" cy="4464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Скругленный прямоугольник 27"/>
          <p:cNvSpPr/>
          <p:nvPr/>
        </p:nvSpPr>
        <p:spPr>
          <a:xfrm>
            <a:off x="570545" y="9677620"/>
            <a:ext cx="2040926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/>
              <a:t>Новости…………………….3</a:t>
            </a:r>
            <a:endParaRPr lang="ru-RU" sz="1400" dirty="0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2802799" y="8145715"/>
            <a:ext cx="2040506" cy="57606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/>
              <a:t>Мои увлечения………..7</a:t>
            </a:r>
            <a:endParaRPr lang="ru-RU" sz="1400" dirty="0"/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2816694" y="8899328"/>
            <a:ext cx="2040926" cy="576064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/>
              <a:t>Из дальних странствий………………..8</a:t>
            </a:r>
            <a:endParaRPr lang="ru-RU" sz="1400" dirty="0"/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2802799" y="9653777"/>
            <a:ext cx="2068717" cy="576064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/>
              <a:t>Зверьё моё………………..9</a:t>
            </a:r>
            <a:endParaRPr lang="ru-RU" sz="1400" dirty="0"/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5083772" y="9653777"/>
            <a:ext cx="2040506" cy="576064"/>
          </a:xfrm>
          <a:prstGeom prst="roundRect">
            <a:avLst/>
          </a:prstGeom>
          <a:solidFill>
            <a:schemeClr val="bg1">
              <a:lumMod val="5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/>
              <a:t>Проба пера……………..10</a:t>
            </a:r>
            <a:endParaRPr lang="ru-RU" sz="1400" dirty="0"/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5079906" y="8899328"/>
            <a:ext cx="2040506" cy="576064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/>
              <a:t>Тема номера……..……11</a:t>
            </a:r>
            <a:endParaRPr lang="ru-RU" sz="1400" dirty="0"/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5079905" y="8145715"/>
            <a:ext cx="2040507" cy="576064"/>
          </a:xfrm>
          <a:prstGeom prst="roundRect">
            <a:avLst/>
          </a:prstGeom>
          <a:solidFill>
            <a:schemeClr val="tx2">
              <a:lumMod val="75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/>
              <a:t>СПОРТ………………………10</a:t>
            </a:r>
            <a:endParaRPr lang="ru-RU" sz="1400" dirty="0"/>
          </a:p>
        </p:txBody>
      </p:sp>
      <p:sp>
        <p:nvSpPr>
          <p:cNvPr id="33" name="TextBox 32"/>
          <p:cNvSpPr txBox="1"/>
          <p:nvPr/>
        </p:nvSpPr>
        <p:spPr>
          <a:xfrm>
            <a:off x="708131" y="8233692"/>
            <a:ext cx="1656184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dirty="0" smtClean="0">
                <a:latin typeface="Segoe Print" pitchFamily="2" charset="0"/>
                <a:cs typeface="Arial" pitchFamily="34" charset="0"/>
              </a:rPr>
              <a:t>В номере: </a:t>
            </a:r>
            <a:endParaRPr lang="ru-RU" sz="2000" dirty="0">
              <a:latin typeface="Segoe Print" pitchFamily="2" charset="0"/>
              <a:cs typeface="Arial" pitchFamily="34" charset="0"/>
            </a:endParaRPr>
          </a:p>
        </p:txBody>
      </p:sp>
      <p:pic>
        <p:nvPicPr>
          <p:cNvPr id="1027" name="Picture 3" descr="C:\Users\Секретарь\Мои документы\hello_html_53b6126e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019"/>
          <a:stretch/>
        </p:blipFill>
        <p:spPr bwMode="auto">
          <a:xfrm>
            <a:off x="468264" y="234161"/>
            <a:ext cx="1955194" cy="684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3" descr="C:\Users\Секретарь\Мои документы\hello_html_53b6126e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019"/>
          <a:stretch/>
        </p:blipFill>
        <p:spPr bwMode="auto">
          <a:xfrm>
            <a:off x="2372019" y="234411"/>
            <a:ext cx="1955194" cy="684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3" descr="C:\Users\Секретарь\Мои документы\hello_html_53b6126e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019"/>
          <a:stretch/>
        </p:blipFill>
        <p:spPr bwMode="auto">
          <a:xfrm>
            <a:off x="4315499" y="234411"/>
            <a:ext cx="1955194" cy="684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3" descr="C:\Users\Секретарь\Мои документы\hello_html_53b6126e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019"/>
          <a:stretch/>
        </p:blipFill>
        <p:spPr bwMode="auto">
          <a:xfrm>
            <a:off x="5398085" y="234411"/>
            <a:ext cx="1955194" cy="684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5293096" y="396536"/>
            <a:ext cx="2064196" cy="41823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Segoe Print" pitchFamily="2" charset="0"/>
                <a:cs typeface="Arial" pitchFamily="34" charset="0"/>
              </a:rPr>
              <a:t>Октябрь, 2020</a:t>
            </a:r>
            <a:endParaRPr lang="ru-RU" sz="16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Segoe Print" pitchFamily="2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53000" r="-5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62367" y="165025"/>
            <a:ext cx="7056784" cy="1020490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200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081298" y="877701"/>
            <a:ext cx="5557451" cy="0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067820" y="1039184"/>
            <a:ext cx="3281605" cy="70788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Мой лучший друг  –  моя кошка Матильда</a:t>
            </a:r>
            <a:endParaRPr lang="ru-RU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708623" y="1782589"/>
            <a:ext cx="36004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 smtClean="0">
                <a:latin typeface="Arial" pitchFamily="34" charset="0"/>
                <a:cs typeface="Arial" pitchFamily="34" charset="0"/>
              </a:rPr>
              <a:t>    </a:t>
            </a:r>
            <a:endParaRPr lang="ru-RU" sz="1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457200"/>
            <a:ext cx="3751263" cy="0"/>
          </a:xfrm>
          <a:prstGeom prst="rect">
            <a:avLst/>
          </a:prstGeom>
          <a:solidFill>
            <a:srgbClr val="CAB89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1420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rgbClr val="31160F"/>
                </a:solidFill>
                <a:effectLst/>
                <a:latin typeface="PT Sans Narrow"/>
                <a:cs typeface="Arial" pitchFamily="34" charset="0"/>
              </a:rPr>
              <a:t/>
            </a:r>
            <a:b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rgbClr val="31160F"/>
                </a:solidFill>
                <a:effectLst/>
                <a:latin typeface="PT Sans Narrow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1049061" y="5813583"/>
            <a:ext cx="5557451" cy="0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1037705" y="5913546"/>
            <a:ext cx="2662900" cy="40011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Кошка Мила</a:t>
            </a:r>
            <a:endParaRPr lang="ru-RU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chemeClr val="accent3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" y="210745"/>
            <a:ext cx="582568" cy="582568"/>
          </a:xfrm>
          <a:prstGeom prst="rect">
            <a:avLst/>
          </a:prstGeom>
        </p:spPr>
      </p:pic>
      <p:pic>
        <p:nvPicPr>
          <p:cNvPr id="7170" name="Picture 2" descr="C:\Users\Секретарь\Downloads\20200928_14264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429395" y="6433403"/>
            <a:ext cx="4158856" cy="3119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Секретарь\Downloads\20200928_14265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659" y="1856281"/>
            <a:ext cx="3358128" cy="2518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867206" y="1949450"/>
            <a:ext cx="336022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Segoe Print" pitchFamily="2" charset="0"/>
                <a:cs typeface="Times New Roman" pitchFamily="18" charset="0"/>
              </a:rPr>
              <a:t>    Если мне зададут вопрос «Кто твое любимое домашнее животное?», я отвечу – кошка</a:t>
            </a:r>
            <a:r>
              <a:rPr lang="ru-RU" sz="1400" dirty="0" smtClean="0">
                <a:latin typeface="Segoe Print" pitchFamily="2" charset="0"/>
              </a:rPr>
              <a:t>. </a:t>
            </a:r>
          </a:p>
          <a:p>
            <a:r>
              <a:rPr lang="ru-RU" sz="1400" dirty="0">
                <a:latin typeface="Segoe Print" pitchFamily="2" charset="0"/>
              </a:rPr>
              <a:t> </a:t>
            </a:r>
            <a:r>
              <a:rPr lang="ru-RU" sz="1400" dirty="0" smtClean="0">
                <a:latin typeface="Segoe Print" pitchFamily="2" charset="0"/>
              </a:rPr>
              <a:t>   Мою кошку зовут Матильда. Ей уже почти четыре года. Мне подарили ее на новый год родители. Они подарили мне ее чтобы с детства привить любовь к животным. Порода моей кошки – шотландская вислоухая. </a:t>
            </a:r>
          </a:p>
          <a:p>
            <a:r>
              <a:rPr lang="ru-RU" sz="1400" dirty="0">
                <a:latin typeface="Segoe Print" pitchFamily="2" charset="0"/>
              </a:rPr>
              <a:t> </a:t>
            </a:r>
            <a:r>
              <a:rPr lang="ru-RU" sz="1400" dirty="0" smtClean="0">
                <a:latin typeface="Segoe Print" pitchFamily="2" charset="0"/>
              </a:rPr>
              <a:t>   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440341" y="4390812"/>
            <a:ext cx="683936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Segoe Print" pitchFamily="2" charset="0"/>
              </a:rPr>
              <a:t>    Мотя </a:t>
            </a:r>
            <a:r>
              <a:rPr lang="ru-RU" sz="1400" dirty="0">
                <a:latin typeface="Segoe Print" pitchFamily="2" charset="0"/>
              </a:rPr>
              <a:t>очень ручная, любит когда за ней ухаживают. Но, на самом деле, эти породы не ручные и не любят когда за ними ухаживают. А моя кошка особенная. Она не только мой лучший друг, но и член нашей семьи</a:t>
            </a:r>
            <a:r>
              <a:rPr lang="ru-RU" sz="1400" dirty="0" smtClean="0">
                <a:latin typeface="Segoe Print" pitchFamily="2" charset="0"/>
              </a:rPr>
              <a:t>.</a:t>
            </a:r>
          </a:p>
          <a:p>
            <a:pPr algn="r"/>
            <a:endParaRPr lang="ru-RU" sz="1400" dirty="0">
              <a:latin typeface="Segoe Print" pitchFamily="2" charset="0"/>
            </a:endParaRPr>
          </a:p>
          <a:p>
            <a:pPr algn="r"/>
            <a:r>
              <a:rPr lang="ru-RU" sz="1400" dirty="0" smtClean="0">
                <a:latin typeface="Segoe Print" pitchFamily="2" charset="0"/>
              </a:rPr>
              <a:t>Журавлева Мария, 5Г класс</a:t>
            </a:r>
            <a:endParaRPr lang="ru-RU" sz="1400" dirty="0">
              <a:latin typeface="Segoe Print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4287" y="6463109"/>
            <a:ext cx="324036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Segoe Print" pitchFamily="2" charset="0"/>
              </a:rPr>
              <a:t>    Я </a:t>
            </a:r>
            <a:r>
              <a:rPr lang="ru-RU" sz="1400" dirty="0" smtClean="0">
                <a:latin typeface="Segoe Print" pitchFamily="2" charset="0"/>
              </a:rPr>
              <a:t>хочу вам рассказать про свою кошку, которую зовут Мила. Она рыжего цвета и у нее голубые глаза. Мила не такая уж и маленькая. Она очень ласковая, забавная и умная.</a:t>
            </a:r>
          </a:p>
          <a:p>
            <a:r>
              <a:rPr lang="ru-RU" sz="1400" dirty="0">
                <a:latin typeface="Segoe Print" pitchFamily="2" charset="0"/>
              </a:rPr>
              <a:t> </a:t>
            </a:r>
            <a:r>
              <a:rPr lang="ru-RU" sz="1400" dirty="0" smtClean="0">
                <a:latin typeface="Segoe Print" pitchFamily="2" charset="0"/>
              </a:rPr>
              <a:t>   Утром она, иногда, встает раньше всех и пытается разбудить кого-нибудь, так она просит, чтобы ее покормили. Мила не просто домашнее животное, а член семьи и я ее очень люблю.</a:t>
            </a:r>
          </a:p>
          <a:p>
            <a:endParaRPr lang="ru-RU" sz="1400" dirty="0">
              <a:latin typeface="Segoe Print" pitchFamily="2" charset="0"/>
            </a:endParaRPr>
          </a:p>
          <a:p>
            <a:pPr algn="r"/>
            <a:r>
              <a:rPr lang="ru-RU" sz="1400" dirty="0" smtClean="0">
                <a:latin typeface="Segoe Print" pitchFamily="2" charset="0"/>
              </a:rPr>
              <a:t>Гасанова </a:t>
            </a:r>
            <a:r>
              <a:rPr lang="ru-RU" sz="1400" dirty="0" err="1" smtClean="0">
                <a:latin typeface="Segoe Print" pitchFamily="2" charset="0"/>
              </a:rPr>
              <a:t>Сурая</a:t>
            </a:r>
            <a:r>
              <a:rPr lang="ru-RU" sz="1400" dirty="0" smtClean="0">
                <a:latin typeface="Segoe Print" pitchFamily="2" charset="0"/>
              </a:rPr>
              <a:t>, 5Г класс</a:t>
            </a:r>
            <a:endParaRPr lang="ru-RU" sz="1400" dirty="0">
              <a:latin typeface="Segoe Print" pitchFamily="2" charset="0"/>
            </a:endParaRPr>
          </a:p>
        </p:txBody>
      </p:sp>
      <p:sp>
        <p:nvSpPr>
          <p:cNvPr id="17" name="Ромб 16"/>
          <p:cNvSpPr/>
          <p:nvPr/>
        </p:nvSpPr>
        <p:spPr>
          <a:xfrm>
            <a:off x="81071" y="9979724"/>
            <a:ext cx="612279" cy="583657"/>
          </a:xfrm>
          <a:prstGeom prst="diamond">
            <a:avLst/>
          </a:prstGeom>
          <a:solidFill>
            <a:srgbClr val="00B05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9</a:t>
            </a:r>
            <a:endParaRPr lang="ru-RU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1356" y="168868"/>
            <a:ext cx="1798638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344" y="162758"/>
            <a:ext cx="1798638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7043" y="168868"/>
            <a:ext cx="1798638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409" y="162758"/>
            <a:ext cx="1798638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Скругленный прямоугольник 17"/>
          <p:cNvSpPr/>
          <p:nvPr/>
        </p:nvSpPr>
        <p:spPr>
          <a:xfrm>
            <a:off x="987699" y="303173"/>
            <a:ext cx="2160241" cy="360040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Зверьё моё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53000" r="-5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80231" y="198413"/>
            <a:ext cx="6984776" cy="1020490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081298" y="877701"/>
            <a:ext cx="555745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Рисунок 15" descr="hello_html_m52b8b5f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82464" y="253946"/>
            <a:ext cx="673020" cy="648072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373130" y="1133562"/>
            <a:ext cx="2693820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Соревнования по волейболу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4" name="Солнце 23"/>
          <p:cNvSpPr/>
          <p:nvPr/>
        </p:nvSpPr>
        <p:spPr>
          <a:xfrm>
            <a:off x="0" y="10117907"/>
            <a:ext cx="576064" cy="504056"/>
          </a:xfrm>
          <a:prstGeom prst="su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6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2098184" y="3710552"/>
            <a:ext cx="3523677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Дружеский футбольный матч 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8638" y="1782589"/>
            <a:ext cx="28083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</a:t>
            </a:r>
            <a:r>
              <a:rPr lang="ru-RU" dirty="0" smtClean="0"/>
              <a:t>   В середине сентября состоялось соревнование </a:t>
            </a:r>
            <a:r>
              <a:rPr lang="ru-RU" dirty="0"/>
              <a:t>по волейболу между 10 и 11 </a:t>
            </a:r>
            <a:r>
              <a:rPr lang="ru-RU" dirty="0" smtClean="0"/>
              <a:t>классами. </a:t>
            </a:r>
          </a:p>
          <a:p>
            <a:r>
              <a:rPr lang="ru-RU" dirty="0" smtClean="0"/>
              <a:t>Победители </a:t>
            </a:r>
            <a:r>
              <a:rPr lang="ru-RU" dirty="0"/>
              <a:t>были награждены </a:t>
            </a:r>
            <a:r>
              <a:rPr lang="ru-RU" dirty="0" smtClean="0"/>
              <a:t>грамотами.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97"/>
          <a:stretch/>
        </p:blipFill>
        <p:spPr>
          <a:xfrm>
            <a:off x="3166632" y="1133561"/>
            <a:ext cx="3861191" cy="2305211"/>
          </a:xfrm>
          <a:prstGeom prst="rect">
            <a:avLst/>
          </a:prstGeom>
        </p:spPr>
      </p:pic>
      <p:pic>
        <p:nvPicPr>
          <p:cNvPr id="1026" name="Picture 2" descr="C:\Users\6A4B~1\AppData\Local\Temp\Rar$DR00.730\IMG-39d59d497fb6101a1b99d8ab37edd984-V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616"/>
          <a:stretch/>
        </p:blipFill>
        <p:spPr bwMode="auto">
          <a:xfrm>
            <a:off x="2550015" y="4789621"/>
            <a:ext cx="2040664" cy="5561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6A4B~1\AppData\Local\Temp\Rar$DR00.730\IMG-76a43371768b1ad6e6d5e2aae4ab67ec-V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2"/>
          <a:stretch/>
        </p:blipFill>
        <p:spPr bwMode="auto">
          <a:xfrm>
            <a:off x="4693920" y="4770921"/>
            <a:ext cx="2356286" cy="5599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6A4B~1\AppData\Local\Temp\Rar$DR00.730\IMG-b109babbbe515c8157de28aab7bb9bb4-V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17" r="8918"/>
          <a:stretch/>
        </p:blipFill>
        <p:spPr bwMode="auto">
          <a:xfrm>
            <a:off x="288032" y="4785250"/>
            <a:ext cx="2158643" cy="5551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35669" y="4280412"/>
            <a:ext cx="6840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Товарищеские встречи по футболу  между шестыми классами.</a:t>
            </a:r>
            <a:endParaRPr lang="ru-RU" dirty="0"/>
          </a:p>
        </p:txBody>
      </p:sp>
      <p:sp>
        <p:nvSpPr>
          <p:cNvPr id="15" name="Ромб 14"/>
          <p:cNvSpPr/>
          <p:nvPr/>
        </p:nvSpPr>
        <p:spPr>
          <a:xfrm>
            <a:off x="6858867" y="9979724"/>
            <a:ext cx="612279" cy="583657"/>
          </a:xfrm>
          <a:prstGeom prst="diamond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 smtClean="0"/>
              <a:t>10</a:t>
            </a:r>
            <a:endParaRPr lang="ru-RU" sz="900" dirty="0"/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58" y="217761"/>
            <a:ext cx="1798638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3396" y="217761"/>
            <a:ext cx="1798638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344" y="217761"/>
            <a:ext cx="1798638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377" y="178838"/>
            <a:ext cx="1798638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Скругленный прямоугольник 17"/>
          <p:cNvSpPr/>
          <p:nvPr/>
        </p:nvSpPr>
        <p:spPr>
          <a:xfrm>
            <a:off x="3978751" y="397962"/>
            <a:ext cx="2376264" cy="360040"/>
          </a:xfrm>
          <a:prstGeom prst="roundRect">
            <a:avLst/>
          </a:prstGeom>
          <a:solidFill>
            <a:schemeClr val="tx2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СПОРТ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53000" r="-5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80231" y="198413"/>
            <a:ext cx="7056784" cy="10225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081298" y="877701"/>
            <a:ext cx="5557451" cy="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1406443" y="923826"/>
            <a:ext cx="5232306" cy="576064"/>
          </a:xfrm>
          <a:prstGeom prst="rect">
            <a:avLst/>
          </a:prstGeom>
          <a:solidFill>
            <a:schemeClr val="lt1">
              <a:alpha val="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Важный праздник – «День учителя»</a:t>
            </a:r>
            <a:endParaRPr lang="ru-RU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23" name="Рисунок 22" descr="6047_html_m5ea19c0d.jpg"/>
          <p:cNvPicPr>
            <a:picLocks noChangeAspect="1"/>
          </p:cNvPicPr>
          <p:nvPr/>
        </p:nvPicPr>
        <p:blipFill>
          <a:blip r:embed="rId3" cstate="print"/>
          <a:srcRect r="12500"/>
          <a:stretch>
            <a:fillRect/>
          </a:stretch>
        </p:blipFill>
        <p:spPr>
          <a:xfrm>
            <a:off x="324247" y="270421"/>
            <a:ext cx="576064" cy="64807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396255" y="6823149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396255" y="1638573"/>
            <a:ext cx="684076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Профессия </a:t>
            </a:r>
            <a:r>
              <a:rPr lang="ru-RU" dirty="0"/>
              <a:t>учителя - одна из самых древних профессий на Земле. </a:t>
            </a:r>
            <a:r>
              <a:rPr lang="ru-RU" dirty="0" smtClean="0"/>
              <a:t>Для каждого </a:t>
            </a:r>
            <a:r>
              <a:rPr lang="ru-RU" dirty="0"/>
              <a:t>человека, на любом этапе его существования необходим </a:t>
            </a:r>
            <a:r>
              <a:rPr lang="ru-RU" dirty="0" smtClean="0"/>
              <a:t>человек, который </a:t>
            </a:r>
            <a:r>
              <a:rPr lang="ru-RU" dirty="0"/>
              <a:t>мог бы объяснить ту или иную проблему, ситуацию или </a:t>
            </a:r>
            <a:r>
              <a:rPr lang="ru-RU" dirty="0" smtClean="0"/>
              <a:t>просто событие</a:t>
            </a:r>
            <a:r>
              <a:rPr lang="ru-RU" dirty="0"/>
              <a:t>.</a:t>
            </a:r>
          </a:p>
          <a:p>
            <a:r>
              <a:rPr lang="ru-RU" dirty="0"/>
              <a:t>         Когда-то давно, когда разделения труда не существовало, учителями становились все старшие, наиболее опытные представители племени/общины. При переходе к разделению труда, учителями становились люди, практиковавшие то или иное ремесло и передававшие тот или иной навык/знание. И лишь в 18 - 19 веках, преподавание как официально признанная профессия стало массовым явлением в Европе и во всём мире.</a:t>
            </a:r>
          </a:p>
          <a:p>
            <a:r>
              <a:rPr lang="ru-RU" dirty="0"/>
              <a:t>       Наверняка, каждый человек хранит в памяти образ первого учителя, помнит свой первый урок. И этому есть своё объяснение, так как педагог занимается не только обучением, но и воспитанием, а главной ценностью остаётся профессиональный уровень и знания учителя.</a:t>
            </a:r>
          </a:p>
        </p:txBody>
      </p:sp>
      <p:pic>
        <p:nvPicPr>
          <p:cNvPr id="1026" name="Picture 2" descr="X:\Фотографии Школьных мероприятий\4.10\IMG_714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959" y="6170972"/>
            <a:ext cx="3064526" cy="2043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X:\Фотографии Школьных мероприятий\Веселые старты учителя\IMG_064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959" y="8236634"/>
            <a:ext cx="3064348" cy="2042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Секретарь\Downloads\0120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98" r="4497" b="11055"/>
          <a:stretch/>
        </p:blipFill>
        <p:spPr bwMode="auto">
          <a:xfrm>
            <a:off x="3875822" y="8344992"/>
            <a:ext cx="3041627" cy="2054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X:\Фотографии Школьных мероприятий\День учителя\DSC_270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5823" y="6172410"/>
            <a:ext cx="3041626" cy="2014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Ромб 13"/>
          <p:cNvSpPr/>
          <p:nvPr/>
        </p:nvSpPr>
        <p:spPr>
          <a:xfrm>
            <a:off x="76245" y="9987704"/>
            <a:ext cx="612279" cy="583657"/>
          </a:xfrm>
          <a:prstGeom prst="diamond">
            <a:avLst/>
          </a:prstGeom>
          <a:solidFill>
            <a:schemeClr val="accent3"/>
          </a:solidFill>
          <a:ln>
            <a:solidFill>
              <a:srgbClr val="92D05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 smtClean="0"/>
              <a:t>11</a:t>
            </a:r>
            <a:endParaRPr lang="ru-RU" sz="900" dirty="0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8377" y="198413"/>
            <a:ext cx="1798638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344" y="217761"/>
            <a:ext cx="1798638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0570" y="198413"/>
            <a:ext cx="1798638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274" y="217761"/>
            <a:ext cx="1798638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Скругленный прямоугольник 17"/>
          <p:cNvSpPr/>
          <p:nvPr/>
        </p:nvSpPr>
        <p:spPr>
          <a:xfrm>
            <a:off x="972319" y="414437"/>
            <a:ext cx="2664296" cy="36004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Тема номера</a:t>
            </a:r>
            <a:endParaRPr lang="ru-RU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38284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53000" r="-5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324247" y="198413"/>
            <a:ext cx="7056784" cy="1020490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081298" y="877701"/>
            <a:ext cx="5557451" cy="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3132559" y="1710582"/>
            <a:ext cx="38164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    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780631" y="8263309"/>
            <a:ext cx="352839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 smtClean="0"/>
              <a:t>    </a:t>
            </a:r>
            <a:endParaRPr lang="ru-RU" sz="1300" dirty="0"/>
          </a:p>
        </p:txBody>
      </p:sp>
      <p:sp>
        <p:nvSpPr>
          <p:cNvPr id="3" name="TextBox 2"/>
          <p:cNvSpPr txBox="1"/>
          <p:nvPr/>
        </p:nvSpPr>
        <p:spPr>
          <a:xfrm>
            <a:off x="604333" y="1062509"/>
            <a:ext cx="67526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585198" y="1973442"/>
            <a:ext cx="2744250" cy="86485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Segoe Print" pitchFamily="2" charset="0"/>
              </a:rPr>
              <a:t>Во тьме блуждаешь ты без знаний,</a:t>
            </a:r>
          </a:p>
          <a:p>
            <a:r>
              <a:rPr lang="ru-RU" sz="1200" dirty="0" smtClean="0">
                <a:latin typeface="Segoe Print" pitchFamily="2" charset="0"/>
              </a:rPr>
              <a:t>И дальше носа света не видать</a:t>
            </a:r>
          </a:p>
          <a:p>
            <a:r>
              <a:rPr lang="ru-RU" sz="1200" dirty="0" smtClean="0">
                <a:latin typeface="Segoe Print" pitchFamily="2" charset="0"/>
              </a:rPr>
              <a:t>Ты вспомни тех, кто так старался</a:t>
            </a:r>
          </a:p>
          <a:p>
            <a:r>
              <a:rPr lang="ru-RU" sz="1200" dirty="0" smtClean="0">
                <a:latin typeface="Segoe Print" pitchFamily="2" charset="0"/>
              </a:rPr>
              <a:t>Дать знаний папку для тебя.</a:t>
            </a:r>
          </a:p>
          <a:p>
            <a:endParaRPr lang="ru-RU" sz="1200" dirty="0">
              <a:latin typeface="Segoe Print" pitchFamily="2" charset="0"/>
            </a:endParaRPr>
          </a:p>
          <a:p>
            <a:r>
              <a:rPr lang="ru-RU" sz="1200" dirty="0" smtClean="0">
                <a:latin typeface="Segoe Print" pitchFamily="2" charset="0"/>
              </a:rPr>
              <a:t>Ты вспомни их тепло улыбки</a:t>
            </a:r>
          </a:p>
          <a:p>
            <a:r>
              <a:rPr lang="ru-RU" sz="1200" dirty="0" smtClean="0">
                <a:latin typeface="Segoe Print" pitchFamily="2" charset="0"/>
              </a:rPr>
              <a:t>И свет их умных, добрых глаз</a:t>
            </a:r>
          </a:p>
          <a:p>
            <a:r>
              <a:rPr lang="ru-RU" sz="1200" dirty="0" smtClean="0">
                <a:latin typeface="Segoe Print" pitchFamily="2" charset="0"/>
              </a:rPr>
              <a:t>Ты вспомни как тебе говорили</a:t>
            </a:r>
          </a:p>
          <a:p>
            <a:r>
              <a:rPr lang="ru-RU" sz="1200" dirty="0" smtClean="0">
                <a:latin typeface="Segoe Print" pitchFamily="2" charset="0"/>
              </a:rPr>
              <a:t>О странных дальних берегах.</a:t>
            </a:r>
          </a:p>
          <a:p>
            <a:endParaRPr lang="ru-RU" sz="1200" dirty="0">
              <a:latin typeface="Segoe Print" pitchFamily="2" charset="0"/>
            </a:endParaRPr>
          </a:p>
          <a:p>
            <a:r>
              <a:rPr lang="ru-RU" sz="1200" dirty="0" smtClean="0">
                <a:latin typeface="Segoe Print" pitchFamily="2" charset="0"/>
              </a:rPr>
              <a:t>О дивных музах и стихах</a:t>
            </a:r>
          </a:p>
          <a:p>
            <a:r>
              <a:rPr lang="ru-RU" sz="1200" dirty="0" smtClean="0">
                <a:latin typeface="Segoe Print" pitchFamily="2" charset="0"/>
              </a:rPr>
              <a:t>О страшных войнах и боях</a:t>
            </a:r>
          </a:p>
          <a:p>
            <a:r>
              <a:rPr lang="ru-RU" sz="1200" dirty="0" smtClean="0">
                <a:latin typeface="Segoe Print" pitchFamily="2" charset="0"/>
              </a:rPr>
              <a:t>Об исключительных животных,</a:t>
            </a:r>
          </a:p>
          <a:p>
            <a:r>
              <a:rPr lang="ru-RU" sz="1200" dirty="0" smtClean="0">
                <a:latin typeface="Segoe Print" pitchFamily="2" charset="0"/>
              </a:rPr>
              <a:t>Лесах, полях и берегах</a:t>
            </a:r>
            <a:r>
              <a:rPr lang="ru-RU" sz="1200" dirty="0" smtClean="0">
                <a:latin typeface="Segoe Print" pitchFamily="2" charset="0"/>
              </a:rPr>
              <a:t>.</a:t>
            </a:r>
          </a:p>
          <a:p>
            <a:endParaRPr lang="ru-RU" sz="1200" dirty="0">
              <a:latin typeface="Segoe Print" pitchFamily="2" charset="0"/>
            </a:endParaRPr>
          </a:p>
          <a:p>
            <a:r>
              <a:rPr lang="ru-RU" sz="1200" dirty="0" smtClean="0">
                <a:latin typeface="Segoe Print" pitchFamily="2" charset="0"/>
              </a:rPr>
              <a:t>С тоской безумной вспоминаешь</a:t>
            </a:r>
          </a:p>
          <a:p>
            <a:r>
              <a:rPr lang="ru-RU" sz="1200" dirty="0" smtClean="0">
                <a:latin typeface="Segoe Print" pitchFamily="2" charset="0"/>
              </a:rPr>
              <a:t>Как потешал учителей. </a:t>
            </a:r>
          </a:p>
          <a:p>
            <a:r>
              <a:rPr lang="ru-RU" sz="1200" dirty="0" smtClean="0">
                <a:latin typeface="Segoe Print" pitchFamily="2" charset="0"/>
              </a:rPr>
              <a:t>А ведь они всю жизнь свою вам посвятили</a:t>
            </a:r>
          </a:p>
          <a:p>
            <a:r>
              <a:rPr lang="ru-RU" sz="1200" dirty="0" smtClean="0">
                <a:latin typeface="Segoe Print" pitchFamily="2" charset="0"/>
              </a:rPr>
              <a:t>И ночью, не смыкая глаз, проверки всех тетрадей проводили.</a:t>
            </a:r>
          </a:p>
          <a:p>
            <a:endParaRPr lang="ru-RU" sz="1200" dirty="0">
              <a:latin typeface="Segoe Print" pitchFamily="2" charset="0"/>
            </a:endParaRPr>
          </a:p>
          <a:p>
            <a:r>
              <a:rPr lang="ru-RU" sz="1200" dirty="0" smtClean="0">
                <a:latin typeface="Segoe Print" pitchFamily="2" charset="0"/>
              </a:rPr>
              <a:t>Ты вспомнишь как кричал, ругался,</a:t>
            </a:r>
          </a:p>
          <a:p>
            <a:r>
              <a:rPr lang="ru-RU" sz="1200" dirty="0" smtClean="0">
                <a:latin typeface="Segoe Print" pitchFamily="2" charset="0"/>
              </a:rPr>
              <a:t>Как звонко ты смеялся.</a:t>
            </a:r>
          </a:p>
          <a:p>
            <a:r>
              <a:rPr lang="ru-RU" sz="1200" dirty="0" smtClean="0">
                <a:latin typeface="Segoe Print" pitchFamily="2" charset="0"/>
              </a:rPr>
              <a:t>И не замечая учительских глаз</a:t>
            </a:r>
          </a:p>
          <a:p>
            <a:r>
              <a:rPr lang="ru-RU" sz="1200" dirty="0" smtClean="0">
                <a:latin typeface="Segoe Print" pitchFamily="2" charset="0"/>
              </a:rPr>
              <a:t>Продолжал играться с задних парт.</a:t>
            </a:r>
          </a:p>
          <a:p>
            <a:endParaRPr lang="ru-RU" sz="1200" dirty="0">
              <a:latin typeface="Segoe Print" pitchFamily="2" charset="0"/>
            </a:endParaRPr>
          </a:p>
          <a:p>
            <a:r>
              <a:rPr lang="ru-RU" sz="1200" dirty="0" smtClean="0">
                <a:latin typeface="Segoe Print" pitchFamily="2" charset="0"/>
              </a:rPr>
              <a:t>Но вот закончена школьная пора,</a:t>
            </a:r>
          </a:p>
          <a:p>
            <a:r>
              <a:rPr lang="ru-RU" sz="1200" dirty="0" smtClean="0">
                <a:latin typeface="Segoe Print" pitchFamily="2" charset="0"/>
              </a:rPr>
              <a:t>Экзамены пройдены (и даже не зря)</a:t>
            </a:r>
          </a:p>
          <a:p>
            <a:r>
              <a:rPr lang="ru-RU" sz="1200" dirty="0" smtClean="0">
                <a:latin typeface="Segoe Print" pitchFamily="2" charset="0"/>
              </a:rPr>
              <a:t>И лишь уходя, ты вспомнишь всех тех</a:t>
            </a:r>
          </a:p>
          <a:p>
            <a:r>
              <a:rPr lang="ru-RU" sz="1200" dirty="0" smtClean="0">
                <a:latin typeface="Segoe Print" pitchFamily="2" charset="0"/>
              </a:rPr>
              <a:t>Кто дал тебе шанс на успех.</a:t>
            </a:r>
            <a:endParaRPr lang="ru-RU" sz="1200" dirty="0" smtClean="0">
              <a:latin typeface="Segoe Print" pitchFamily="2" charset="0"/>
            </a:endParaRPr>
          </a:p>
          <a:p>
            <a:endParaRPr lang="ru-RU" sz="1400" dirty="0">
              <a:latin typeface="Segoe Print" pitchFamily="2" charset="0"/>
            </a:endParaRPr>
          </a:p>
          <a:p>
            <a:r>
              <a:rPr lang="ru-RU" sz="1200" dirty="0" smtClean="0">
                <a:latin typeface="Segoe Print" pitchFamily="2" charset="0"/>
              </a:rPr>
              <a:t>(орфография и пунктуация автора сохранены)</a:t>
            </a:r>
            <a:endParaRPr lang="ru-RU" sz="1200" dirty="0" smtClean="0">
              <a:latin typeface="Segoe Print" pitchFamily="2" charset="0"/>
            </a:endParaRPr>
          </a:p>
        </p:txBody>
      </p:sp>
      <p:pic>
        <p:nvPicPr>
          <p:cNvPr id="2050" name="Picture 2" descr="X:\Фотографии Школьных мероприятий\День учителя\DSC_268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24"/>
          <a:stretch/>
        </p:blipFill>
        <p:spPr bwMode="auto">
          <a:xfrm>
            <a:off x="3329448" y="3487143"/>
            <a:ext cx="3907680" cy="2121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16"/>
          <a:stretch/>
        </p:blipFill>
        <p:spPr>
          <a:xfrm>
            <a:off x="3339016" y="1205892"/>
            <a:ext cx="3888545" cy="2187523"/>
          </a:xfrm>
          <a:prstGeom prst="rect">
            <a:avLst/>
          </a:prstGeom>
        </p:spPr>
      </p:pic>
      <p:pic>
        <p:nvPicPr>
          <p:cNvPr id="6" name="Picture 2" descr="X:\Фотографии Школьных мероприятий\4.10\IMG_7091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53"/>
          <a:stretch/>
        </p:blipFill>
        <p:spPr bwMode="auto">
          <a:xfrm>
            <a:off x="3348584" y="8104560"/>
            <a:ext cx="3888546" cy="2248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92"/>
          <a:stretch/>
        </p:blipFill>
        <p:spPr>
          <a:xfrm>
            <a:off x="3339016" y="5743029"/>
            <a:ext cx="3888545" cy="2232695"/>
          </a:xfrm>
          <a:prstGeom prst="rect">
            <a:avLst/>
          </a:prstGeom>
        </p:spPr>
      </p:pic>
      <p:sp>
        <p:nvSpPr>
          <p:cNvPr id="15" name="Ромб 14"/>
          <p:cNvSpPr/>
          <p:nvPr/>
        </p:nvSpPr>
        <p:spPr>
          <a:xfrm>
            <a:off x="6921421" y="9955468"/>
            <a:ext cx="612279" cy="583657"/>
          </a:xfrm>
          <a:prstGeom prst="diamond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 smtClean="0"/>
              <a:t>12</a:t>
            </a:r>
            <a:endParaRPr lang="ru-RU" sz="9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7299" y="263337"/>
            <a:ext cx="480757" cy="480757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93210" y="910363"/>
            <a:ext cx="25282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Поздравить учителей стихотворением собственного сочинения  решила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Вахитова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Лия, ученица 8Г класса.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247" y="217761"/>
            <a:ext cx="1798638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1385" y="198413"/>
            <a:ext cx="1798638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1100" y="189390"/>
            <a:ext cx="1798638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2482" y="217761"/>
            <a:ext cx="1798638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Скругленный прямоугольник 10"/>
          <p:cNvSpPr/>
          <p:nvPr/>
        </p:nvSpPr>
        <p:spPr>
          <a:xfrm>
            <a:off x="4356695" y="384054"/>
            <a:ext cx="2376264" cy="360040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Проба пера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30474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53000" r="-5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52239" y="198413"/>
            <a:ext cx="6957024" cy="1020490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081298" y="877701"/>
            <a:ext cx="5557451" cy="0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2520491" y="8983389"/>
            <a:ext cx="2448272" cy="130452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1200" dirty="0" smtClean="0"/>
          </a:p>
          <a:p>
            <a:endParaRPr lang="ru-RU" sz="1200" dirty="0"/>
          </a:p>
          <a:p>
            <a:endParaRPr lang="ru-RU" sz="1200" dirty="0" smtClean="0"/>
          </a:p>
          <a:p>
            <a:r>
              <a:rPr lang="ru-RU" sz="1200" dirty="0" smtClean="0"/>
              <a:t>Газета МАОУ СОШ №38 г. Тюмени</a:t>
            </a:r>
          </a:p>
          <a:p>
            <a:r>
              <a:rPr lang="ru-RU" sz="1200" dirty="0" smtClean="0"/>
              <a:t>Директор школы: Ожгибисов М. Б.</a:t>
            </a:r>
          </a:p>
          <a:p>
            <a:r>
              <a:rPr lang="ru-RU" sz="1200" dirty="0" smtClean="0"/>
              <a:t>Тираж: 1</a:t>
            </a:r>
            <a:r>
              <a:rPr lang="en-US" sz="1200" dirty="0" smtClean="0"/>
              <a:t>5</a:t>
            </a:r>
            <a:r>
              <a:rPr lang="ru-RU" sz="1200" dirty="0" smtClean="0"/>
              <a:t> экземпляров</a:t>
            </a:r>
          </a:p>
          <a:p>
            <a:r>
              <a:rPr lang="ru-RU" sz="1200" dirty="0" smtClean="0"/>
              <a:t>Редакторы: </a:t>
            </a:r>
            <a:r>
              <a:rPr lang="ru-RU" sz="1200" dirty="0" err="1" smtClean="0"/>
              <a:t>Костыгина</a:t>
            </a:r>
            <a:r>
              <a:rPr lang="ru-RU" sz="1200" dirty="0" smtClean="0"/>
              <a:t> К. А.</a:t>
            </a:r>
          </a:p>
          <a:p>
            <a:pPr algn="ctr"/>
            <a:r>
              <a:rPr lang="ru-RU" sz="1200" dirty="0" smtClean="0"/>
              <a:t>        </a:t>
            </a:r>
            <a:r>
              <a:rPr lang="ru-RU" sz="1200" dirty="0" err="1" smtClean="0"/>
              <a:t>Милохова</a:t>
            </a:r>
            <a:r>
              <a:rPr lang="ru-RU" sz="1200" dirty="0" smtClean="0"/>
              <a:t> Е. И.</a:t>
            </a:r>
          </a:p>
          <a:p>
            <a:pPr algn="ctr"/>
            <a:endParaRPr lang="ru-RU" sz="1200" dirty="0"/>
          </a:p>
          <a:p>
            <a:pPr algn="ctr"/>
            <a:endParaRPr lang="en-US" sz="1200" dirty="0" smtClean="0"/>
          </a:p>
          <a:p>
            <a:pPr algn="ctr"/>
            <a:endParaRPr lang="ru-RU" sz="1200" dirty="0" smtClean="0"/>
          </a:p>
          <a:p>
            <a:pPr algn="ctr"/>
            <a:endParaRPr lang="ru-RU" sz="12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52239" y="8983389"/>
            <a:ext cx="2268252" cy="130452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200" dirty="0" smtClean="0"/>
          </a:p>
          <a:p>
            <a:pPr algn="ctr"/>
            <a:endParaRPr lang="ru-RU" sz="1200" dirty="0"/>
          </a:p>
          <a:p>
            <a:pPr algn="ctr"/>
            <a:endParaRPr lang="ru-RU" sz="1200" dirty="0" smtClean="0"/>
          </a:p>
          <a:p>
            <a:pPr algn="ctr"/>
            <a:endParaRPr lang="ru-RU" sz="1200" dirty="0" smtClean="0"/>
          </a:p>
          <a:p>
            <a:pPr algn="ctr"/>
            <a:endParaRPr lang="ru-RU" sz="1200" dirty="0" smtClean="0"/>
          </a:p>
          <a:p>
            <a:pPr algn="ctr"/>
            <a:r>
              <a:rPr lang="ru-RU" sz="1200" dirty="0" smtClean="0"/>
              <a:t>ШИК, №1(25), сентябрь 2020 г.</a:t>
            </a:r>
          </a:p>
          <a:p>
            <a:pPr algn="ctr"/>
            <a:r>
              <a:rPr lang="ru-RU" sz="1200" dirty="0" smtClean="0"/>
              <a:t>Издается с 2016 года</a:t>
            </a:r>
          </a:p>
          <a:p>
            <a:pPr algn="ctr"/>
            <a:endParaRPr lang="ru-RU" sz="1200" dirty="0"/>
          </a:p>
        </p:txBody>
      </p:sp>
      <p:pic>
        <p:nvPicPr>
          <p:cNvPr id="12" name="Рисунок 11" descr="4nwpbggoue (1)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6154" y="9005559"/>
            <a:ext cx="1840421" cy="712421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4860751" y="8983389"/>
            <a:ext cx="2348512" cy="129910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200" dirty="0" smtClean="0"/>
              <a:t>    И </a:t>
            </a:r>
            <a:r>
              <a:rPr lang="ru-RU" sz="1200" dirty="0"/>
              <a:t>ты можешь принять участие в выпуске очередного номера школьной </a:t>
            </a:r>
            <a:r>
              <a:rPr lang="ru-RU" sz="1200" dirty="0" smtClean="0"/>
              <a:t>газеты. Если </a:t>
            </a:r>
            <a:r>
              <a:rPr lang="ru-RU" sz="1200" dirty="0"/>
              <a:t>у тебя есть интересные истории, факты, которыми ты хотел бы </a:t>
            </a:r>
            <a:r>
              <a:rPr lang="ru-RU" sz="1200" dirty="0" smtClean="0"/>
              <a:t>поделить-</a:t>
            </a:r>
            <a:r>
              <a:rPr lang="ru-RU" sz="1200" dirty="0" err="1" smtClean="0"/>
              <a:t>ся</a:t>
            </a:r>
            <a:r>
              <a:rPr lang="ru-RU" sz="1200" dirty="0" smtClean="0"/>
              <a:t> </a:t>
            </a:r>
            <a:r>
              <a:rPr lang="ru-RU" sz="1200" dirty="0"/>
              <a:t>с </a:t>
            </a:r>
            <a:r>
              <a:rPr lang="ru-RU" sz="1200" dirty="0" smtClean="0"/>
              <a:t>друзьями, мы </a:t>
            </a:r>
            <a:r>
              <a:rPr lang="ru-RU" sz="1200" dirty="0"/>
              <a:t>ждём тебя! (</a:t>
            </a:r>
            <a:r>
              <a:rPr lang="ru-RU" sz="1200" dirty="0" err="1"/>
              <a:t>каб</a:t>
            </a:r>
            <a:r>
              <a:rPr lang="ru-RU" sz="1200" dirty="0"/>
              <a:t>. 401</a:t>
            </a:r>
            <a:r>
              <a:rPr lang="ru-RU" sz="1200" dirty="0" smtClean="0"/>
              <a:t>, библиотека)</a:t>
            </a:r>
            <a:endParaRPr lang="ru-RU" sz="1200" dirty="0"/>
          </a:p>
        </p:txBody>
      </p:sp>
      <p:pic>
        <p:nvPicPr>
          <p:cNvPr id="8194" name="Picture 2" descr="C:\Users\Секретарь\Downloads\Открытка с Днем Рождения, воздушные шары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05" r="4637"/>
          <a:stretch/>
        </p:blipFill>
        <p:spPr bwMode="auto">
          <a:xfrm>
            <a:off x="3676496" y="1278533"/>
            <a:ext cx="3532768" cy="3894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88856" y="890550"/>
            <a:ext cx="3507799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Segoe Print" pitchFamily="2" charset="0"/>
              </a:rPr>
              <a:t>НАШИ «ОСЕННИЕ» ИМЕНИННИКИ:</a:t>
            </a:r>
          </a:p>
          <a:p>
            <a:endParaRPr lang="ru-RU" dirty="0">
              <a:latin typeface="Segoe Print" pitchFamily="2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Голубева Жанна Марковна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Зырянов Андрей Александрович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Ижбулаева Гульшат Рависовна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Канделаки Светлана Валерьевна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Лукинских Кристина Сергеевна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Мануйлова Мария Владимировна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Михайлова Ольга Анатольевна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Непряхина Ольга Александровна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Новоселова Наталья Владимировна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Семенова Ирина Николаевна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Цыганкова Светлана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Ивановна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5" name="Picture 3" descr="C:\Users\Секретарь\Downloads\Всех благ и радости мгновений!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80" y="5173495"/>
            <a:ext cx="6590341" cy="3665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827" y="218387"/>
            <a:ext cx="581281" cy="581281"/>
          </a:xfrm>
          <a:prstGeom prst="rect">
            <a:avLst/>
          </a:prstGeom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344" y="217761"/>
            <a:ext cx="1798638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625" y="194702"/>
            <a:ext cx="1798638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5581" y="217761"/>
            <a:ext cx="1798638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08" y="218387"/>
            <a:ext cx="1798638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Скругленный прямоугольник 22"/>
          <p:cNvSpPr/>
          <p:nvPr/>
        </p:nvSpPr>
        <p:spPr>
          <a:xfrm>
            <a:off x="1081298" y="341194"/>
            <a:ext cx="2160240" cy="360040"/>
          </a:xfrm>
          <a:prstGeom prst="roundRect">
            <a:avLst/>
          </a:prstGeom>
          <a:solidFill>
            <a:srgbClr val="FFFF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Поздравляем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53000" r="-5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80231" y="198413"/>
            <a:ext cx="6984776" cy="102049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081298" y="877701"/>
            <a:ext cx="5557451" cy="0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2050" name="Picture 2" descr="X:\Фотографии Школьных мероприятий\Октябрь 2019\IMG_718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591" y="5715265"/>
            <a:ext cx="6876976" cy="4584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3591" y="1062509"/>
            <a:ext cx="343848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Segoe Print" pitchFamily="2" charset="0"/>
              </a:rPr>
              <a:t>Друзья! В этот прекрасный осенний день я рад поздравить вас с профессиональным праздником – Днем учителя! Во все времена к труду педагога предъявлялись самые высокие требования. Именно учитель всегда был образцом высокой духовной силы, эрудиции, интеллигентности! И все эти качества воплощают наши замечательные </a:t>
            </a:r>
            <a:r>
              <a:rPr lang="ru-RU" sz="1400" dirty="0" smtClean="0">
                <a:latin typeface="Segoe Print" pitchFamily="2" charset="0"/>
              </a:rPr>
              <a:t>учителя.</a:t>
            </a:r>
            <a:endParaRPr lang="ru-RU" sz="1400" dirty="0">
              <a:latin typeface="Segoe Print" pitchFamily="2" charset="0"/>
            </a:endParaRPr>
          </a:p>
          <a:p>
            <a:r>
              <a:rPr lang="ru-RU" sz="1400" dirty="0" smtClean="0">
                <a:latin typeface="Segoe Print" pitchFamily="2" charset="0"/>
              </a:rPr>
              <a:t>    Желаю </a:t>
            </a:r>
            <a:r>
              <a:rPr lang="ru-RU" sz="1400" dirty="0">
                <a:latin typeface="Segoe Print" pitchFamily="2" charset="0"/>
              </a:rPr>
              <a:t>вам профессиональных и творческих удач, успехов в вашем нелегком, но нужном деле, терпения, оптимизма, крепкого здоровья и счастья.</a:t>
            </a:r>
          </a:p>
          <a:p>
            <a:endParaRPr lang="ru-RU" sz="1400" dirty="0">
              <a:latin typeface="Segoe Print" pitchFamily="2" charset="0"/>
            </a:endParaRPr>
          </a:p>
          <a:p>
            <a:pPr algn="r"/>
            <a:r>
              <a:rPr lang="ru-RU" sz="1400" dirty="0">
                <a:latin typeface="Segoe Print" pitchFamily="2" charset="0"/>
              </a:rPr>
              <a:t>С уважением, Ожгибисов Максим Борисович,</a:t>
            </a:r>
          </a:p>
          <a:p>
            <a:pPr algn="r"/>
            <a:r>
              <a:rPr lang="ru-RU" sz="1400" dirty="0">
                <a:latin typeface="Segoe Print" pitchFamily="2" charset="0"/>
              </a:rPr>
              <a:t> директор школы №38 </a:t>
            </a:r>
          </a:p>
        </p:txBody>
      </p:sp>
      <p:pic>
        <p:nvPicPr>
          <p:cNvPr id="2051" name="Picture 3" descr="X:\Фотографии Школьных мероприятий\20.05.19 Последний звонок 11 класс\IMG_321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0023" y="908890"/>
            <a:ext cx="3138593" cy="4707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2230896" y="10038306"/>
            <a:ext cx="4934111" cy="27699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200" dirty="0" smtClean="0">
                <a:latin typeface="Segoe Print" pitchFamily="2" charset="0"/>
                <a:cs typeface="Arial" pitchFamily="34" charset="0"/>
              </a:rPr>
              <a:t>Максим Борисович и учителя-ветераны нашей школы </a:t>
            </a:r>
            <a:endParaRPr lang="ru-RU" sz="1200" dirty="0">
              <a:latin typeface="Segoe Print" pitchFamily="2" charset="0"/>
              <a:cs typeface="Arial" pitchFamily="34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6227" y="208341"/>
            <a:ext cx="1868780" cy="657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3" descr="C:\Users\Секретарь\Мои документы\hello_html_53b6126e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019"/>
          <a:stretch/>
        </p:blipFill>
        <p:spPr bwMode="auto">
          <a:xfrm>
            <a:off x="3341033" y="206638"/>
            <a:ext cx="1955194" cy="684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3" descr="C:\Users\Секретарь\Мои документы\hello_html_53b6126e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019"/>
          <a:stretch/>
        </p:blipFill>
        <p:spPr bwMode="auto">
          <a:xfrm>
            <a:off x="1508905" y="193619"/>
            <a:ext cx="1955194" cy="684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3" descr="C:\Users\Секретарь\Мои документы\hello_html_53b6126e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019"/>
          <a:stretch/>
        </p:blipFill>
        <p:spPr bwMode="auto">
          <a:xfrm>
            <a:off x="180231" y="206638"/>
            <a:ext cx="1955194" cy="684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Скругленный прямоугольник 17"/>
          <p:cNvSpPr/>
          <p:nvPr/>
        </p:nvSpPr>
        <p:spPr>
          <a:xfrm>
            <a:off x="784703" y="414437"/>
            <a:ext cx="2376264" cy="36004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egoe Print" pitchFamily="2" charset="0"/>
              </a:rPr>
              <a:t>Пожелания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Segoe Print" pitchFamily="2" charset="0"/>
            </a:endParaRPr>
          </a:p>
        </p:txBody>
      </p:sp>
      <p:sp>
        <p:nvSpPr>
          <p:cNvPr id="2" name="Ромб 1"/>
          <p:cNvSpPr/>
          <p:nvPr/>
        </p:nvSpPr>
        <p:spPr>
          <a:xfrm>
            <a:off x="106609" y="10008087"/>
            <a:ext cx="612279" cy="583657"/>
          </a:xfrm>
          <a:prstGeom prst="diamond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8525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53000" r="-5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396255" y="198413"/>
            <a:ext cx="6984776" cy="1020490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081298" y="877701"/>
            <a:ext cx="5557451" cy="0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9" name="Picture 3" descr="C:\Users\Секретарь\Мои документы\hello_html_53b6126e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019"/>
          <a:stretch/>
        </p:blipFill>
        <p:spPr bwMode="auto">
          <a:xfrm>
            <a:off x="395486" y="216559"/>
            <a:ext cx="1800199" cy="629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C:\Users\Секретарь\Мои документы\hello_html_53b6126e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019"/>
          <a:stretch/>
        </p:blipFill>
        <p:spPr bwMode="auto">
          <a:xfrm>
            <a:off x="2159852" y="186079"/>
            <a:ext cx="1800199" cy="629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C:\Users\Секретарь\Мои документы\hello_html_53b6126e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019"/>
          <a:stretch/>
        </p:blipFill>
        <p:spPr bwMode="auto">
          <a:xfrm>
            <a:off x="3888643" y="198413"/>
            <a:ext cx="1800199" cy="629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C:\Users\Секретарь\Мои документы\hello_html_53b6126e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019"/>
          <a:stretch/>
        </p:blipFill>
        <p:spPr bwMode="auto">
          <a:xfrm>
            <a:off x="5556796" y="216559"/>
            <a:ext cx="1800199" cy="629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5292799" y="342429"/>
            <a:ext cx="2064196" cy="41823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endParaRPr lang="ru-RU" dirty="0">
              <a:ln w="50800"/>
              <a:solidFill>
                <a:sysClr val="windowText" lastClr="000000"/>
              </a:solidFill>
              <a:cs typeface="Arial" pitchFamily="34" charset="0"/>
            </a:endParaRPr>
          </a:p>
        </p:txBody>
      </p:sp>
      <p:pic>
        <p:nvPicPr>
          <p:cNvPr id="3074" name="Picture 2" descr="X:\Фотографии Школьных мероприятий\День учителя\DSC_266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123"/>
          <a:stretch/>
        </p:blipFill>
        <p:spPr bwMode="auto">
          <a:xfrm>
            <a:off x="684287" y="997297"/>
            <a:ext cx="2381349" cy="2873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157194" y="893978"/>
            <a:ext cx="4271209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Segoe Print" pitchFamily="2" charset="0"/>
              </a:rPr>
              <a:t>    В </a:t>
            </a:r>
            <a:r>
              <a:rPr lang="ru-RU" sz="1400" dirty="0">
                <a:latin typeface="Segoe Print" pitchFamily="2" charset="0"/>
              </a:rPr>
              <a:t>этот праздничный день хочется поблагодарить Вас за высокий профессионализм, а также бесконечное терпение в достижении цели. Ваша цель – воспитание достойного, прогрессивного поколения. И результатами труда уже стоит гордиться. И пусть судьба не поскупится на радостные события и преподнесет Вам в жизни самые дорогие подарки</a:t>
            </a:r>
            <a:r>
              <a:rPr lang="ru-RU" sz="1400" dirty="0" smtClean="0">
                <a:latin typeface="Segoe Print" pitchFamily="2" charset="0"/>
              </a:rPr>
              <a:t>.</a:t>
            </a:r>
          </a:p>
          <a:p>
            <a:endParaRPr lang="ru-RU" sz="1400" dirty="0">
              <a:latin typeface="Segoe Print" pitchFamily="2" charset="0"/>
            </a:endParaRPr>
          </a:p>
          <a:p>
            <a:pPr algn="r"/>
            <a:r>
              <a:rPr lang="ru-RU" sz="1200" dirty="0">
                <a:latin typeface="Segoe Print" pitchFamily="2" charset="0"/>
              </a:rPr>
              <a:t>С уважением, </a:t>
            </a:r>
            <a:r>
              <a:rPr lang="ru-RU" sz="1200" dirty="0" smtClean="0">
                <a:latin typeface="Segoe Print" pitchFamily="2" charset="0"/>
              </a:rPr>
              <a:t>Мамонтова Валентина Александровна, зам. директора по воспитательной </a:t>
            </a:r>
            <a:r>
              <a:rPr lang="ru-RU" sz="1200" dirty="0" smtClean="0">
                <a:latin typeface="Segoe Print" pitchFamily="2" charset="0"/>
              </a:rPr>
              <a:t>работе, 2 корпус</a:t>
            </a:r>
            <a:endParaRPr lang="ru-RU" sz="1200" dirty="0">
              <a:latin typeface="Segoe Print" pitchFamily="2" charset="0"/>
            </a:endParaRPr>
          </a:p>
          <a:p>
            <a:endParaRPr lang="ru-RU" sz="1400" dirty="0" smtClean="0">
              <a:latin typeface="Segoe Print" pitchFamily="2" charset="0"/>
            </a:endParaRPr>
          </a:p>
          <a:p>
            <a:endParaRPr lang="ru-RU" sz="1400" dirty="0">
              <a:latin typeface="Segoe Print" pitchFamily="2" charset="0"/>
            </a:endParaRPr>
          </a:p>
          <a:p>
            <a:endParaRPr lang="ru-RU" sz="1400" dirty="0">
              <a:latin typeface="Segoe Print" pitchFamily="2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511651" y="4014837"/>
            <a:ext cx="6696744" cy="0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576060" y="4139947"/>
            <a:ext cx="439925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Segoe Print" pitchFamily="2" charset="0"/>
              </a:rPr>
              <a:t>    </a:t>
            </a:r>
            <a:r>
              <a:rPr lang="ru-RU" sz="1400" dirty="0" smtClean="0">
                <a:latin typeface="Segoe Print" pitchFamily="2" charset="0"/>
              </a:rPr>
              <a:t>С днем учителя, дорогие коллеги!</a:t>
            </a:r>
          </a:p>
          <a:p>
            <a:endParaRPr lang="ru-RU" sz="1400" dirty="0">
              <a:latin typeface="Segoe Print" pitchFamily="2" charset="0"/>
            </a:endParaRPr>
          </a:p>
          <a:p>
            <a:r>
              <a:rPr lang="ru-RU" sz="1400" dirty="0" smtClean="0">
                <a:latin typeface="Segoe Print" pitchFamily="2" charset="0"/>
              </a:rPr>
              <a:t>Пусть расцветают таланты и профессионализм, пусть уважение и любовь учеников дарят отличное настроение, пусть растут ваши достижения и зарплаты, а жизнь радует крепким здоровьем, искренними чувствами и простым человеческим счастьем!</a:t>
            </a:r>
            <a:endParaRPr lang="ru-RU" sz="1400" dirty="0">
              <a:latin typeface="Segoe Print" pitchFamily="2" charset="0"/>
            </a:endParaRPr>
          </a:p>
          <a:p>
            <a:endParaRPr lang="ru-RU" sz="1400" dirty="0">
              <a:latin typeface="Segoe Print" pitchFamily="2" charset="0"/>
            </a:endParaRPr>
          </a:p>
          <a:p>
            <a:pPr algn="r"/>
            <a:r>
              <a:rPr lang="ru-RU" sz="1200" dirty="0">
                <a:latin typeface="Segoe Print" pitchFamily="2" charset="0"/>
              </a:rPr>
              <a:t>С уважением, </a:t>
            </a:r>
            <a:r>
              <a:rPr lang="ru-RU" sz="1200" dirty="0" smtClean="0">
                <a:latin typeface="Segoe Print" pitchFamily="2" charset="0"/>
              </a:rPr>
              <a:t>Черепанова Ольга Николаевна, </a:t>
            </a:r>
          </a:p>
          <a:p>
            <a:pPr algn="r"/>
            <a:r>
              <a:rPr lang="ru-RU" sz="1200" dirty="0" smtClean="0">
                <a:latin typeface="Segoe Print" pitchFamily="2" charset="0"/>
              </a:rPr>
              <a:t>зам</a:t>
            </a:r>
            <a:r>
              <a:rPr lang="ru-RU" sz="1200" dirty="0">
                <a:latin typeface="Segoe Print" pitchFamily="2" charset="0"/>
              </a:rPr>
              <a:t>. директора по </a:t>
            </a:r>
            <a:r>
              <a:rPr lang="ru-RU" sz="1200" dirty="0" smtClean="0">
                <a:latin typeface="Segoe Print" pitchFamily="2" charset="0"/>
              </a:rPr>
              <a:t>учебно-воспитательной  работе, 2 корпус</a:t>
            </a:r>
            <a:endParaRPr lang="ru-RU" sz="1200" dirty="0">
              <a:latin typeface="Segoe Print" pitchFamily="2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396255" y="7039173"/>
            <a:ext cx="6696744" cy="0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2951724" y="7114827"/>
            <a:ext cx="4256672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Segoe Print" pitchFamily="2" charset="0"/>
              </a:rPr>
              <a:t>    Поздравляю с Днем учителя! Пусть, благодаря Вашим стараниям и усилиям, весь мир с каждым днем становится грамотнее, образованнее, умнее и </a:t>
            </a:r>
            <a:r>
              <a:rPr lang="ru-RU" sz="1400" dirty="0" err="1" smtClean="0">
                <a:latin typeface="Segoe Print" pitchFamily="2" charset="0"/>
              </a:rPr>
              <a:t>просвещеннее</a:t>
            </a:r>
            <a:r>
              <a:rPr lang="ru-RU" sz="1400" dirty="0" smtClean="0">
                <a:latin typeface="Segoe Print" pitchFamily="2" charset="0"/>
              </a:rPr>
              <a:t>. Желаю вам здоровья и терпения, внутренней умиротворенности и гармонии, уважения окружающих и искренне благодарности за Ваш великий труд. Пусть ваши ученики вместе с вами добиваются невероятных высот успеха, пусть вам сопутствует удача во всех делах !</a:t>
            </a:r>
            <a:endParaRPr lang="ru-RU" sz="1400" dirty="0" smtClean="0">
              <a:latin typeface="Segoe Print" pitchFamily="2" charset="0"/>
            </a:endParaRPr>
          </a:p>
          <a:p>
            <a:pPr algn="r"/>
            <a:endParaRPr lang="ru-RU" sz="1400" dirty="0" smtClean="0">
              <a:latin typeface="Segoe Print" pitchFamily="2" charset="0"/>
            </a:endParaRPr>
          </a:p>
          <a:p>
            <a:r>
              <a:rPr lang="ru-RU" sz="1200" dirty="0" smtClean="0">
                <a:latin typeface="Segoe Print" pitchFamily="2" charset="0"/>
              </a:rPr>
              <a:t>С </a:t>
            </a:r>
            <a:r>
              <a:rPr lang="ru-RU" sz="1200" dirty="0" smtClean="0">
                <a:latin typeface="Segoe Print" pitchFamily="2" charset="0"/>
              </a:rPr>
              <a:t>уважением</a:t>
            </a:r>
            <a:r>
              <a:rPr lang="ru-RU" sz="1200" dirty="0" smtClean="0">
                <a:latin typeface="Segoe Print" pitchFamily="2" charset="0"/>
              </a:rPr>
              <a:t>, Мануйлова Мария Владимировна, зам. Директора по воспитательной работе, 2 к.</a:t>
            </a:r>
            <a:endParaRPr lang="ru-RU" sz="1200" dirty="0">
              <a:latin typeface="Segoe Print" pitchFamily="2" charset="0"/>
            </a:endParaRPr>
          </a:p>
        </p:txBody>
      </p:sp>
      <p:pic>
        <p:nvPicPr>
          <p:cNvPr id="1026" name="Picture 2" descr="C:\Users\Секретарь\Downloads\IMG-e0b7e20cce4691039c519b7f33df3b90-V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889" y="4117931"/>
            <a:ext cx="2018031" cy="284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Секретарь\Downloads\VZTNFGcJSQA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8" t="24708"/>
          <a:stretch/>
        </p:blipFill>
        <p:spPr bwMode="auto">
          <a:xfrm>
            <a:off x="576060" y="7114827"/>
            <a:ext cx="2375664" cy="2990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Ромб 19"/>
          <p:cNvSpPr/>
          <p:nvPr/>
        </p:nvSpPr>
        <p:spPr>
          <a:xfrm>
            <a:off x="6948984" y="10038306"/>
            <a:ext cx="612279" cy="583657"/>
          </a:xfrm>
          <a:prstGeom prst="diamond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99" y="342429"/>
            <a:ext cx="2073275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53000" r="-5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80231" y="178599"/>
            <a:ext cx="6957024" cy="1020490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1400" dirty="0" smtClean="0"/>
          </a:p>
          <a:p>
            <a:endParaRPr lang="ru-RU" sz="1400" dirty="0" smtClean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081298" y="877701"/>
            <a:ext cx="5557451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Солнце 14"/>
          <p:cNvSpPr/>
          <p:nvPr/>
        </p:nvSpPr>
        <p:spPr>
          <a:xfrm>
            <a:off x="6985199" y="10117907"/>
            <a:ext cx="576064" cy="504056"/>
          </a:xfrm>
          <a:prstGeom prst="sun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721686" y="1072924"/>
            <a:ext cx="4723241" cy="41823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Поздравления от учащихся нашей школы</a:t>
            </a:r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9" name="Picture 3" descr="C:\Users\Секретарь\Мои документы\hello_html_53b6126e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019"/>
          <a:stretch/>
        </p:blipFill>
        <p:spPr bwMode="auto">
          <a:xfrm>
            <a:off x="5364808" y="216559"/>
            <a:ext cx="1800199" cy="629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344" y="217761"/>
            <a:ext cx="1798638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 descr="C:\Users\Секретарь\Мои документы\hello_html_53b6126e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019"/>
          <a:stretch/>
        </p:blipFill>
        <p:spPr bwMode="auto">
          <a:xfrm>
            <a:off x="1944427" y="198413"/>
            <a:ext cx="1800199" cy="629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C:\Users\Секретарь\Мои документы\hello_html_53b6126e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019"/>
          <a:stretch/>
        </p:blipFill>
        <p:spPr bwMode="auto">
          <a:xfrm>
            <a:off x="1003709" y="191290"/>
            <a:ext cx="1800199" cy="629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40271" y="1499051"/>
            <a:ext cx="6444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Учителей поздравить решили, не только коллеги, но и ученики нашей школы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Скругленная прямоугольная выноска 2"/>
          <p:cNvSpPr/>
          <p:nvPr/>
        </p:nvSpPr>
        <p:spPr>
          <a:xfrm>
            <a:off x="324247" y="2214637"/>
            <a:ext cx="2614416" cy="2376264"/>
          </a:xfrm>
          <a:prstGeom prst="wedgeRoundRectCallout">
            <a:avLst>
              <a:gd name="adj1" fmla="val 67901"/>
              <a:gd name="adj2" fmla="val -41398"/>
              <a:gd name="adj3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Segoe Print" pitchFamily="2" charset="0"/>
              </a:rPr>
              <a:t>Сегодня весь наш классный класс, спешит в стихах поздравить, ВСЕХ вас. И с пожеланием большим, Вам пожелать мы все хотим: здоровья и больших удач, чтоб сложных не было задач, и становилась жизнь светлей!</a:t>
            </a:r>
          </a:p>
          <a:p>
            <a:pPr algn="ctr"/>
            <a:r>
              <a:rPr lang="ru-RU" sz="1200" dirty="0" smtClean="0">
                <a:latin typeface="Segoe Print" pitchFamily="2" charset="0"/>
              </a:rPr>
              <a:t>Успеха, счастья, теплых и веселых дней!</a:t>
            </a:r>
          </a:p>
          <a:p>
            <a:pPr algn="ctr"/>
            <a:r>
              <a:rPr lang="ru-RU" sz="1200" dirty="0" smtClean="0">
                <a:latin typeface="Segoe Print" pitchFamily="2" charset="0"/>
              </a:rPr>
              <a:t>С днем учителя.</a:t>
            </a:r>
            <a:endParaRPr lang="ru-RU" sz="1200" dirty="0">
              <a:latin typeface="Segoe Print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21808" y="2060748"/>
            <a:ext cx="2923119" cy="30777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Журавлева Мария, 5Г класс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3276575" y="2651834"/>
            <a:ext cx="3708624" cy="1944216"/>
          </a:xfrm>
          <a:prstGeom prst="wedgeRoundRectCallout">
            <a:avLst>
              <a:gd name="adj1" fmla="val -54119"/>
              <a:gd name="adj2" fmla="val 66420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Segoe Print" pitchFamily="2" charset="0"/>
              </a:rPr>
              <a:t>Дорогой учитель, поздравляем Вас! Это поздравление от всех нас. Вас мы поздравляем и добра желаем.</a:t>
            </a:r>
          </a:p>
          <a:p>
            <a:pPr algn="ctr"/>
            <a:r>
              <a:rPr lang="ru-RU" sz="1400" dirty="0" smtClean="0">
                <a:latin typeface="Segoe Print" pitchFamily="2" charset="0"/>
              </a:rPr>
              <a:t>Пусть ваше здоровье не подводит Вас!</a:t>
            </a:r>
          </a:p>
          <a:p>
            <a:pPr algn="ctr"/>
            <a:r>
              <a:rPr lang="ru-RU" sz="1400" dirty="0" smtClean="0">
                <a:latin typeface="Segoe Print" pitchFamily="2" charset="0"/>
              </a:rPr>
              <a:t>Мы вас очень любим, дорогой учитель наш!</a:t>
            </a:r>
            <a:endParaRPr lang="ru-RU" sz="1400" dirty="0">
              <a:latin typeface="Segoe Print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9559" y="4744789"/>
            <a:ext cx="2304255" cy="30777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Воробьева Анастасия, 5 Г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Секретарь\Мои документы\uchitel-0-1200x940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83" y="8088699"/>
            <a:ext cx="2891392" cy="2264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Скругленная прямоугольная выноска 17"/>
          <p:cNvSpPr/>
          <p:nvPr/>
        </p:nvSpPr>
        <p:spPr>
          <a:xfrm>
            <a:off x="3491215" y="5280224"/>
            <a:ext cx="3528392" cy="4168595"/>
          </a:xfrm>
          <a:prstGeom prst="wedgeRoundRectCallout">
            <a:avLst>
              <a:gd name="adj1" fmla="val -2692"/>
              <a:gd name="adj2" fmla="val 54457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Segoe Print" pitchFamily="2" charset="0"/>
              </a:rPr>
              <a:t>Вас хочется поздравить от души</a:t>
            </a:r>
          </a:p>
          <a:p>
            <a:pPr algn="ctr"/>
            <a:r>
              <a:rPr lang="ru-RU" sz="1200" dirty="0" smtClean="0">
                <a:latin typeface="Segoe Print" pitchFamily="2" charset="0"/>
              </a:rPr>
              <a:t>За то, что вы профессией живете</a:t>
            </a:r>
          </a:p>
          <a:p>
            <a:pPr algn="ctr"/>
            <a:r>
              <a:rPr lang="ru-RU" sz="1200" dirty="0" smtClean="0">
                <a:latin typeface="Segoe Print" pitchFamily="2" charset="0"/>
              </a:rPr>
              <a:t>За то, что с нами многое прошли</a:t>
            </a:r>
          </a:p>
          <a:p>
            <a:pPr algn="ctr"/>
            <a:r>
              <a:rPr lang="ru-RU" sz="1200" dirty="0" smtClean="0">
                <a:latin typeface="Segoe Print" pitchFamily="2" charset="0"/>
              </a:rPr>
              <a:t>И жизнь вы посвящаете работе.</a:t>
            </a:r>
          </a:p>
          <a:p>
            <a:pPr algn="ctr"/>
            <a:endParaRPr lang="ru-RU" sz="1200" dirty="0">
              <a:latin typeface="Segoe Print" pitchFamily="2" charset="0"/>
            </a:endParaRPr>
          </a:p>
          <a:p>
            <a:pPr algn="ctr"/>
            <a:r>
              <a:rPr lang="ru-RU" sz="1200" dirty="0" smtClean="0">
                <a:latin typeface="Segoe Print" pitchFamily="2" charset="0"/>
              </a:rPr>
              <a:t>Найти не просто к каждому подход</a:t>
            </a:r>
          </a:p>
          <a:p>
            <a:pPr algn="ctr"/>
            <a:r>
              <a:rPr lang="ru-RU" sz="1200" dirty="0" smtClean="0">
                <a:latin typeface="Segoe Print" pitchFamily="2" charset="0"/>
              </a:rPr>
              <a:t>И никого случайно не обидеть.</a:t>
            </a:r>
          </a:p>
          <a:p>
            <a:pPr algn="ctr"/>
            <a:r>
              <a:rPr lang="ru-RU" sz="1200" dirty="0" smtClean="0">
                <a:latin typeface="Segoe Print" pitchFamily="2" charset="0"/>
              </a:rPr>
              <a:t>Уверенность вселить, идти вперед,</a:t>
            </a:r>
          </a:p>
          <a:p>
            <a:pPr algn="ctr"/>
            <a:r>
              <a:rPr lang="ru-RU" sz="1200" dirty="0" smtClean="0">
                <a:latin typeface="Segoe Print" pitchFamily="2" charset="0"/>
              </a:rPr>
              <a:t>Хорошее во всем увидеть.</a:t>
            </a:r>
          </a:p>
          <a:p>
            <a:pPr algn="ctr"/>
            <a:endParaRPr lang="ru-RU" sz="1200" dirty="0">
              <a:latin typeface="Segoe Print" pitchFamily="2" charset="0"/>
            </a:endParaRPr>
          </a:p>
          <a:p>
            <a:pPr algn="ctr"/>
            <a:r>
              <a:rPr lang="ru-RU" sz="1200" dirty="0" smtClean="0">
                <a:latin typeface="Segoe Print" pitchFamily="2" charset="0"/>
              </a:rPr>
              <a:t>Пусть будет чашей полною ваш дом, </a:t>
            </a:r>
          </a:p>
          <a:p>
            <a:pPr algn="ctr"/>
            <a:r>
              <a:rPr lang="ru-RU" sz="1200" dirty="0" smtClean="0">
                <a:latin typeface="Segoe Print" pitchFamily="2" charset="0"/>
              </a:rPr>
              <a:t>И на работе будет всё в порядке</a:t>
            </a:r>
          </a:p>
          <a:p>
            <a:pPr algn="ctr"/>
            <a:r>
              <a:rPr lang="ru-RU" sz="1200" dirty="0" smtClean="0">
                <a:latin typeface="Segoe Print" pitchFamily="2" charset="0"/>
              </a:rPr>
              <a:t>Чтоб реже вы сидели за столом</a:t>
            </a:r>
          </a:p>
          <a:p>
            <a:pPr algn="ctr"/>
            <a:r>
              <a:rPr lang="ru-RU" sz="1200" dirty="0" smtClean="0">
                <a:latin typeface="Segoe Print" pitchFamily="2" charset="0"/>
              </a:rPr>
              <a:t>Бессонными ночами за тетрадкой.</a:t>
            </a:r>
          </a:p>
          <a:p>
            <a:pPr algn="ctr"/>
            <a:endParaRPr lang="ru-RU" sz="1200" dirty="0">
              <a:latin typeface="Segoe Print" pitchFamily="2" charset="0"/>
            </a:endParaRPr>
          </a:p>
          <a:p>
            <a:pPr algn="ctr"/>
            <a:r>
              <a:rPr lang="ru-RU" sz="1200" dirty="0" smtClean="0">
                <a:latin typeface="Segoe Print" pitchFamily="2" charset="0"/>
              </a:rPr>
              <a:t>Чтоб было всё, достаток и уют</a:t>
            </a:r>
          </a:p>
          <a:p>
            <a:pPr algn="ctr"/>
            <a:r>
              <a:rPr lang="ru-RU" sz="1200" dirty="0" smtClean="0">
                <a:latin typeface="Segoe Print" pitchFamily="2" charset="0"/>
              </a:rPr>
              <a:t>Чтоб уважали труд ваш благородный.</a:t>
            </a:r>
          </a:p>
          <a:p>
            <a:pPr algn="ctr"/>
            <a:r>
              <a:rPr lang="ru-RU" sz="1200" dirty="0" smtClean="0">
                <a:latin typeface="Segoe Print" pitchFamily="2" charset="0"/>
              </a:rPr>
              <a:t>И в вашу честь прогремит салют</a:t>
            </a:r>
          </a:p>
          <a:p>
            <a:pPr algn="ctr"/>
            <a:r>
              <a:rPr lang="ru-RU" sz="1200" dirty="0" smtClean="0">
                <a:latin typeface="Segoe Print" pitchFamily="2" charset="0"/>
              </a:rPr>
              <a:t>Вы многого и лучшего достойны.</a:t>
            </a:r>
            <a:endParaRPr lang="ru-RU" sz="1200" dirty="0">
              <a:latin typeface="Segoe Print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268244" y="9740567"/>
            <a:ext cx="2352536" cy="30777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Варданян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Асмик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6Д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ая выноска 19"/>
          <p:cNvSpPr/>
          <p:nvPr/>
        </p:nvSpPr>
        <p:spPr>
          <a:xfrm>
            <a:off x="385183" y="5454997"/>
            <a:ext cx="2553480" cy="2016224"/>
          </a:xfrm>
          <a:prstGeom prst="wedgeRectCallout">
            <a:avLst>
              <a:gd name="adj1" fmla="val 6025"/>
              <a:gd name="adj2" fmla="val 60233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Segoe Print" pitchFamily="2" charset="0"/>
              </a:rPr>
              <a:t>С днём учителя Вас поздравляю и здоровье Вам желаю, доброты и уважения со стороны учения</a:t>
            </a:r>
            <a:endParaRPr lang="ru-RU" dirty="0">
              <a:latin typeface="Segoe Print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15260" y="7719367"/>
            <a:ext cx="2304255" cy="36933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Буркова Алиса, 5Г</a:t>
            </a:r>
            <a:endParaRPr lang="ru-RU" dirty="0"/>
          </a:p>
        </p:txBody>
      </p:sp>
      <p:sp>
        <p:nvSpPr>
          <p:cNvPr id="22" name="TextBox 21"/>
          <p:cNvSpPr txBox="1"/>
          <p:nvPr/>
        </p:nvSpPr>
        <p:spPr>
          <a:xfrm>
            <a:off x="1332359" y="8335317"/>
            <a:ext cx="19442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chemeClr val="bg1"/>
                </a:solidFill>
                <a:latin typeface="Segoe Print" pitchFamily="2" charset="0"/>
              </a:rPr>
              <a:t>С днем учителя</a:t>
            </a:r>
            <a:r>
              <a:rPr lang="ru-RU" sz="1200" dirty="0" smtClean="0">
                <a:solidFill>
                  <a:schemeClr val="bg1"/>
                </a:solidFill>
                <a:latin typeface="Segoe Print" pitchFamily="2" charset="0"/>
              </a:rPr>
              <a:t>!</a:t>
            </a:r>
            <a:endParaRPr lang="ru-RU" sz="1200" dirty="0">
              <a:solidFill>
                <a:schemeClr val="bg1"/>
              </a:solidFill>
              <a:latin typeface="Segoe Print" pitchFamily="2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788386" y="8817237"/>
            <a:ext cx="15548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Segoe Print" pitchFamily="2" charset="0"/>
              </a:rPr>
              <a:t>Счастья, удачи, добра!</a:t>
            </a:r>
            <a:endParaRPr lang="ru-RU" dirty="0">
              <a:solidFill>
                <a:schemeClr val="bg1"/>
              </a:solidFill>
              <a:latin typeface="Segoe Print" pitchFamily="2" charset="0"/>
            </a:endParaRPr>
          </a:p>
        </p:txBody>
      </p:sp>
      <p:pic>
        <p:nvPicPr>
          <p:cNvPr id="26" name="Picture 3" descr="C:\Users\Секретарь\Мои документы\hello_html_53b6126e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019"/>
          <a:stretch/>
        </p:blipFill>
        <p:spPr bwMode="auto">
          <a:xfrm>
            <a:off x="181198" y="198413"/>
            <a:ext cx="1800199" cy="629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Скругленный прямоугольник 24"/>
          <p:cNvSpPr/>
          <p:nvPr/>
        </p:nvSpPr>
        <p:spPr>
          <a:xfrm>
            <a:off x="784703" y="414437"/>
            <a:ext cx="2376264" cy="36004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egoe Print" pitchFamily="2" charset="0"/>
              </a:rPr>
              <a:t>Пожелания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Segoe Print" pitchFamily="2" charset="0"/>
            </a:endParaRPr>
          </a:p>
        </p:txBody>
      </p:sp>
      <p:sp>
        <p:nvSpPr>
          <p:cNvPr id="27" name="Ромб 26"/>
          <p:cNvSpPr/>
          <p:nvPr/>
        </p:nvSpPr>
        <p:spPr>
          <a:xfrm>
            <a:off x="0" y="9960653"/>
            <a:ext cx="612279" cy="583657"/>
          </a:xfrm>
          <a:prstGeom prst="diamond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53000" r="-5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400991" y="217761"/>
            <a:ext cx="6984776" cy="1020490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081298" y="877701"/>
            <a:ext cx="5557451" cy="0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232459" y="972319"/>
            <a:ext cx="2916535" cy="3693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1 сентября</a:t>
            </a:r>
            <a:endParaRPr lang="ru-RU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flipV="1">
            <a:off x="522571" y="5959053"/>
            <a:ext cx="6421547" cy="1401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2988754" y="6006624"/>
            <a:ext cx="4320480" cy="5047536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03.09.2020 в городе Тюмень прошли мероприятия, приуроченные победе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над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Японией и окончании Второй мировой войне. Организаторами выступили ООД Бессмертный полк России и Всероссийская федерация самбо. От нашей школы приняли участие учителя и родители спортивного класса. Стартовали мероприятия с автопробега «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Бессмерт-ный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автополк» с заездом к Вечному огню и возложением цветов. 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Вечером прошло вручение свидетельств о присвоение имен земляков Героев Советского Союза участников ВОВ группам самбо Тюменской области. Спортивному 3 «Г» классу МАОУ СОШ № 38 присвоено имя нашего земляка Героя Советского Союза Худякова Виктора Леонидовича. Так же было вручено знамя Бессмертного полка и альбом «Тюменские дивизии военного призыва (1941 – 1945)».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96"/>
          <a:stretch/>
        </p:blipFill>
        <p:spPr>
          <a:xfrm>
            <a:off x="512347" y="6837913"/>
            <a:ext cx="2476407" cy="167721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59"/>
          <a:stretch/>
        </p:blipFill>
        <p:spPr>
          <a:xfrm>
            <a:off x="512347" y="8666013"/>
            <a:ext cx="2489433" cy="1627001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525862" y="6065296"/>
            <a:ext cx="2462892" cy="6463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«Бессмертный автополк»</a:t>
            </a:r>
            <a:endParaRPr lang="ru-RU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344" y="217761"/>
            <a:ext cx="1798638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3" descr="C:\Users\Секретарь\Мои документы\hello_html_53b6126e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019"/>
          <a:stretch/>
        </p:blipFill>
        <p:spPr bwMode="auto">
          <a:xfrm>
            <a:off x="1944427" y="198413"/>
            <a:ext cx="1800199" cy="629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3" descr="C:\Users\Секретарь\Мои документы\hello_html_53b6126e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019"/>
          <a:stretch/>
        </p:blipFill>
        <p:spPr bwMode="auto">
          <a:xfrm>
            <a:off x="1003709" y="191290"/>
            <a:ext cx="1800199" cy="629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Рисунок 25" descr="Icon_CLM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638749" y="243508"/>
            <a:ext cx="701898" cy="701898"/>
          </a:xfrm>
          <a:prstGeom prst="rect">
            <a:avLst/>
          </a:prstGeom>
        </p:spPr>
      </p:pic>
      <p:pic>
        <p:nvPicPr>
          <p:cNvPr id="4099" name="Picture 3" descr="C:\Users\Секретарь\Downloads\12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4563" y="3638416"/>
            <a:ext cx="3500443" cy="2250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Секретарь\Мои документы\IMG_2563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62" b="5014"/>
          <a:stretch/>
        </p:blipFill>
        <p:spPr bwMode="auto">
          <a:xfrm>
            <a:off x="3795570" y="1445130"/>
            <a:ext cx="3238427" cy="2138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68959" y="3633650"/>
            <a:ext cx="308793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1 сентября, традиционно , прошла праздничная линейка, в которой приняли участие 1 и 11 классы. Подарком для классов, послужили выступления творческих коллективов нашей школы. 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3ий класс выступил с танцевальной программой, 10 классы с начальной школой, показали театральную постановку.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1" name="Picture 5" descr="C:\Users\Секретарь\Downloads\IMG_2545 (1)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41"/>
          <a:stretch/>
        </p:blipFill>
        <p:spPr bwMode="auto">
          <a:xfrm>
            <a:off x="468959" y="1445130"/>
            <a:ext cx="3195604" cy="2102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2710" y="216559"/>
            <a:ext cx="1798638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Скругленный прямоугольник 17"/>
          <p:cNvSpPr/>
          <p:nvPr/>
        </p:nvSpPr>
        <p:spPr>
          <a:xfrm>
            <a:off x="4230957" y="414437"/>
            <a:ext cx="2376264" cy="36004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НОВОСТИ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22" name="Picture 3" descr="C:\Users\Секретарь\Мои документы\hello_html_53b6126e.jp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019"/>
          <a:stretch/>
        </p:blipFill>
        <p:spPr bwMode="auto">
          <a:xfrm>
            <a:off x="400991" y="211164"/>
            <a:ext cx="1759801" cy="615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Ромб 24"/>
          <p:cNvSpPr/>
          <p:nvPr/>
        </p:nvSpPr>
        <p:spPr>
          <a:xfrm>
            <a:off x="6948984" y="10001185"/>
            <a:ext cx="612279" cy="583657"/>
          </a:xfrm>
          <a:prstGeom prst="diamond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7529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53000" r="-5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52239" y="217761"/>
            <a:ext cx="6984776" cy="10204909"/>
          </a:xfrm>
          <a:prstGeom prst="rect">
            <a:avLst/>
          </a:prstGeom>
          <a:pattFill prst="pct10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081298" y="877701"/>
            <a:ext cx="5557451" cy="0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25062" y="1067117"/>
            <a:ext cx="6332338" cy="3693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Мероприятия, к Дню окончания Второй мировой войны</a:t>
            </a:r>
            <a:endParaRPr lang="ru-RU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V="1">
            <a:off x="522571" y="6613445"/>
            <a:ext cx="6421547" cy="1401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460817" y="6837211"/>
            <a:ext cx="2916535" cy="3693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Правовое просвещение</a:t>
            </a:r>
            <a:endParaRPr lang="ru-RU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148783" y="1454730"/>
            <a:ext cx="2088232" cy="353943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Дети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удовольствием рассматривали оружие, примеряли обмундирование рыцарей и костюмы химзащиты.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К выставке проявили интерес и родители учеников, задавали вопросы, изучали экспонаты. Огромные слова благодарности за организацию выставки, руководителю клуба «Отечество» —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Цергибелю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Игорю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95261" y="1454730"/>
            <a:ext cx="237725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 сентября  в школе, в рамках празднования Дня окончания Второй Мировой войны, в школе были проведены мероприятия: выставка оружия « Галерея оружия Победы», Диктант Победы, акция «Голубой платочек». Всего приняло в мероприятиях более 300 человек.</a:t>
            </a:r>
          </a:p>
          <a:p>
            <a:pPr lvl="0"/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Ребята из военно-патриотического клуба «Отечество» показали школьникам мастер класс по разборке автомата.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7079" y="1604124"/>
            <a:ext cx="2430482" cy="324064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780" y="5015699"/>
            <a:ext cx="3081915" cy="154095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13" b="9935"/>
          <a:stretch/>
        </p:blipFill>
        <p:spPr>
          <a:xfrm>
            <a:off x="3919085" y="5033450"/>
            <a:ext cx="3197712" cy="154095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52351" y="7206543"/>
            <a:ext cx="2664296" cy="289310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15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сентября, в нашей школе прошли мероприятия в рамках правового просвещения с приглашением инспектора по правам ребенка, центра «Семья».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Валентина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Михайловна провела познавательное мероприятие среди учащихся начальных классов. Дети могли задать любой интересующий вопрос по теме и получить развернутый ответ.</a:t>
            </a: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0551" y="7403077"/>
            <a:ext cx="4056246" cy="2372399"/>
          </a:xfrm>
          <a:prstGeom prst="rect">
            <a:avLst/>
          </a:prstGeom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344" y="217761"/>
            <a:ext cx="1798638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8619" y="217761"/>
            <a:ext cx="1798638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649" y="207732"/>
            <a:ext cx="1798638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533" y="192986"/>
            <a:ext cx="1959046" cy="684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252239" y="386835"/>
            <a:ext cx="2064196" cy="41823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endParaRPr lang="ru-RU" dirty="0">
              <a:ln w="50800"/>
              <a:solidFill>
                <a:sysClr val="windowText" lastClr="000000"/>
              </a:solidFill>
              <a:cs typeface="Arial" pitchFamily="34" charset="0"/>
            </a:endParaRPr>
          </a:p>
        </p:txBody>
      </p:sp>
      <p:sp>
        <p:nvSpPr>
          <p:cNvPr id="22" name="Ромб 21"/>
          <p:cNvSpPr/>
          <p:nvPr/>
        </p:nvSpPr>
        <p:spPr>
          <a:xfrm>
            <a:off x="89121" y="10018966"/>
            <a:ext cx="612279" cy="583657"/>
          </a:xfrm>
          <a:prstGeom prst="diamond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43" y="404626"/>
            <a:ext cx="2073275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8342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53000" r="-5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347782" y="217761"/>
            <a:ext cx="6984776" cy="1020490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081298" y="877701"/>
            <a:ext cx="5557451" cy="0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716391" y="1042968"/>
            <a:ext cx="3132559" cy="3693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Выставка «Оружие победы</a:t>
            </a:r>
            <a:endParaRPr lang="ru-RU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flipV="1">
            <a:off x="461845" y="4518893"/>
            <a:ext cx="6421547" cy="1401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317768" y="1420193"/>
            <a:ext cx="3982767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18 сентября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 нашей школе прошла выставка совместно с галереей «Оружие победы», где были представлены экспонаты вооружения Российской армии.</a:t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Цергибель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И.А., рассказал детям, очень много интересного и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познавателтного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про военное оружие.</a:t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Ведь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бытует мнение, что Советский Союз одержал победу в Великой Отечественной войне скорее числом, нежели умением. Но, однако вложить оружие в руки каждого солдата столь многочисленной армии — это и есть величайшее умение для конструкторов, рабочих и всех служащих тыла.</a:t>
            </a:r>
          </a:p>
          <a:p>
            <a:r>
              <a:rPr lang="ru-RU" sz="1200" dirty="0"/>
              <a:t> 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987983" y="4592068"/>
            <a:ext cx="3226053" cy="289310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Учащиеся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начальной школы приняли участие во всероссийском образовательном проекте в сфере цифровой экономики «Урок цифры». Тема очередного урока «Искусственный интеллект и цифровое обучение».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Учащиеся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на уроке познакомились с различными сферами деятельности в области цифровых технологий, узнали о карьере в области искусственного интеллекта, прошли пробное учебное тестирование на сайте «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Урок цифры».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12255" y="4713402"/>
            <a:ext cx="2462892" cy="3693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«Урок цифры»</a:t>
            </a:r>
            <a:endParaRPr lang="ru-RU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pic>
        <p:nvPicPr>
          <p:cNvPr id="22" name="Picture 3" descr="C:\Users\Секретарь\Мои документы\hello_html_53b6126e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019"/>
          <a:stretch/>
        </p:blipFill>
        <p:spPr bwMode="auto">
          <a:xfrm>
            <a:off x="181198" y="235095"/>
            <a:ext cx="1800199" cy="629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344" y="217761"/>
            <a:ext cx="1798638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3" descr="C:\Users\Секретарь\Мои документы\hello_html_53b6126e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019"/>
          <a:stretch/>
        </p:blipFill>
        <p:spPr bwMode="auto">
          <a:xfrm>
            <a:off x="1944427" y="198413"/>
            <a:ext cx="1800199" cy="629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3" descr="C:\Users\Секретарь\Мои документы\hello_html_53b6126e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019"/>
          <a:stretch/>
        </p:blipFill>
        <p:spPr bwMode="auto">
          <a:xfrm>
            <a:off x="1003709" y="191290"/>
            <a:ext cx="1800199" cy="629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0536" y="968568"/>
            <a:ext cx="2600948" cy="346793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976"/>
          <a:stretch/>
        </p:blipFill>
        <p:spPr>
          <a:xfrm>
            <a:off x="453471" y="5320215"/>
            <a:ext cx="3531182" cy="1955877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695" y="7485168"/>
            <a:ext cx="6426200" cy="19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346695" y="7548638"/>
            <a:ext cx="3243908" cy="3385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«Мастер-класс по ЧС»</a:t>
            </a:r>
            <a:endParaRPr lang="ru-RU" sz="16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6695" y="8047285"/>
            <a:ext cx="351332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 рамках месячника безопасности детей в школе, специалисты ВДПО провели мастер-класс с демонстрацией специализированной техники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Ученикам рассказали о правилах пожарной безопасности, как нужно себя вести и реагировать на чрезвычайные ситуации. В мероприятии приняли участие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обучающиеся 1-8 классов. 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8" r="6449"/>
          <a:stretch/>
        </p:blipFill>
        <p:spPr>
          <a:xfrm>
            <a:off x="3804350" y="7717915"/>
            <a:ext cx="3294237" cy="2498871"/>
          </a:xfrm>
          <a:prstGeom prst="rect">
            <a:avLst/>
          </a:prstGeom>
        </p:spPr>
      </p:pic>
      <p:sp>
        <p:nvSpPr>
          <p:cNvPr id="25" name="Ромб 24"/>
          <p:cNvSpPr/>
          <p:nvPr/>
        </p:nvSpPr>
        <p:spPr>
          <a:xfrm>
            <a:off x="6858867" y="9979232"/>
            <a:ext cx="612279" cy="583657"/>
          </a:xfrm>
          <a:prstGeom prst="diamond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6</a:t>
            </a:r>
            <a:endParaRPr lang="ru-RU" dirty="0"/>
          </a:p>
        </p:txBody>
      </p:sp>
      <p:pic>
        <p:nvPicPr>
          <p:cNvPr id="28" name="Picture 3" descr="C:\Users\Секретарь\Мои документы\hello_html_53b6126e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019"/>
          <a:stretch/>
        </p:blipFill>
        <p:spPr bwMode="auto">
          <a:xfrm>
            <a:off x="4589031" y="191290"/>
            <a:ext cx="1800199" cy="629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Скругленный прямоугольник 17"/>
          <p:cNvSpPr/>
          <p:nvPr/>
        </p:nvSpPr>
        <p:spPr>
          <a:xfrm>
            <a:off x="4030935" y="341911"/>
            <a:ext cx="2376264" cy="36004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НОВОСТИ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26" name="Рисунок 25" descr="Icon_CLM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407199" y="170982"/>
            <a:ext cx="701898" cy="701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578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53000" r="-5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82055" y="198413"/>
            <a:ext cx="6957024" cy="10204909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081298" y="877701"/>
            <a:ext cx="5557451" cy="0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1404367" y="990501"/>
            <a:ext cx="4896544" cy="46166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Необычное хобби в моей жизни</a:t>
            </a:r>
            <a:endParaRPr lang="ru-RU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96255" y="1511777"/>
            <a:ext cx="6696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    </a:t>
            </a:r>
            <a:endParaRPr lang="ru-RU" dirty="0"/>
          </a:p>
        </p:txBody>
      </p:sp>
      <p:pic>
        <p:nvPicPr>
          <p:cNvPr id="27" name="Рисунок 26" descr="icons.jpg"/>
          <p:cNvPicPr>
            <a:picLocks noChangeAspect="1"/>
          </p:cNvPicPr>
          <p:nvPr/>
        </p:nvPicPr>
        <p:blipFill>
          <a:blip r:embed="rId3" cstate="print"/>
          <a:srcRect l="4762" t="6349" r="78096" b="70795"/>
          <a:stretch>
            <a:fillRect/>
          </a:stretch>
        </p:blipFill>
        <p:spPr>
          <a:xfrm>
            <a:off x="6444927" y="229629"/>
            <a:ext cx="648072" cy="64807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706389" y="1709664"/>
            <a:ext cx="4502874" cy="4832092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Меня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зовут Даниил. Мне 8 лет. У меня есть необычное хобби! Я начал интересоваться китайском языком в 6 лет, посмотрев случайно видеоролики на китайском языке. Мне понравилась китайская считалочка про счёт.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На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день рождение мне подарили русско-китайский разговорник. Я ежедневно начал повторять и учить самостоятельно китайские слова. И в 7 лет я записался в центр по изучению китайского языка «Фарфоровая пагода».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Я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посещал и участвовал в разных мероприятиях, таких как: IV  Фестиваль китайского языка и культуры, где я научился игре «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Го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», участвовал в супер-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челленджере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«Победим вирус вместе!» (1 место), посещал онлайн-курс «Знаток китайских иероглифов», выступал с китайской песней в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ТюмГУ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на концерте, посвященном Новому году по лунному календарю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На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данный момент я продолжаю обучаться в центре «Фарфоровая пагода» и учусь там уже 2 года.  Выучил 328 иероглифов, и я не хочу останавливаться на достигнутом!!! Моя мечта – посетить Китай и изучить китайскою культуру!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477" y="1696443"/>
            <a:ext cx="2347912" cy="312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Рисунок 10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919" y="4870446"/>
            <a:ext cx="2370326" cy="3392864"/>
          </a:xfrm>
          <a:prstGeom prst="rect">
            <a:avLst/>
          </a:prstGeom>
          <a:noFill/>
        </p:spPr>
      </p:pic>
      <p:pic>
        <p:nvPicPr>
          <p:cNvPr id="12" name="Рисунок 11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8949" y="6566877"/>
            <a:ext cx="2495858" cy="3551029"/>
          </a:xfrm>
          <a:prstGeom prst="rect">
            <a:avLst/>
          </a:prstGeom>
          <a:noFill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7" t="48205" r="43507" b="24933"/>
          <a:stretch/>
        </p:blipFill>
        <p:spPr bwMode="auto">
          <a:xfrm>
            <a:off x="358919" y="8407325"/>
            <a:ext cx="2370326" cy="1710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98" r="17851"/>
          <a:stretch/>
        </p:blipFill>
        <p:spPr>
          <a:xfrm>
            <a:off x="5551840" y="6566876"/>
            <a:ext cx="1425455" cy="3551029"/>
          </a:xfrm>
          <a:prstGeom prst="rect">
            <a:avLst/>
          </a:prstGeom>
        </p:spPr>
      </p:pic>
      <p:sp>
        <p:nvSpPr>
          <p:cNvPr id="16" name="Ромб 15"/>
          <p:cNvSpPr/>
          <p:nvPr/>
        </p:nvSpPr>
        <p:spPr>
          <a:xfrm>
            <a:off x="89121" y="10018966"/>
            <a:ext cx="612279" cy="583657"/>
          </a:xfrm>
          <a:prstGeom prst="diamond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7</a:t>
            </a:r>
            <a:endParaRPr lang="ru-RU" dirty="0"/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055" y="198413"/>
            <a:ext cx="1798638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1929" y="217761"/>
            <a:ext cx="1798638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0567" y="217761"/>
            <a:ext cx="1798638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6715" y="198413"/>
            <a:ext cx="1798638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Скругленный прямоугольник 25"/>
          <p:cNvSpPr/>
          <p:nvPr/>
        </p:nvSpPr>
        <p:spPr>
          <a:xfrm>
            <a:off x="4046542" y="373645"/>
            <a:ext cx="2376264" cy="36004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МОИ УВЛЕЧЕНИЯ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4623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53000" r="-5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381511" y="178599"/>
            <a:ext cx="6957024" cy="1020490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1400" dirty="0" smtClean="0"/>
          </a:p>
          <a:p>
            <a:endParaRPr lang="ru-RU" sz="1400" dirty="0" smtClean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081298" y="877701"/>
            <a:ext cx="5557451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2401708" y="1079048"/>
            <a:ext cx="2850970" cy="41823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Про мой отдых  в Крыму</a:t>
            </a:r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81511" y="1516284"/>
            <a:ext cx="4385177" cy="58939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 smtClean="0">
                <a:latin typeface="Segoe Print" pitchFamily="2" charset="0"/>
              </a:rPr>
              <a:t>    Этим </a:t>
            </a:r>
            <a:r>
              <a:rPr lang="ru-RU" sz="1300" dirty="0">
                <a:latin typeface="Segoe Print" pitchFamily="2" charset="0"/>
              </a:rPr>
              <a:t>летом мы снова с моим братом, мамой и бабушкой отправились отдыхать на Черное море, так как каждый год мы стараемся придерживаться этой традиции. </a:t>
            </a:r>
            <a:br>
              <a:rPr lang="ru-RU" sz="1300" dirty="0">
                <a:latin typeface="Segoe Print" pitchFamily="2" charset="0"/>
              </a:rPr>
            </a:br>
            <a:r>
              <a:rPr lang="ru-RU" sz="1300" dirty="0" smtClean="0">
                <a:latin typeface="Segoe Print" pitchFamily="2" charset="0"/>
              </a:rPr>
              <a:t>    В </a:t>
            </a:r>
            <a:r>
              <a:rPr lang="ru-RU" sz="1300" dirty="0">
                <a:latin typeface="Segoe Print" pitchFamily="2" charset="0"/>
              </a:rPr>
              <a:t>этом году мы снова отправились в Севастополь, так как нам всем очень нравится этот курортный городок. Севастополь всегда очень гостеприимно встречает своих гостей.</a:t>
            </a:r>
            <a:br>
              <a:rPr lang="ru-RU" sz="1300" dirty="0">
                <a:latin typeface="Segoe Print" pitchFamily="2" charset="0"/>
              </a:rPr>
            </a:br>
            <a:r>
              <a:rPr lang="ru-RU" sz="1300" dirty="0" smtClean="0">
                <a:latin typeface="Segoe Print" pitchFamily="2" charset="0"/>
              </a:rPr>
              <a:t>    Я </a:t>
            </a:r>
            <a:r>
              <a:rPr lang="ru-RU" sz="1300" dirty="0">
                <a:latin typeface="Segoe Print" pitchFamily="2" charset="0"/>
              </a:rPr>
              <a:t>очень люблю экскурсии в горы, так как в горах очень красивая природа и свежий воздух. Я рада, что совершилась несколько морских прогулок на катере и прокачусь на джипах по горным дорогам, так как это развлечение очень </a:t>
            </a:r>
            <a:r>
              <a:rPr lang="ru-RU" sz="1300" dirty="0" smtClean="0">
                <a:latin typeface="Segoe Print" pitchFamily="2" charset="0"/>
              </a:rPr>
              <a:t>захватывающее</a:t>
            </a:r>
            <a:r>
              <a:rPr lang="ru-RU" sz="1300" dirty="0">
                <a:latin typeface="Segoe Print" pitchFamily="2" charset="0"/>
              </a:rPr>
              <a:t>. </a:t>
            </a:r>
            <a:br>
              <a:rPr lang="ru-RU" sz="1300" dirty="0">
                <a:latin typeface="Segoe Print" pitchFamily="2" charset="0"/>
              </a:rPr>
            </a:br>
            <a:r>
              <a:rPr lang="ru-RU" sz="1300" dirty="0" smtClean="0">
                <a:latin typeface="Segoe Print" pitchFamily="2" charset="0"/>
              </a:rPr>
              <a:t>    В </a:t>
            </a:r>
            <a:r>
              <a:rPr lang="ru-RU" sz="1300" dirty="0">
                <a:latin typeface="Segoe Print" pitchFamily="2" charset="0"/>
              </a:rPr>
              <a:t>городе очень много различных развлечений, которые подойдут для людей любого возраста. Пляжи, которые растянулись вдоль города очень чистые и обустроенные на них есть возможность поиграть в пляжный волейбол и взять напрокат разный спортивный инвентарь. Я надеюсь, что следующие свои каникулы я проведу так же весело, как и в этом. Отдых на море обладает множеством преимуществ: свежий морской воздух, морская вода и просто классная обстановка и энергетика природы</a:t>
            </a:r>
            <a:r>
              <a:rPr lang="ru-RU" sz="1300" dirty="0" smtClean="0">
                <a:latin typeface="Segoe Print" pitchFamily="2" charset="0"/>
              </a:rPr>
              <a:t>.</a:t>
            </a:r>
          </a:p>
          <a:p>
            <a:pPr algn="r"/>
            <a:r>
              <a:rPr lang="ru-RU" sz="1300" dirty="0" err="1" smtClean="0">
                <a:latin typeface="Segoe Print" pitchFamily="2" charset="0"/>
              </a:rPr>
              <a:t>Казаева</a:t>
            </a:r>
            <a:r>
              <a:rPr lang="ru-RU" sz="1300" dirty="0" smtClean="0">
                <a:latin typeface="Segoe Print" pitchFamily="2" charset="0"/>
              </a:rPr>
              <a:t> </a:t>
            </a:r>
            <a:r>
              <a:rPr lang="ru-RU" sz="1300" dirty="0" smtClean="0">
                <a:latin typeface="Segoe Print" pitchFamily="2" charset="0"/>
              </a:rPr>
              <a:t>Светлана, 7 Г</a:t>
            </a:r>
            <a:endParaRPr lang="ru-RU" sz="1300" dirty="0">
              <a:latin typeface="Segoe Print" pitchFamily="2" charset="0"/>
            </a:endParaRPr>
          </a:p>
        </p:txBody>
      </p:sp>
      <p:pic>
        <p:nvPicPr>
          <p:cNvPr id="3074" name="Picture 2" descr="C:\Users\6A4B~1\AppData\Local\Temp\Rar$DR01.397\IMG-b9132e7d754b5414c67abe1a2d4405e9-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5449" y="5226699"/>
            <a:ext cx="2391129" cy="1793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6A4B~1\AppData\Local\Temp\Rar$DR01.397\IMG-d6b9c71512ef04064a7e7c4cc00d0989-V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774" y="1638573"/>
            <a:ext cx="2412480" cy="1809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6A4B~1\AppData\Local\Temp\Rar$DR01.397\IMG-fa0dd1a4c4a54990562db1182bf73968-V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775" y="3417127"/>
            <a:ext cx="2412479" cy="1809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46"/>
          <a:stretch/>
        </p:blipFill>
        <p:spPr>
          <a:xfrm>
            <a:off x="868328" y="7193279"/>
            <a:ext cx="5770422" cy="3108061"/>
          </a:xfrm>
          <a:prstGeom prst="rect">
            <a:avLst/>
          </a:prstGeom>
        </p:spPr>
      </p:pic>
      <p:sp>
        <p:nvSpPr>
          <p:cNvPr id="13" name="Ромб 12"/>
          <p:cNvSpPr/>
          <p:nvPr/>
        </p:nvSpPr>
        <p:spPr>
          <a:xfrm>
            <a:off x="6915410" y="10009511"/>
            <a:ext cx="612279" cy="583657"/>
          </a:xfrm>
          <a:prstGeom prst="diamond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8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67" r="21560"/>
          <a:stretch/>
        </p:blipFill>
        <p:spPr>
          <a:xfrm>
            <a:off x="6628443" y="178599"/>
            <a:ext cx="688157" cy="69910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511" y="178599"/>
            <a:ext cx="1798638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137" y="178599"/>
            <a:ext cx="1798638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1656" y="180460"/>
            <a:ext cx="1798638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4217" y="180460"/>
            <a:ext cx="1798638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3683373" y="295055"/>
            <a:ext cx="2980007" cy="360040"/>
          </a:xfrm>
          <a:prstGeom prst="roundRect">
            <a:avLst/>
          </a:prstGeom>
          <a:solidFill>
            <a:srgbClr val="FF000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Из дальних странствий…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76901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13005</TotalTime>
  <Words>1883</Words>
  <Application>Microsoft Office PowerPoint</Application>
  <PresentationFormat>Произвольный</PresentationFormat>
  <Paragraphs>284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Секретарь</cp:lastModifiedBy>
  <cp:revision>594</cp:revision>
  <cp:lastPrinted>2020-10-02T07:18:53Z</cp:lastPrinted>
  <dcterms:created xsi:type="dcterms:W3CDTF">2018-10-19T09:35:07Z</dcterms:created>
  <dcterms:modified xsi:type="dcterms:W3CDTF">2020-10-02T09:58:36Z</dcterms:modified>
</cp:coreProperties>
</file>