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2"/>
  </p:notesMasterIdLst>
  <p:sldIdLst>
    <p:sldId id="257" r:id="rId2"/>
    <p:sldId id="264" r:id="rId3"/>
    <p:sldId id="266" r:id="rId4"/>
    <p:sldId id="268" r:id="rId5"/>
    <p:sldId id="265" r:id="rId6"/>
    <p:sldId id="259" r:id="rId7"/>
    <p:sldId id="261" r:id="rId8"/>
    <p:sldId id="267" r:id="rId9"/>
    <p:sldId id="263" r:id="rId10"/>
    <p:sldId id="262" r:id="rId11"/>
  </p:sldIdLst>
  <p:sldSz cx="7561263" cy="1062196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25" autoAdjust="0"/>
    <p:restoredTop sz="95752" autoAdjust="0"/>
  </p:normalViewPr>
  <p:slideViewPr>
    <p:cSldViewPr>
      <p:cViewPr>
        <p:scale>
          <a:sx n="70" d="100"/>
          <a:sy n="70" d="100"/>
        </p:scale>
        <p:origin x="-734" y="734"/>
      </p:cViewPr>
      <p:guideLst>
        <p:guide orient="horz" pos="3346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04104-9820-4C86-B464-DA1BA382E2C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08213" y="685800"/>
            <a:ext cx="24415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D8C98-A4D8-4DCE-A216-30AEBE1BF7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308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299696"/>
            <a:ext cx="6427074" cy="2276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19112"/>
            <a:ext cx="5292884" cy="271450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11436" y="567982"/>
            <a:ext cx="1275964" cy="1208248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3549" y="567982"/>
            <a:ext cx="3701869" cy="1208248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8" y="6825595"/>
            <a:ext cx="6427074" cy="210964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8" y="4502044"/>
            <a:ext cx="6427074" cy="232355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3549" y="3304612"/>
            <a:ext cx="2488916" cy="93458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98486" y="3304612"/>
            <a:ext cx="2488916" cy="93458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5372"/>
            <a:ext cx="6805137" cy="17703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377649"/>
            <a:ext cx="3340871" cy="990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4" y="3368540"/>
            <a:ext cx="3340871" cy="61199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9" y="2377649"/>
            <a:ext cx="3342183" cy="990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9" y="3368540"/>
            <a:ext cx="3342183" cy="61199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5" y="422913"/>
            <a:ext cx="2487604" cy="179983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5" y="422912"/>
            <a:ext cx="4226957" cy="90655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5" y="2222745"/>
            <a:ext cx="2487604" cy="7265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35375"/>
            <a:ext cx="4536758" cy="8777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49092"/>
            <a:ext cx="4536758" cy="63731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13163"/>
            <a:ext cx="4536758" cy="12466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5372"/>
            <a:ext cx="6805137" cy="1770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78460"/>
            <a:ext cx="6805137" cy="7010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844988"/>
            <a:ext cx="1764295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844988"/>
            <a:ext cx="2394400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844988"/>
            <a:ext cx="1764295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8263" y="208528"/>
            <a:ext cx="6885016" cy="10204909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44327" y="918493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924647" y="1062509"/>
            <a:ext cx="2858118" cy="92011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ШКОЛЬНЫЙ</a:t>
            </a:r>
          </a:p>
          <a:p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ИНФОРМАЦИОННЫЙ</a:t>
            </a:r>
          </a:p>
          <a:p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КАЛЕЙДОСКОП</a:t>
            </a: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081298" y="2550637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756295" y="8551341"/>
            <a:ext cx="1584176" cy="147072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 smtClean="0"/>
              <a:t>«Новогоднее ассорти» (с.7)</a:t>
            </a:r>
            <a:endParaRPr lang="ru-RU" sz="17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56295" y="6751141"/>
            <a:ext cx="1584176" cy="147072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Новогодние пожелания учителей и учащихся (с.9)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56295" y="4950941"/>
            <a:ext cx="1584176" cy="147072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Самбо в школу </a:t>
            </a:r>
          </a:p>
          <a:p>
            <a:pPr algn="ctr"/>
            <a:r>
              <a:rPr lang="ru-RU" dirty="0" smtClean="0"/>
              <a:t>(с. 4)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56295" y="3150741"/>
            <a:ext cx="1584176" cy="1470726"/>
          </a:xfrm>
          <a:prstGeom prst="roundRect">
            <a:avLst/>
          </a:prstGeom>
          <a:gradFill>
            <a:gsLst>
              <a:gs pos="0">
                <a:schemeClr val="accent6">
                  <a:shade val="51000"/>
                  <a:satMod val="130000"/>
                </a:schemeClr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Что нового? (с. 2-3)</a:t>
            </a: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2484487" y="2934717"/>
            <a:ext cx="72008" cy="720080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2844527" y="6463109"/>
            <a:ext cx="4176464" cy="79208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ЗимФест</a:t>
            </a:r>
            <a:r>
              <a:rPr lang="ru-RU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РДШ (с.5)</a:t>
            </a:r>
            <a:endParaRPr lang="ru-RU" sz="32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4287" y="264668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номере: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Рисунок 33" descr="4nx7bpqtodemtwf64n4pbqgto9emmwcb4n7pbxsoswopbqgos9emjwfo4n67bqgoswopbx6oszemjwfo4n37bxsosxem7wf1foopbxsos8ea8wc84napddstt8emtwcf4gy7dd3y4nhnyegtodem7wfw4nhpdysoszemzwfi4nh1bwrh4nepb8so.png"/>
          <p:cNvPicPr>
            <a:picLocks noChangeAspect="1"/>
          </p:cNvPicPr>
          <p:nvPr/>
        </p:nvPicPr>
        <p:blipFill>
          <a:blip r:embed="rId3" cstate="print"/>
          <a:srcRect r="29528" b="11116"/>
          <a:stretch>
            <a:fillRect/>
          </a:stretch>
        </p:blipFill>
        <p:spPr>
          <a:xfrm>
            <a:off x="2268463" y="1998613"/>
            <a:ext cx="4752528" cy="256893"/>
          </a:xfrm>
          <a:prstGeom prst="rect">
            <a:avLst/>
          </a:prstGeom>
        </p:spPr>
      </p:pic>
      <p:pic>
        <p:nvPicPr>
          <p:cNvPr id="35" name="Рисунок 34" descr="4nx7bpqtodemtwf64n4pbqgto9emmwcb4n7pbxsoswopbqgos9emjwfo4n67bqgoswopbx6oszemjwfo4n37bxsosxem7wf1foopbxsos8ea8wc84napddstt8emtwcf4gy7dd3y4nhnyegtodem7wfw4nhpdysoszemzwfi4nh1bwrh4nepb8so.png"/>
          <p:cNvPicPr>
            <a:picLocks noChangeAspect="1"/>
          </p:cNvPicPr>
          <p:nvPr/>
        </p:nvPicPr>
        <p:blipFill>
          <a:blip r:embed="rId3" cstate="print"/>
          <a:srcRect l="70472" b="11116"/>
          <a:stretch>
            <a:fillRect/>
          </a:stretch>
        </p:blipFill>
        <p:spPr>
          <a:xfrm>
            <a:off x="3492599" y="2214637"/>
            <a:ext cx="1800200" cy="23223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844527" y="2790701"/>
            <a:ext cx="4176464" cy="79208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Новогодний бал (с.6)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30" name="Рисунок 29" descr="4nwpbggoue (1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4487" y="1278533"/>
            <a:ext cx="1368151" cy="529607"/>
          </a:xfrm>
          <a:prstGeom prst="rect">
            <a:avLst/>
          </a:prstGeom>
        </p:spPr>
      </p:pic>
      <p:pic>
        <p:nvPicPr>
          <p:cNvPr id="37" name="Рисунок 36" descr="4nwpbggoue.png"/>
          <p:cNvPicPr>
            <a:picLocks noChangeAspect="1"/>
          </p:cNvPicPr>
          <p:nvPr/>
        </p:nvPicPr>
        <p:blipFill>
          <a:blip r:embed="rId5" cstate="print"/>
          <a:srcRect b="80870"/>
          <a:stretch>
            <a:fillRect/>
          </a:stretch>
        </p:blipFill>
        <p:spPr>
          <a:xfrm>
            <a:off x="2412479" y="1782589"/>
            <a:ext cx="1545372" cy="116803"/>
          </a:xfrm>
          <a:prstGeom prst="rect">
            <a:avLst/>
          </a:prstGeom>
        </p:spPr>
      </p:pic>
      <p:pic>
        <p:nvPicPr>
          <p:cNvPr id="38" name="Рисунок 37" descr="4nwpbggoue.png"/>
          <p:cNvPicPr>
            <a:picLocks noChangeAspect="1"/>
          </p:cNvPicPr>
          <p:nvPr/>
        </p:nvPicPr>
        <p:blipFill>
          <a:blip r:embed="rId5" cstate="print"/>
          <a:srcRect b="80870"/>
          <a:stretch>
            <a:fillRect/>
          </a:stretch>
        </p:blipFill>
        <p:spPr>
          <a:xfrm>
            <a:off x="2412479" y="1206525"/>
            <a:ext cx="1545372" cy="116803"/>
          </a:xfrm>
          <a:prstGeom prst="rect">
            <a:avLst/>
          </a:prstGeom>
        </p:spPr>
      </p:pic>
      <p:pic>
        <p:nvPicPr>
          <p:cNvPr id="8" name="Рисунок 7" descr="hello_html_66af48a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2319" y="1062509"/>
            <a:ext cx="1275780" cy="122413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292799" y="414437"/>
            <a:ext cx="2064196" cy="4182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pic>
        <p:nvPicPr>
          <p:cNvPr id="28" name="Рисунок 27" descr="dcBAWdEf-8Y-1024x57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28503" y="7471221"/>
            <a:ext cx="4600526" cy="2592288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29" name="Рисунок 28" descr="4nz7bxqosmembwcy4ggnaeb1gyau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64807" y="486445"/>
            <a:ext cx="1944216" cy="297904"/>
          </a:xfrm>
          <a:prstGeom prst="rect">
            <a:avLst/>
          </a:prstGeom>
        </p:spPr>
      </p:pic>
      <p:pic>
        <p:nvPicPr>
          <p:cNvPr id="27" name="Рисунок 26" descr="image.jpg"/>
          <p:cNvPicPr>
            <a:picLocks noChangeAspect="1"/>
          </p:cNvPicPr>
          <p:nvPr/>
        </p:nvPicPr>
        <p:blipFill>
          <a:blip r:embed="rId9" cstate="print"/>
          <a:srcRect t="11705"/>
          <a:stretch>
            <a:fillRect/>
          </a:stretch>
        </p:blipFill>
        <p:spPr>
          <a:xfrm>
            <a:off x="2628503" y="3676275"/>
            <a:ext cx="4608512" cy="2694516"/>
          </a:xfrm>
          <a:prstGeom prst="rect">
            <a:avLst/>
          </a:prstGeom>
          <a:ln>
            <a:solidFill>
              <a:srgbClr val="92D050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2239" y="198413"/>
            <a:ext cx="6957024" cy="1020490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52239" y="6607125"/>
            <a:ext cx="273630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Шпаргалка на всю жизнь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56695" y="918493"/>
            <a:ext cx="280831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Весёлая минутка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4247" y="9775477"/>
            <a:ext cx="6768752" cy="5040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Тираж: 10 экземпляров. Подписано в печать:  09.01.2019 г. Распространение только по школе №38. </a:t>
            </a:r>
          </a:p>
          <a:p>
            <a:pPr algn="ctr"/>
            <a:r>
              <a:rPr lang="ru-RU" sz="1200" dirty="0" smtClean="0"/>
              <a:t>Главный редактор: </a:t>
            </a:r>
            <a:r>
              <a:rPr lang="ru-RU" sz="1200" dirty="0" err="1" smtClean="0"/>
              <a:t>Костыгина</a:t>
            </a:r>
            <a:r>
              <a:rPr lang="ru-RU" sz="1200" dirty="0" smtClean="0"/>
              <a:t> Кристина Анатольевна</a:t>
            </a:r>
            <a:endParaRPr lang="ru-RU" sz="1200" dirty="0"/>
          </a:p>
        </p:txBody>
      </p:sp>
      <p:pic>
        <p:nvPicPr>
          <p:cNvPr id="20" name="Рисунок 19" descr="zvono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959" y="270421"/>
            <a:ext cx="532859" cy="576064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4284687" y="414437"/>
            <a:ext cx="2376264" cy="3600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Перемена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00711" y="7183189"/>
            <a:ext cx="273630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Объявления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96655" y="7759253"/>
            <a:ext cx="3240360" cy="18158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i="1" dirty="0" smtClean="0"/>
              <a:t>Уважаемые ребята 7-11 классов! </a:t>
            </a:r>
          </a:p>
          <a:p>
            <a:pPr algn="ctr"/>
            <a:r>
              <a:rPr lang="ru-RU" sz="1600" i="1" dirty="0" smtClean="0"/>
              <a:t>Если вам нравится писать сочинения, вы мечтаете о карьере журналиста или просто хотите помочь в развитии школьной газеты – обращайтесь в </a:t>
            </a:r>
            <a:r>
              <a:rPr lang="ru-RU" sz="1600" i="1" dirty="0" err="1" smtClean="0"/>
              <a:t>каб</a:t>
            </a:r>
            <a:r>
              <a:rPr lang="ru-RU" sz="1600" i="1" dirty="0" smtClean="0"/>
              <a:t>. 210.</a:t>
            </a:r>
            <a:endParaRPr lang="ru-RU" sz="1600" i="1" dirty="0"/>
          </a:p>
        </p:txBody>
      </p:sp>
      <p:pic>
        <p:nvPicPr>
          <p:cNvPr id="11" name="Рисунок 10" descr="img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2239" y="7111181"/>
            <a:ext cx="3590508" cy="2592288"/>
          </a:xfrm>
          <a:prstGeom prst="rect">
            <a:avLst/>
          </a:prstGeom>
        </p:spPr>
      </p:pic>
      <p:pic>
        <p:nvPicPr>
          <p:cNvPr id="17" name="Рисунок 16" descr="__________34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2397" y="918493"/>
            <a:ext cx="3851417" cy="2952328"/>
          </a:xfrm>
          <a:prstGeom prst="rect">
            <a:avLst/>
          </a:prstGeom>
        </p:spPr>
      </p:pic>
      <p:pic>
        <p:nvPicPr>
          <p:cNvPr id="18" name="Рисунок 17" descr="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56695" y="4590901"/>
            <a:ext cx="2810465" cy="2489402"/>
          </a:xfrm>
          <a:prstGeom prst="rect">
            <a:avLst/>
          </a:prstGeom>
        </p:spPr>
      </p:pic>
      <p:pic>
        <p:nvPicPr>
          <p:cNvPr id="19" name="Рисунок 18" descr="комиксы-с-мемами-рожи-из-комиксов-auto-162431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84687" y="1350541"/>
            <a:ext cx="2880320" cy="3251975"/>
          </a:xfrm>
          <a:prstGeom prst="rect">
            <a:avLst/>
          </a:prstGeom>
        </p:spPr>
      </p:pic>
      <p:pic>
        <p:nvPicPr>
          <p:cNvPr id="21" name="Рисунок 20" descr="смешные-высказывания-детей-3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6255" y="4086845"/>
            <a:ext cx="3678498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6984776" cy="10204909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1044327" y="414437"/>
            <a:ext cx="2376264" cy="36004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ФОКУСЕ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28303" y="3294757"/>
            <a:ext cx="5904656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708623" y="6103069"/>
            <a:ext cx="3168352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Моя Тюменская область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684287" y="5959053"/>
            <a:ext cx="5904656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492599" y="990501"/>
            <a:ext cx="338437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Дебют первокурсника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900311" y="8191301"/>
            <a:ext cx="5904656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24247" y="3438773"/>
            <a:ext cx="338437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Мост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6255" y="8335317"/>
            <a:ext cx="338437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Новогодняя </a:t>
            </a:r>
            <a:r>
              <a:rPr lang="ru-RU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ёлкотека</a:t>
            </a:r>
            <a:endParaRPr lang="ru-RU" b="1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Рисунок 25" descr="Icon_CL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0421" y="270421"/>
            <a:ext cx="701898" cy="701898"/>
          </a:xfrm>
          <a:prstGeom prst="rect">
            <a:avLst/>
          </a:prstGeom>
        </p:spPr>
      </p:pic>
      <p:sp>
        <p:nvSpPr>
          <p:cNvPr id="23" name="Солнце 22"/>
          <p:cNvSpPr/>
          <p:nvPr/>
        </p:nvSpPr>
        <p:spPr>
          <a:xfrm>
            <a:off x="0" y="10063509"/>
            <a:ext cx="576064" cy="50405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420591" y="1350541"/>
            <a:ext cx="3456384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7 декабря 2018 года учащиеся 9,10 классов были приглашены на дне открытых дверей в тюменском государственном институте культуры. Ребят познакомили с </a:t>
            </a:r>
            <a:r>
              <a:rPr lang="ru-RU" sz="1300" dirty="0" err="1" smtClean="0"/>
              <a:t>направ-лениями</a:t>
            </a:r>
            <a:r>
              <a:rPr lang="ru-RU" sz="1300" dirty="0" smtClean="0"/>
              <a:t> подготовки и специальностями факультета социально-культурных технологий, а также показали лучшие выступления Дебют первркурсника-2018. Мероприятие очень понравилось.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" name="Рисунок 15" descr="IMG_4668-1024x76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4247" y="918493"/>
            <a:ext cx="3024336" cy="22682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52239" y="3870821"/>
            <a:ext cx="374441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Наши волонтёры приняли участие в конференции в рамках форума молодёжи «Мост», которая проходила в областной научной библиотеке им.   Д. И. Менделеева.</a:t>
            </a:r>
            <a:br>
              <a:rPr lang="ru-RU" sz="1300" dirty="0" smtClean="0"/>
            </a:br>
            <a:r>
              <a:rPr lang="ru-RU" sz="1300" dirty="0" smtClean="0"/>
              <a:t>    За активную деятельность волонтёрский отряд МАОУ СОШ№38 города Тюмени получил Признательность за подписью директора департамента по спорту и молодёжной политике Администрации города Тюмени Е. В. </a:t>
            </a:r>
            <a:r>
              <a:rPr lang="ru-RU" sz="1300" dirty="0" err="1" smtClean="0"/>
              <a:t>Хромина</a:t>
            </a:r>
            <a:r>
              <a:rPr lang="ru-RU" sz="1300" dirty="0" smtClean="0"/>
              <a:t>.</a:t>
            </a:r>
            <a:br>
              <a:rPr lang="ru-RU" sz="1300" dirty="0" smtClean="0"/>
            </a:br>
            <a:r>
              <a:rPr lang="ru-RU" sz="1300" dirty="0" smtClean="0"/>
              <a:t>Спасибо нашим волонтерам! Мы заряжены на</a:t>
            </a:r>
            <a:endParaRPr lang="ru-RU" sz="1300" dirty="0"/>
          </a:p>
        </p:txBody>
      </p:sp>
      <p:pic>
        <p:nvPicPr>
          <p:cNvPr id="22" name="Рисунок 21" descr="jX2chsmZw6Q.jpg"/>
          <p:cNvPicPr>
            <a:picLocks noChangeAspect="1"/>
          </p:cNvPicPr>
          <p:nvPr/>
        </p:nvPicPr>
        <p:blipFill>
          <a:blip r:embed="rId5" cstate="print"/>
          <a:srcRect l="2256" b="5882"/>
          <a:stretch>
            <a:fillRect/>
          </a:stretch>
        </p:blipFill>
        <p:spPr>
          <a:xfrm>
            <a:off x="3924647" y="3366765"/>
            <a:ext cx="3120347" cy="230425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564607" y="5671021"/>
            <a:ext cx="31683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новые добрые дела! Так ведь?</a:t>
            </a:r>
            <a:endParaRPr lang="ru-RU" sz="1300" dirty="0"/>
          </a:p>
        </p:txBody>
      </p:sp>
      <p:pic>
        <p:nvPicPr>
          <p:cNvPr id="24" name="Рисунок 23" descr="IMG_20181219_103830-1024x76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8263" y="6031061"/>
            <a:ext cx="2784309" cy="208823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420591" y="6535117"/>
            <a:ext cx="36004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В рамках мероприятий, посвященных празднованию 75-летия Тюменской области, запланирована реализация проекта «Моя Тюменская область». 18 декабря в 13.30 ( 309 кабинет) состоялся единый интерактивный урок для учащихся 8-х классов.</a:t>
            </a:r>
            <a:endParaRPr lang="ru-RU" sz="1300" dirty="0"/>
          </a:p>
        </p:txBody>
      </p:sp>
      <p:sp>
        <p:nvSpPr>
          <p:cNvPr id="33" name="TextBox 32"/>
          <p:cNvSpPr txBox="1"/>
          <p:nvPr/>
        </p:nvSpPr>
        <p:spPr>
          <a:xfrm>
            <a:off x="468263" y="8695357"/>
            <a:ext cx="331236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Под ритмы современных танцев и традиционных старинных мелодий в нашей школе прошла ЁЛКОТЕКА для детворы. Школьники приняли участие в играх, танцевальных конкурсах, исполнили любимые песни и стихи. На празднике ребят развлекали сказочные герои. Праздник получился очень веселый.</a:t>
            </a:r>
            <a:endParaRPr lang="ru-RU" sz="1300" dirty="0"/>
          </a:p>
        </p:txBody>
      </p:sp>
      <p:pic>
        <p:nvPicPr>
          <p:cNvPr id="34" name="Рисунок 33" descr="DSCN2085-1024x768.jpg"/>
          <p:cNvPicPr>
            <a:picLocks noChangeAspect="1"/>
          </p:cNvPicPr>
          <p:nvPr/>
        </p:nvPicPr>
        <p:blipFill>
          <a:blip r:embed="rId7" cstate="print"/>
          <a:srcRect t="13555"/>
          <a:stretch>
            <a:fillRect/>
          </a:stretch>
        </p:blipFill>
        <p:spPr>
          <a:xfrm>
            <a:off x="3996655" y="8335317"/>
            <a:ext cx="2944186" cy="19088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96255" y="198413"/>
            <a:ext cx="6984776" cy="10204909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412479" y="7327205"/>
            <a:ext cx="3456384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«Наши сани – едут сами»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900311" y="4086845"/>
            <a:ext cx="5904656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340471" y="990501"/>
            <a:ext cx="3312368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Старинные забавы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28303" y="7183189"/>
            <a:ext cx="5904656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412479" y="4230861"/>
            <a:ext cx="3312368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Науколаб</a:t>
            </a:r>
          </a:p>
        </p:txBody>
      </p:sp>
      <p:sp>
        <p:nvSpPr>
          <p:cNvPr id="23" name="Солнце 22"/>
          <p:cNvSpPr/>
          <p:nvPr/>
        </p:nvSpPr>
        <p:spPr>
          <a:xfrm>
            <a:off x="6985199" y="10117907"/>
            <a:ext cx="576064" cy="50405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292799" y="342429"/>
            <a:ext cx="2064196" cy="418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6255" y="1422549"/>
            <a:ext cx="3528392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Группа продленного дня, под  руководством библиотекаря, ненадолго погрузились, в атмосферу рождества начала прошлого века.</a:t>
            </a:r>
          </a:p>
          <a:p>
            <a:r>
              <a:rPr lang="ru-RU" sz="1300" dirty="0" smtClean="0"/>
              <a:t>    Тогда, как и сейчас, любили настольные игры. И вправду, так славно собрать всех домочадцев или друзей и сыграть в лото. Да какое лото! В этой игре нужно не просто выкликать номера, но и наряжать бумажными фигурками большую картонную елку.</a:t>
            </a:r>
          </a:p>
          <a:p>
            <a:r>
              <a:rPr lang="ru-RU" sz="1300" dirty="0" smtClean="0"/>
              <a:t>    Детям пришлась по вкусу старинная забава, из чего можно сделать вывод, что игра не потеряла своей актуальности и спустя сотни лет.</a:t>
            </a:r>
          </a:p>
          <a:p>
            <a:endParaRPr lang="ru-RU" dirty="0"/>
          </a:p>
        </p:txBody>
      </p:sp>
      <p:pic>
        <p:nvPicPr>
          <p:cNvPr id="24" name="Рисунок 23" descr="DSC_7985-1024x6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2639" y="1566565"/>
            <a:ext cx="3338663" cy="2210560"/>
          </a:xfrm>
          <a:prstGeom prst="rect">
            <a:avLst/>
          </a:prstGeom>
        </p:spPr>
      </p:pic>
      <p:pic>
        <p:nvPicPr>
          <p:cNvPr id="26" name="Рисунок 25" descr="3444-1024x576.jpg"/>
          <p:cNvPicPr>
            <a:picLocks noChangeAspect="1"/>
          </p:cNvPicPr>
          <p:nvPr/>
        </p:nvPicPr>
        <p:blipFill>
          <a:blip r:embed="rId4" cstate="print"/>
          <a:srcRect l="6193" t="11060" r="26192"/>
          <a:stretch>
            <a:fillRect/>
          </a:stretch>
        </p:blipFill>
        <p:spPr>
          <a:xfrm>
            <a:off x="468263" y="4734917"/>
            <a:ext cx="3168352" cy="234426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636615" y="4734917"/>
            <a:ext cx="3708624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 В процессе изучения того или иного вопроса по биологии  возникает необходимость получить ответ на проблему с помощью опыта. Ребята МАОУСОШ №38 сегодня ставили опыты «Плазмолиз и </a:t>
            </a:r>
            <a:r>
              <a:rPr lang="ru-RU" sz="1300" dirty="0" err="1" smtClean="0"/>
              <a:t>деплазмолиз</a:t>
            </a:r>
            <a:r>
              <a:rPr lang="ru-RU" sz="1300" dirty="0" smtClean="0"/>
              <a:t>», «Хромопласты», используя возможности междисциплинарной лаборатории  </a:t>
            </a:r>
            <a:r>
              <a:rPr lang="ru-RU" sz="1300" dirty="0" err="1" smtClean="0"/>
              <a:t>НаукоЛаб</a:t>
            </a:r>
            <a:r>
              <a:rPr lang="ru-RU" sz="1300" dirty="0" smtClean="0"/>
              <a:t>. Такая работа  имеет большое познавательное и воспитательное значение, позволяет более углубленно изучать практическую биологию, а также качественно подготовиться к экзаменам и олимпиадам.</a:t>
            </a:r>
            <a:endParaRPr lang="ru-RU" sz="1300" dirty="0"/>
          </a:p>
        </p:txBody>
      </p:sp>
      <p:sp>
        <p:nvSpPr>
          <p:cNvPr id="29" name="TextBox 28"/>
          <p:cNvSpPr txBox="1"/>
          <p:nvPr/>
        </p:nvSpPr>
        <p:spPr>
          <a:xfrm>
            <a:off x="468263" y="7759253"/>
            <a:ext cx="388843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20 декабря учащиеся 8-11 классов МАОУ СОШ №38(1) города Тюмени стали участниками I этапа </a:t>
            </a:r>
            <a:r>
              <a:rPr lang="ru-RU" sz="1300" dirty="0" err="1" smtClean="0"/>
              <a:t>квеста</a:t>
            </a:r>
            <a:r>
              <a:rPr lang="ru-RU" sz="1300" dirty="0" smtClean="0"/>
              <a:t>- зимние забавы «Наши сани- едут сами».</a:t>
            </a:r>
          </a:p>
          <a:p>
            <a:r>
              <a:rPr lang="ru-RU" sz="1300" dirty="0" smtClean="0"/>
              <a:t>Ребята разработали путеводитель «Тюмень глазами школьников», куда вошли достопримечательности района Дом Обороны или </a:t>
            </a:r>
            <a:r>
              <a:rPr lang="ru-RU" sz="1300" dirty="0" err="1" smtClean="0"/>
              <a:t>Затюменка</a:t>
            </a:r>
            <a:r>
              <a:rPr lang="ru-RU" sz="1300" dirty="0" smtClean="0"/>
              <a:t>. На основе путеводителя были проведены пешеходные экскурсии. Участниками, которых стали, в том числе педагоги и родители. Каждый учащийся провел подготовительную работу по поиску интересной информации и на время  стал экскурсоводом своего маршрута.</a:t>
            </a:r>
            <a:endParaRPr lang="ru-RU" sz="13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49908" t="25645" r="12292" b="26368"/>
          <a:stretch>
            <a:fillRect/>
          </a:stretch>
        </p:blipFill>
        <p:spPr bwMode="auto">
          <a:xfrm>
            <a:off x="4500711" y="7759253"/>
            <a:ext cx="2464167" cy="2502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4nz7bxqosmembwcy4ggnaeb1gyau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64807" y="414437"/>
            <a:ext cx="1944216" cy="2979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2239" y="198413"/>
            <a:ext cx="6957024" cy="1020490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    1 и 2 декабря в Московском центре боевых искусств прошли Всероссийские соревнования по самбо среди школьников 2004-2005 гг. р. «Самбо в школу». Всероссийский проект «Самбо в школу» — ориентирован на приобщение школьников к изучению основ борьбы самбо, создание условий для патриотического, физического и духовно-нравственного воспитания молодого поколения.</a:t>
            </a:r>
          </a:p>
          <a:p>
            <a:r>
              <a:rPr lang="ru-RU" sz="1400" dirty="0" smtClean="0"/>
              <a:t>    В турнире приняли участие 150 юных спортсменов из 15 команд: Москва (две школы), Московская область (Одинцово), Московская область (Орехово-Зуево), Магадан, Ульяновск, Новосибирск, Санкт-Петербург, Тюменская область, Республика Крым (Ялта), Калининград, Смоленская область, Курская область, Краснодарский край, Алтайский край.</a:t>
            </a:r>
          </a:p>
          <a:p>
            <a:r>
              <a:rPr lang="ru-RU" sz="1400" dirty="0" smtClean="0"/>
              <a:t>    Команду Тюменской области представляли 5 </a:t>
            </a:r>
            <a:r>
              <a:rPr lang="ru-RU" sz="1400" b="1" dirty="0" smtClean="0"/>
              <a:t>учащихся  нашей 38 школы из 8 «Д» спортивного класса и 5 учащихся 81 лицея. </a:t>
            </a:r>
            <a:r>
              <a:rPr lang="ru-RU" sz="1400" dirty="0" smtClean="0"/>
              <a:t>В первый день соревнований самбисты принимали участие в «</a:t>
            </a:r>
            <a:r>
              <a:rPr lang="ru-RU" sz="1400" dirty="0" err="1" smtClean="0"/>
              <a:t>Демо-Самбо</a:t>
            </a:r>
            <a:r>
              <a:rPr lang="ru-RU" sz="1400" dirty="0" smtClean="0"/>
              <a:t>», наши ребята выступили с ярким творческим номером и вышли с достойным результатом набрав 46 баллов из 50, заняв почетное 3 место.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    В вечерней части соревновательной программы спортсмены сдавали тест комплекса ГТО, в котором оценивалось техническое мастерство юных самбистов: основная стойка, падение на спину перекатом, падение на бок перекатом, падение вперед на руки, бросок задняя подножка, задняя подножка с захватом ноги, бросок с захватом ног, бросок через спину, бросок через бедро, рычаг локтя, ущемление ахиллово сухожилия. Наши спортсмены заняли почетное третье  место в общекомандном зачете набрав 176 балла.</a:t>
            </a:r>
          </a:p>
          <a:p>
            <a:r>
              <a:rPr lang="ru-RU" sz="1400" dirty="0" smtClean="0"/>
              <a:t>    Во второй соревновательный день в борьбе наши самбисты показали достойные результаты:</a:t>
            </a:r>
          </a:p>
          <a:p>
            <a:r>
              <a:rPr lang="ru-RU" sz="1400" dirty="0" smtClean="0"/>
              <a:t>Бронзовую медаль завоевал наш ученик 8 «Д» спортивного класса в весовой категории до 71 кг.</a:t>
            </a:r>
          </a:p>
          <a:p>
            <a:r>
              <a:rPr lang="ru-RU" sz="1400" dirty="0" smtClean="0"/>
              <a:t>За всю нашу команду болели и поддерживали на протяжении двух дней родители и друзья спортсменов, учителя, вся наша большая дружная </a:t>
            </a:r>
            <a:r>
              <a:rPr lang="ru-RU" sz="1400" dirty="0" err="1" smtClean="0"/>
              <a:t>самбистская</a:t>
            </a:r>
            <a:r>
              <a:rPr lang="ru-RU" sz="1400" dirty="0" smtClean="0"/>
              <a:t> семья. Динамичные финальные поединки держали всех в напряжении до последней секунды.</a:t>
            </a:r>
          </a:p>
          <a:p>
            <a:endParaRPr lang="ru-RU" sz="1400" dirty="0" smtClean="0"/>
          </a:p>
          <a:p>
            <a:pPr algn="ctr"/>
            <a:r>
              <a:rPr lang="ru-RU" sz="1400" dirty="0" smtClean="0"/>
              <a:t>ПОЗДРАВЛЯЕМ С ПОБЕДОЙ!</a:t>
            </a:r>
            <a:endParaRPr lang="ru-RU" sz="1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196455" y="990501"/>
            <a:ext cx="3240360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Самбо в школу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Солнце 14"/>
          <p:cNvSpPr/>
          <p:nvPr/>
        </p:nvSpPr>
        <p:spPr>
          <a:xfrm>
            <a:off x="0" y="10117907"/>
            <a:ext cx="576064" cy="504056"/>
          </a:xfrm>
          <a:prstGeom prst="sun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96255" y="1511777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</a:t>
            </a:r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044327" y="414437"/>
            <a:ext cx="2376264" cy="36004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места событий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7" name="Рисунок 26" descr="icons.jpg"/>
          <p:cNvPicPr>
            <a:picLocks noChangeAspect="1"/>
          </p:cNvPicPr>
          <p:nvPr/>
        </p:nvPicPr>
        <p:blipFill>
          <a:blip r:embed="rId3" cstate="print"/>
          <a:srcRect l="4762" t="6349" r="78096" b="70795"/>
          <a:stretch>
            <a:fillRect/>
          </a:stretch>
        </p:blipFill>
        <p:spPr>
          <a:xfrm>
            <a:off x="324247" y="270421"/>
            <a:ext cx="648072" cy="648072"/>
          </a:xfrm>
          <a:prstGeom prst="rect">
            <a:avLst/>
          </a:prstGeom>
        </p:spPr>
      </p:pic>
      <p:pic>
        <p:nvPicPr>
          <p:cNvPr id="9" name="Рисунок 8" descr="IMG_03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4639" y="4695582"/>
            <a:ext cx="3087960" cy="2315970"/>
          </a:xfrm>
          <a:prstGeom prst="rect">
            <a:avLst/>
          </a:prstGeom>
        </p:spPr>
      </p:pic>
      <p:pic>
        <p:nvPicPr>
          <p:cNvPr id="11" name="Рисунок 10" descr="IMG_028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8624" y="4690070"/>
            <a:ext cx="3024335" cy="22682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96255" y="208528"/>
            <a:ext cx="6957024" cy="1020490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/>
          </a:p>
          <a:p>
            <a:endParaRPr lang="ru-RU" sz="1400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052439" y="990501"/>
            <a:ext cx="3744416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ЗимФест РДШ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Солнце 14"/>
          <p:cNvSpPr/>
          <p:nvPr/>
        </p:nvSpPr>
        <p:spPr>
          <a:xfrm>
            <a:off x="6985199" y="10117907"/>
            <a:ext cx="576064" cy="504056"/>
          </a:xfrm>
          <a:prstGeom prst="sun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684287" y="3726805"/>
            <a:ext cx="648072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0271" y="1566566"/>
            <a:ext cx="41044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Участниками грандиозного события этой зимы стали 1700 человек — лучшие школьники и вожатые со всей страны.</a:t>
            </a:r>
          </a:p>
          <a:p>
            <a:r>
              <a:rPr lang="ru-RU" sz="1400" dirty="0" smtClean="0"/>
              <a:t>Ученица нашей школы, прошла конкурсный отбор и попала в ряды детского оргкомитета фестиваля.</a:t>
            </a:r>
          </a:p>
          <a:p>
            <a:r>
              <a:rPr lang="ru-RU" sz="1400" dirty="0" smtClean="0"/>
              <a:t>В рамках </a:t>
            </a:r>
            <a:r>
              <a:rPr lang="ru-RU" sz="1400" dirty="0" err="1" smtClean="0"/>
              <a:t>Зимфеста</a:t>
            </a:r>
            <a:r>
              <a:rPr lang="ru-RU" sz="1400" dirty="0" smtClean="0"/>
              <a:t> РДШ школьники посетили Большой Московский цирк, </a:t>
            </a:r>
            <a:r>
              <a:rPr lang="ru-RU" sz="1400" dirty="0" err="1" smtClean="0"/>
              <a:t>Союзмультфильм</a:t>
            </a:r>
            <a:r>
              <a:rPr lang="ru-RU" sz="1400" dirty="0" smtClean="0"/>
              <a:t> и Мосфильм, покатались на коньках на главном катке страны с актерами сериала «Молодежка», провели «Классную встречу» с актрисой Екатериной </a:t>
            </a:r>
            <a:r>
              <a:rPr lang="ru-RU" sz="1400" dirty="0" err="1" smtClean="0"/>
              <a:t>Шпицей</a:t>
            </a:r>
            <a:r>
              <a:rPr lang="ru-RU" sz="1400" dirty="0" smtClean="0"/>
              <a:t> и «Урок лидерства» с победителем Всероссийского конкурса «Лидеры России» Эльдаром </a:t>
            </a:r>
            <a:r>
              <a:rPr lang="ru-RU" sz="1400" dirty="0" err="1" smtClean="0"/>
              <a:t>Алеевым</a:t>
            </a:r>
            <a:r>
              <a:rPr lang="ru-RU" sz="1400" dirty="0" smtClean="0"/>
              <a:t>.</a:t>
            </a:r>
          </a:p>
          <a:p>
            <a:endParaRPr lang="ru-RU" sz="1400" dirty="0"/>
          </a:p>
        </p:txBody>
      </p:sp>
      <p:pic>
        <p:nvPicPr>
          <p:cNvPr id="9" name="Рисунок 8" descr="ScXOJfAuci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4287" y="6463109"/>
            <a:ext cx="2520280" cy="1890210"/>
          </a:xfrm>
          <a:prstGeom prst="rect">
            <a:avLst/>
          </a:prstGeom>
        </p:spPr>
      </p:pic>
      <p:pic>
        <p:nvPicPr>
          <p:cNvPr id="11" name="Рисунок 10" descr="bH9DDKgP2Mo-1024x683.jpg"/>
          <p:cNvPicPr>
            <a:picLocks noChangeAspect="1"/>
          </p:cNvPicPr>
          <p:nvPr/>
        </p:nvPicPr>
        <p:blipFill>
          <a:blip r:embed="rId4" cstate="print"/>
          <a:srcRect t="12490"/>
          <a:stretch>
            <a:fillRect/>
          </a:stretch>
        </p:blipFill>
        <p:spPr>
          <a:xfrm>
            <a:off x="4377343" y="8479333"/>
            <a:ext cx="2839815" cy="16575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40271" y="8335317"/>
            <a:ext cx="39604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В конце торжественной части Итогового шоу состоялось награждение участников детского оргкомитета Зимнего фестиваля РДШ. Ребят поздравил </a:t>
            </a:r>
            <a:r>
              <a:rPr lang="ru-RU" sz="1400" b="1" dirty="0" smtClean="0"/>
              <a:t>Герой России, космонавт-испытатель, председатель РДШ Сергей Рязанский.</a:t>
            </a:r>
            <a:endParaRPr lang="ru-RU" sz="1400" dirty="0" smtClean="0"/>
          </a:p>
          <a:p>
            <a:r>
              <a:rPr lang="ru-RU" sz="1400" dirty="0" smtClean="0"/>
              <a:t>    В завершение праздничного вечера состоялся музыкальный концерт с участием группы «Пицца» и музыкантов Андрея Гризли, и Стаса Море. </a:t>
            </a:r>
            <a:r>
              <a:rPr lang="en-US" sz="1400" dirty="0" smtClean="0"/>
              <a:t>[</a:t>
            </a:r>
            <a:r>
              <a:rPr lang="ru-RU" sz="1400" dirty="0" smtClean="0"/>
              <a:t>По материалам сайта  — </a:t>
            </a:r>
            <a:r>
              <a:rPr lang="ru-RU" sz="1400" dirty="0" err="1" smtClean="0"/>
              <a:t>рдш.рф</a:t>
            </a:r>
            <a:r>
              <a:rPr lang="en-US" sz="1400" dirty="0" smtClean="0"/>
              <a:t>]</a:t>
            </a:r>
            <a:endParaRPr lang="ru-RU" sz="1400" dirty="0"/>
          </a:p>
        </p:txBody>
      </p:sp>
      <p:pic>
        <p:nvPicPr>
          <p:cNvPr id="14" name="Рисунок 13" descr="VEr3h3KR3k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4287" y="4446885"/>
            <a:ext cx="2520280" cy="194421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348583" y="4302869"/>
            <a:ext cx="39604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Одним из ключевых событий Зимнего фестиваля стал финал </a:t>
            </a:r>
            <a:r>
              <a:rPr lang="ru-RU" sz="1400" b="1" dirty="0" smtClean="0"/>
              <a:t>Всероссийский детского кинофестиваля Российского движения школьников </a:t>
            </a:r>
            <a:r>
              <a:rPr lang="ru-RU" sz="1400" dirty="0" smtClean="0"/>
              <a:t>Финалистами проекта стали 350 участников, отобранных из 3500 претендентов. В рамках очного этапа проекта школьники вместе с опытными наставниками снимали собственное короткометражное кино и мультфильмы. Работы участников оценивались экспертным жюри, в состав которого вошли – продюсер кинокомпании «2Д Целлулоид» Юрий Храпов, режиссер Алена Олейник, актриса Анна </a:t>
            </a:r>
            <a:r>
              <a:rPr lang="ru-RU" sz="1400" dirty="0" err="1" smtClean="0"/>
              <a:t>Пескова</a:t>
            </a:r>
            <a:r>
              <a:rPr lang="ru-RU" sz="1400" dirty="0" smtClean="0"/>
              <a:t>, руководитель Ассоциации деятелей искусства по развитию и пропаганде детского кино «</a:t>
            </a:r>
            <a:r>
              <a:rPr lang="ru-RU" sz="1400" dirty="0" err="1" smtClean="0"/>
              <a:t>Киногром</a:t>
            </a:r>
            <a:r>
              <a:rPr lang="ru-RU" sz="1400" dirty="0" smtClean="0"/>
              <a:t>» Ирина Громова, продюсер Группы Компаний «ГПМ КИТ» Георгий Рюмин, руководитель специальных проектов «Централ </a:t>
            </a:r>
            <a:r>
              <a:rPr lang="ru-RU" sz="1400" dirty="0" err="1" smtClean="0"/>
              <a:t>Партнершип</a:t>
            </a:r>
            <a:r>
              <a:rPr lang="ru-RU" sz="1400" dirty="0" smtClean="0"/>
              <a:t>» Евгения </a:t>
            </a:r>
            <a:r>
              <a:rPr lang="ru-RU" sz="1400" dirty="0" err="1" smtClean="0"/>
              <a:t>Подобреевская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17" name="Рисунок 16" descr="41uphdAf2KM-1024x576.jpg"/>
          <p:cNvPicPr>
            <a:picLocks noChangeAspect="1"/>
          </p:cNvPicPr>
          <p:nvPr/>
        </p:nvPicPr>
        <p:blipFill>
          <a:blip r:embed="rId6" cstate="print"/>
          <a:srcRect l="19261" r="19526"/>
          <a:stretch>
            <a:fillRect/>
          </a:stretch>
        </p:blipFill>
        <p:spPr>
          <a:xfrm>
            <a:off x="4500711" y="1644411"/>
            <a:ext cx="2736304" cy="251444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292799" y="342429"/>
            <a:ext cx="2064196" cy="41823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pic>
        <p:nvPicPr>
          <p:cNvPr id="19" name="Рисунок 18" descr="4nz7bxqosmembwcy4ggnaeb1gyau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64807" y="414437"/>
            <a:ext cx="1944216" cy="2979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6984776" cy="102049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68663" y="4806925"/>
            <a:ext cx="288032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Турнир по мини-футболу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756295" y="4662909"/>
            <a:ext cx="59046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 descr="hello_html_m52b8b5f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4247" y="270421"/>
            <a:ext cx="673020" cy="648072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1044327" y="486445"/>
            <a:ext cx="2376264" cy="36004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СПОРТ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5" name="Рисунок 14" descr="IMG_4737-1024x76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4247" y="4878933"/>
            <a:ext cx="3360374" cy="252028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708623" y="5310981"/>
            <a:ext cx="345638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15 -16 декабря 2018 года на базе нашей школы прошел турнир по мини-футболу среди учащихся начальной школы на приз Деда Мороза в Калининском округе. Принимали участия много школ.   </a:t>
            </a:r>
          </a:p>
          <a:p>
            <a:r>
              <a:rPr lang="ru-RU" sz="1400" dirty="0" smtClean="0"/>
              <a:t>    Наша команда выступила очень хорошо, но в финал не попали. Призы вручали  сильнейшим. Хорошая организация, спасибо за такой турнир для детей.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24247" y="1494557"/>
            <a:ext cx="41044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cs typeface="Times New Roman" pitchFamily="18" charset="0"/>
              </a:rPr>
              <a:t>    9 декабря – День Героев Отечества, памятная дата, которая отмечается в России ежегодно. В честь этого праздника в нашей школе прошли соревнования «Юный Ратник», среди учащихся 8-11 классов,  ребята прошли по полове препятствий, оказывали первую медицинскую помощь, отвечали на теоретические вопросы, справились со стрельбой в мишень. </a:t>
            </a:r>
          </a:p>
          <a:p>
            <a:r>
              <a:rPr lang="ru-RU" sz="1400" dirty="0" smtClean="0">
                <a:cs typeface="Times New Roman" pitchFamily="18" charset="0"/>
              </a:rPr>
              <a:t>    Победа отдана сильнейшим и подготовленным командам. Все команды проявили себя очень хорошо, ответственно и с желанием выступили в этом празднике. Спасибо, кто провел этот праздник памяти.</a:t>
            </a:r>
          </a:p>
          <a:p>
            <a:endParaRPr lang="ru-RU" dirty="0"/>
          </a:p>
        </p:txBody>
      </p:sp>
      <p:pic>
        <p:nvPicPr>
          <p:cNvPr id="20" name="Рисунок 19" descr="IMG_466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719" y="990501"/>
            <a:ext cx="2400267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 descr="IMG_4657.jpg"/>
          <p:cNvPicPr>
            <a:picLocks noChangeAspect="1"/>
          </p:cNvPicPr>
          <p:nvPr/>
        </p:nvPicPr>
        <p:blipFill>
          <a:blip r:embed="rId6" cstate="print"/>
          <a:srcRect b="8911"/>
          <a:stretch>
            <a:fillRect/>
          </a:stretch>
        </p:blipFill>
        <p:spPr>
          <a:xfrm>
            <a:off x="4572719" y="2862709"/>
            <a:ext cx="2424269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828303" y="990501"/>
            <a:ext cx="288032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День героев Отечества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Солнце 23"/>
          <p:cNvSpPr/>
          <p:nvPr/>
        </p:nvSpPr>
        <p:spPr>
          <a:xfrm>
            <a:off x="0" y="10117907"/>
            <a:ext cx="576064" cy="504056"/>
          </a:xfrm>
          <a:prstGeom prst="su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900311" y="7615237"/>
            <a:ext cx="59046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12279" y="7687245"/>
            <a:ext cx="288032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ГТО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8263" y="8191301"/>
            <a:ext cx="32403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12.12.18. и 14. 12.18. Проходила городская спартакиада учащихся по гимнастике, на базе СДЮШОР№2. Команда нашей школы выполнила нормативы ГТО на знаки отличия серебренного и золотого достоинства. Молодцы!</a:t>
            </a:r>
            <a:endParaRPr lang="ru-RU" sz="1400" dirty="0"/>
          </a:p>
        </p:txBody>
      </p:sp>
      <p:pic>
        <p:nvPicPr>
          <p:cNvPr id="32" name="Рисунок 31" descr="IMG_4685-1024x76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08623" y="7759253"/>
            <a:ext cx="3168352" cy="23762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4247" y="198413"/>
            <a:ext cx="7056784" cy="10204909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900311" y="6103069"/>
            <a:ext cx="5904656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3" name="Рисунок 12" descr="50638ed1f93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951" y="270421"/>
            <a:ext cx="585598" cy="6271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36615" y="1134517"/>
            <a:ext cx="3528392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«Новогоднее ассорти»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08623" y="1782589"/>
            <a:ext cx="36004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24647" y="414437"/>
            <a:ext cx="2664296" cy="3600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Библиотечная полка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2279" y="6247085"/>
            <a:ext cx="3024336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Книжкина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больница»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1" name="Рисунок 10" descr="GhMV-BZjHC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6255" y="3582789"/>
            <a:ext cx="3072342" cy="2304256"/>
          </a:xfrm>
          <a:prstGeom prst="rect">
            <a:avLst/>
          </a:prstGeom>
        </p:spPr>
      </p:pic>
      <p:pic>
        <p:nvPicPr>
          <p:cNvPr id="12" name="Рисунок 11" descr="ima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6255" y="1134517"/>
            <a:ext cx="3072341" cy="230425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40271" y="6823149"/>
            <a:ext cx="35283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Calibri" pitchFamily="34" charset="0"/>
                <a:cs typeface="Times New Roman" pitchFamily="18" charset="0"/>
              </a:rPr>
              <a:t>    На библиотечном уроке, группа продленного дня, прослушала интересный рассказ «</a:t>
            </a:r>
            <a:r>
              <a:rPr lang="ru-RU" sz="1400" dirty="0" err="1" smtClean="0">
                <a:latin typeface="Calibri" pitchFamily="34" charset="0"/>
                <a:cs typeface="Times New Roman" pitchFamily="18" charset="0"/>
              </a:rPr>
              <a:t>Зог</a:t>
            </a:r>
            <a:r>
              <a:rPr lang="ru-RU" sz="1400" dirty="0" smtClean="0">
                <a:latin typeface="Calibri" pitchFamily="34" charset="0"/>
                <a:cs typeface="Times New Roman" pitchFamily="18" charset="0"/>
              </a:rPr>
              <a:t> и перелетные врачи» любимого детского писателя многих — Джулии </a:t>
            </a:r>
            <a:r>
              <a:rPr lang="ru-RU" sz="1400" dirty="0" err="1" smtClean="0">
                <a:latin typeface="Calibri" pitchFamily="34" charset="0"/>
                <a:cs typeface="Times New Roman" pitchFamily="18" charset="0"/>
              </a:rPr>
              <a:t>Дональдсон</a:t>
            </a:r>
            <a:r>
              <a:rPr lang="ru-RU" sz="1400" dirty="0" smtClean="0">
                <a:latin typeface="Calibri" pitchFamily="34" charset="0"/>
                <a:cs typeface="Times New Roman" pitchFamily="18" charset="0"/>
              </a:rPr>
              <a:t>. После прослушанного рассказа, дети сами ненадолго стали «врачами».Только в качестве пациентов выступили не люди, а книги.</a:t>
            </a:r>
          </a:p>
          <a:p>
            <a:r>
              <a:rPr lang="ru-RU" sz="1400" dirty="0" smtClean="0">
                <a:latin typeface="Calibri" pitchFamily="34" charset="0"/>
                <a:cs typeface="Times New Roman" pitchFamily="18" charset="0"/>
              </a:rPr>
              <a:t>   Дети, с энтузиазмом занимались ремонтом книг: научились правильно подклеивать оторвавшиеся страницы, менять испорченные обложки и в конце сделали вывод о том, что книги нужно беречь. Всего, таким образом, было «вылечено» 23 книги.</a:t>
            </a:r>
            <a:endParaRPr lang="ru-RU" sz="1400" dirty="0"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17" name="Рисунок 16" descr="DSC_79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40671" y="6175077"/>
            <a:ext cx="3024336" cy="2003132"/>
          </a:xfrm>
          <a:prstGeom prst="rect">
            <a:avLst/>
          </a:prstGeom>
        </p:spPr>
      </p:pic>
      <p:pic>
        <p:nvPicPr>
          <p:cNvPr id="19" name="Рисунок 18" descr="DSC_793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40671" y="8263309"/>
            <a:ext cx="3044103" cy="2016224"/>
          </a:xfrm>
          <a:prstGeom prst="rect">
            <a:avLst/>
          </a:prstGeom>
        </p:spPr>
      </p:pic>
      <p:sp>
        <p:nvSpPr>
          <p:cNvPr id="20" name="Солнце 19"/>
          <p:cNvSpPr/>
          <p:nvPr/>
        </p:nvSpPr>
        <p:spPr>
          <a:xfrm>
            <a:off x="6985199" y="10117907"/>
            <a:ext cx="576064" cy="504056"/>
          </a:xfrm>
          <a:prstGeom prst="su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3636615" y="1638573"/>
            <a:ext cx="352839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В нашей школе завершился конкурс чтецов «Новогоднее ассорти», в котором приняли участие ученики младших классов.  На суд жюри, в котором состояли библиотекарь </a:t>
            </a:r>
            <a:r>
              <a:rPr lang="ru-RU" sz="1400" dirty="0" err="1" smtClean="0"/>
              <a:t>Костыгина</a:t>
            </a:r>
            <a:r>
              <a:rPr lang="ru-RU" sz="1400" dirty="0" smtClean="0"/>
              <a:t> К. А., учитель русского языка Зырянов А. А. и </a:t>
            </a:r>
            <a:r>
              <a:rPr lang="ru-RU" sz="1400" dirty="0" err="1" smtClean="0"/>
              <a:t>Тавибилова</a:t>
            </a:r>
            <a:r>
              <a:rPr lang="ru-RU" sz="1400" dirty="0" smtClean="0"/>
              <a:t> М. </a:t>
            </a:r>
            <a:r>
              <a:rPr lang="ru-RU" sz="1400" dirty="0" err="1" smtClean="0"/>
              <a:t>С.,учитель</a:t>
            </a:r>
            <a:r>
              <a:rPr lang="ru-RU" sz="1400" dirty="0" smtClean="0"/>
              <a:t> химии и биологии, было представлено 36 новогодних и зимних стихотворений. </a:t>
            </a:r>
          </a:p>
          <a:p>
            <a:r>
              <a:rPr lang="ru-RU" sz="1400" dirty="0" smtClean="0"/>
              <a:t>    Критериями оценки выступили чёткость, выразительность, исполнение и соответствие возрасту.</a:t>
            </a:r>
          </a:p>
          <a:p>
            <a:r>
              <a:rPr lang="ru-RU" sz="1400" dirty="0" smtClean="0"/>
              <a:t>    Все ребята, произвели впечатление на судей, но особенно они выделили </a:t>
            </a:r>
            <a:r>
              <a:rPr lang="ru-RU" sz="1400" dirty="0" err="1" smtClean="0"/>
              <a:t>Чекиреву</a:t>
            </a:r>
            <a:r>
              <a:rPr lang="ru-RU" sz="1400" dirty="0" smtClean="0"/>
              <a:t> Софию, </a:t>
            </a:r>
            <a:r>
              <a:rPr lang="ru-RU" sz="1400" dirty="0" err="1" smtClean="0"/>
              <a:t>Щелкунову</a:t>
            </a:r>
            <a:r>
              <a:rPr lang="ru-RU" sz="1400" dirty="0" smtClean="0"/>
              <a:t> Еву, Козлову Дарью, Кушнир </a:t>
            </a:r>
            <a:r>
              <a:rPr lang="ru-RU" sz="1400" dirty="0" err="1" smtClean="0"/>
              <a:t>Виолетту</a:t>
            </a:r>
            <a:r>
              <a:rPr lang="ru-RU" sz="1400" dirty="0" smtClean="0"/>
              <a:t>, </a:t>
            </a:r>
            <a:r>
              <a:rPr lang="ru-RU" sz="1400" dirty="0" err="1" smtClean="0"/>
              <a:t>Зятькову</a:t>
            </a:r>
            <a:r>
              <a:rPr lang="ru-RU" sz="1400" dirty="0" smtClean="0"/>
              <a:t> </a:t>
            </a:r>
            <a:r>
              <a:rPr lang="ru-RU" sz="1400" dirty="0" err="1" smtClean="0"/>
              <a:t>Милену</a:t>
            </a:r>
            <a:r>
              <a:rPr lang="ru-RU" sz="1400" dirty="0" smtClean="0"/>
              <a:t>, </a:t>
            </a:r>
            <a:r>
              <a:rPr lang="ru-RU" sz="1400" dirty="0" err="1" smtClean="0"/>
              <a:t>Цебелева</a:t>
            </a:r>
            <a:r>
              <a:rPr lang="ru-RU" sz="1400" dirty="0" smtClean="0"/>
              <a:t> Ивана. За отличное исполнение стихов они получили небольшие сладкие призы. Также, все участники будут награждены почетными грамотами.</a:t>
            </a:r>
            <a:endParaRPr lang="ru-RU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7056784" cy="1022513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196455" y="1134517"/>
            <a:ext cx="3312368" cy="576064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Новогодний бал</a:t>
            </a:r>
            <a:r>
              <a:rPr lang="ru-RU" sz="2800" b="1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sz="2800" b="1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3" name="Рисунок 22" descr="6047_html_m5ea19c0d.jpg"/>
          <p:cNvPicPr>
            <a:picLocks noChangeAspect="1"/>
          </p:cNvPicPr>
          <p:nvPr/>
        </p:nvPicPr>
        <p:blipFill>
          <a:blip r:embed="rId3" cstate="print"/>
          <a:srcRect r="12500"/>
          <a:stretch>
            <a:fillRect/>
          </a:stretch>
        </p:blipFill>
        <p:spPr>
          <a:xfrm>
            <a:off x="324247" y="270421"/>
            <a:ext cx="576064" cy="64807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6255" y="6823149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72319" y="414437"/>
            <a:ext cx="2664296" cy="36004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Тема номера</a:t>
            </a: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" name="Рисунок 7" descr="DSC_8390.JPG"/>
          <p:cNvPicPr>
            <a:picLocks noChangeAspect="1"/>
          </p:cNvPicPr>
          <p:nvPr/>
        </p:nvPicPr>
        <p:blipFill>
          <a:blip r:embed="rId4" cstate="print"/>
          <a:srcRect t="6452" b="9677"/>
          <a:stretch>
            <a:fillRect/>
          </a:stretch>
        </p:blipFill>
        <p:spPr>
          <a:xfrm>
            <a:off x="324247" y="1854597"/>
            <a:ext cx="2989325" cy="1872208"/>
          </a:xfrm>
          <a:prstGeom prst="rect">
            <a:avLst/>
          </a:prstGeom>
        </p:spPr>
      </p:pic>
      <p:pic>
        <p:nvPicPr>
          <p:cNvPr id="11" name="Рисунок 10" descr="DSC_8427.JPG"/>
          <p:cNvPicPr>
            <a:picLocks noChangeAspect="1"/>
          </p:cNvPicPr>
          <p:nvPr/>
        </p:nvPicPr>
        <p:blipFill>
          <a:blip r:embed="rId5" cstate="print"/>
          <a:srcRect t="7143"/>
          <a:stretch>
            <a:fillRect/>
          </a:stretch>
        </p:blipFill>
        <p:spPr>
          <a:xfrm>
            <a:off x="324247" y="3870821"/>
            <a:ext cx="3044103" cy="1872208"/>
          </a:xfrm>
          <a:prstGeom prst="rect">
            <a:avLst/>
          </a:prstGeom>
        </p:spPr>
      </p:pic>
      <p:pic>
        <p:nvPicPr>
          <p:cNvPr id="12" name="Рисунок 11" descr="DSC_8428.JPG"/>
          <p:cNvPicPr>
            <a:picLocks noChangeAspect="1"/>
          </p:cNvPicPr>
          <p:nvPr/>
        </p:nvPicPr>
        <p:blipFill>
          <a:blip r:embed="rId6" cstate="print"/>
          <a:srcRect t="12940" r="26192" b="12527"/>
          <a:stretch>
            <a:fillRect/>
          </a:stretch>
        </p:blipFill>
        <p:spPr>
          <a:xfrm>
            <a:off x="3564607" y="6031061"/>
            <a:ext cx="3168352" cy="211909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20591" y="1854597"/>
            <a:ext cx="352839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28.12.2018 г. на базе нашей школы прошёл Новогодний бал, участниками которого стали учащиеся 8-11 классов.</a:t>
            </a:r>
          </a:p>
          <a:p>
            <a:r>
              <a:rPr lang="ru-RU" sz="1400" dirty="0" smtClean="0"/>
              <a:t>     Всего участвовало 12 пар. Ребята активно готовились к  новогоднему мероприятию, и ими было подготовлено 2 танца, которые оценивали компетентные члены жюри. </a:t>
            </a:r>
          </a:p>
          <a:p>
            <a:r>
              <a:rPr lang="ru-RU" sz="1400" dirty="0" smtClean="0"/>
              <a:t>    Открытие бала началось с вальса. После чего парам было предложено поучаствовать в конкурсе. Также, участники провели </a:t>
            </a:r>
            <a:r>
              <a:rPr lang="ru-RU" sz="1400" dirty="0" err="1" smtClean="0"/>
              <a:t>флешмоб</a:t>
            </a:r>
            <a:r>
              <a:rPr lang="ru-RU" sz="1400" dirty="0" smtClean="0"/>
              <a:t> со всеми желающими. В программе мероприятия парами был продемонстрирован весёлый народный танец «кадриль».</a:t>
            </a:r>
          </a:p>
          <a:p>
            <a:r>
              <a:rPr lang="ru-RU" sz="1400" dirty="0" smtClean="0"/>
              <a:t>       В конце нашего праздника, жюри огласило свой вердикт –королем и королевой бала стали ученики 11Б класса – Василенко Дарья и Дроздов Игорь.</a:t>
            </a:r>
          </a:p>
          <a:p>
            <a:r>
              <a:rPr lang="ru-RU" dirty="0" smtClean="0"/>
              <a:t>    </a:t>
            </a:r>
          </a:p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5" name="Рисунок 14" descr="DSC_8464.jpg"/>
          <p:cNvPicPr>
            <a:picLocks noChangeAspect="1"/>
          </p:cNvPicPr>
          <p:nvPr/>
        </p:nvPicPr>
        <p:blipFill>
          <a:blip r:embed="rId7" cstate="print"/>
          <a:srcRect t="8367"/>
          <a:stretch>
            <a:fillRect/>
          </a:stretch>
        </p:blipFill>
        <p:spPr>
          <a:xfrm>
            <a:off x="252239" y="5887045"/>
            <a:ext cx="1613151" cy="2232248"/>
          </a:xfrm>
          <a:prstGeom prst="rect">
            <a:avLst/>
          </a:prstGeom>
        </p:spPr>
      </p:pic>
      <p:pic>
        <p:nvPicPr>
          <p:cNvPr id="16" name="Рисунок 15" descr="DSC_845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80431" y="5887045"/>
            <a:ext cx="1464675" cy="2160240"/>
          </a:xfrm>
          <a:prstGeom prst="rect">
            <a:avLst/>
          </a:prstGeom>
        </p:spPr>
      </p:pic>
      <p:pic>
        <p:nvPicPr>
          <p:cNvPr id="24" name="Рисунок 23" descr="DSC_846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4247" y="8191301"/>
            <a:ext cx="3168352" cy="2098050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324247" y="10063509"/>
            <a:ext cx="3168352" cy="2160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Наше компетентное жюри</a:t>
            </a:r>
            <a:endParaRPr lang="ru-RU" sz="1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564607" y="7903269"/>
            <a:ext cx="3168352" cy="2160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Участники в предвкушении результатов</a:t>
            </a:r>
            <a:endParaRPr lang="ru-RU" sz="1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52239" y="7903269"/>
            <a:ext cx="3168352" cy="2160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Призеры, а также король и королева</a:t>
            </a:r>
            <a:endParaRPr lang="ru-RU" sz="1200" dirty="0"/>
          </a:p>
        </p:txBody>
      </p:sp>
      <p:pic>
        <p:nvPicPr>
          <p:cNvPr id="28" name="Рисунок 27" descr="DSC_844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36614" y="8191301"/>
            <a:ext cx="3152821" cy="2088232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3636615" y="10063509"/>
            <a:ext cx="3168352" cy="2880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Участники танцевали вальс, кадриль и современный танец</a:t>
            </a:r>
            <a:endParaRPr lang="ru-RU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4247" y="198413"/>
            <a:ext cx="7056784" cy="1020490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32559" y="1710582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80631" y="8263309"/>
            <a:ext cx="35283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</a:t>
            </a:r>
            <a:endParaRPr lang="ru-RU" sz="13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12279" y="2159615"/>
            <a:ext cx="6624736" cy="2000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олнце 27"/>
          <p:cNvSpPr/>
          <p:nvPr/>
        </p:nvSpPr>
        <p:spPr>
          <a:xfrm>
            <a:off x="6985199" y="10117907"/>
            <a:ext cx="576064" cy="504056"/>
          </a:xfrm>
          <a:prstGeom prst="su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80431" y="990501"/>
            <a:ext cx="3960440" cy="576064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Новогодние пожелания</a:t>
            </a:r>
            <a:endParaRPr lang="ru-RU" sz="2800" b="1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2279" y="1638573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преддверии Нового года, мы собрали пожелания учителей и учащихся.  </a:t>
            </a:r>
            <a:endParaRPr lang="ru-RU" dirty="0"/>
          </a:p>
        </p:txBody>
      </p:sp>
      <p:sp>
        <p:nvSpPr>
          <p:cNvPr id="11" name="Овальная выноска 10"/>
          <p:cNvSpPr/>
          <p:nvPr/>
        </p:nvSpPr>
        <p:spPr>
          <a:xfrm>
            <a:off x="612279" y="2502669"/>
            <a:ext cx="2448272" cy="2016224"/>
          </a:xfrm>
          <a:prstGeom prst="wedgeEllipseCallout">
            <a:avLst>
              <a:gd name="adj1" fmla="val 35940"/>
              <a:gd name="adj2" fmla="val 6460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Счастливых моментов в жизни, терпения, ну и чтобы окружали хорошие позитивные люди!  </a:t>
            </a:r>
            <a:r>
              <a:rPr lang="ru-RU" sz="1200" dirty="0" smtClean="0"/>
              <a:t>Инна Юрьевна, учитель химии</a:t>
            </a:r>
            <a:endParaRPr lang="ru-RU" sz="1200" dirty="0"/>
          </a:p>
        </p:txBody>
      </p:sp>
      <p:sp>
        <p:nvSpPr>
          <p:cNvPr id="12" name="Овальная выноска 11"/>
          <p:cNvSpPr/>
          <p:nvPr/>
        </p:nvSpPr>
        <p:spPr>
          <a:xfrm>
            <a:off x="4860751" y="8623349"/>
            <a:ext cx="2376264" cy="1656184"/>
          </a:xfrm>
          <a:prstGeom prst="wedgeEllipseCallout">
            <a:avLst>
              <a:gd name="adj1" fmla="val -38354"/>
              <a:gd name="adj2" fmla="val -7663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Я этого уже давно никому не говорю, сам стесняюсь! </a:t>
            </a:r>
          </a:p>
          <a:p>
            <a:pPr algn="ctr"/>
            <a:r>
              <a:rPr lang="ru-RU" sz="1200" dirty="0" smtClean="0"/>
              <a:t>Ниязов Александр, 1 В</a:t>
            </a:r>
            <a:endParaRPr lang="ru-RU" sz="1200" dirty="0"/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3564607" y="2214637"/>
            <a:ext cx="3168352" cy="936104"/>
          </a:xfrm>
          <a:prstGeom prst="wedgeRectCallout">
            <a:avLst>
              <a:gd name="adj1" fmla="val -91157"/>
              <a:gd name="adj2" fmla="val -5392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Творить, идти к своей мечте, беречь своих друзей и близких, делиться своим душевным теплом. </a:t>
            </a:r>
          </a:p>
          <a:p>
            <a:pPr algn="ctr"/>
            <a:r>
              <a:rPr lang="ru-RU" sz="1200" dirty="0" smtClean="0"/>
              <a:t>Вера Михайловна, педагог доп. образования</a:t>
            </a:r>
            <a:endParaRPr lang="ru-RU" sz="1200" dirty="0"/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4572719" y="6319093"/>
            <a:ext cx="2592288" cy="1368152"/>
          </a:xfrm>
          <a:prstGeom prst="wedgeRectCallout">
            <a:avLst>
              <a:gd name="adj1" fmla="val -56122"/>
              <a:gd name="adj2" fmla="val 7922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Хочу пожелать каждый из 365 дней нового года прожить в удовольствии и благополучии, не зная забот и огорчений! </a:t>
            </a:r>
            <a:r>
              <a:rPr lang="ru-RU" sz="1200" dirty="0" smtClean="0"/>
              <a:t>Кристина Анатольевна, библиотекарь </a:t>
            </a:r>
            <a:endParaRPr lang="ru-RU" sz="1200" dirty="0"/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684287" y="8335317"/>
            <a:ext cx="3096344" cy="1512168"/>
          </a:xfrm>
          <a:prstGeom prst="wedgeRoundRectCallout">
            <a:avLst>
              <a:gd name="adj1" fmla="val 87763"/>
              <a:gd name="adj2" fmla="val 50236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Я надеюсь, что вместе с приходящим годом к Вам придут все пожелания, которые вы загадали на Новый год! Успехов, счастья и всего </a:t>
            </a:r>
            <a:r>
              <a:rPr lang="ru-RU" sz="1400" b="1" dirty="0" err="1" smtClean="0"/>
              <a:t>всего</a:t>
            </a:r>
            <a:r>
              <a:rPr lang="ru-RU" sz="1400" b="1" dirty="0" smtClean="0"/>
              <a:t>! </a:t>
            </a:r>
            <a:r>
              <a:rPr lang="ru-RU" sz="1200" dirty="0" smtClean="0"/>
              <a:t>Максим Борисович, директор</a:t>
            </a:r>
            <a:endParaRPr lang="ru-RU" sz="1200" dirty="0"/>
          </a:p>
        </p:txBody>
      </p:sp>
      <p:sp>
        <p:nvSpPr>
          <p:cNvPr id="16" name="Овальная выноска 15"/>
          <p:cNvSpPr/>
          <p:nvPr/>
        </p:nvSpPr>
        <p:spPr>
          <a:xfrm>
            <a:off x="3852639" y="4734917"/>
            <a:ext cx="3096344" cy="1368152"/>
          </a:xfrm>
          <a:prstGeom prst="wedgeEllipseCallout">
            <a:avLst>
              <a:gd name="adj1" fmla="val 49249"/>
              <a:gd name="adj2" fmla="val -5054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Я хочу пожелать достижения своих желаний. Просто быть счастливыми! Ну и денег </a:t>
            </a:r>
            <a:r>
              <a:rPr lang="ru-RU" sz="1400" dirty="0" smtClean="0">
                <a:sym typeface="Wingdings" pitchFamily="2" charset="2"/>
              </a:rPr>
              <a:t> Панькова Елена, 9В</a:t>
            </a:r>
            <a:endParaRPr lang="ru-RU" sz="1400" dirty="0"/>
          </a:p>
        </p:txBody>
      </p:sp>
      <p:sp>
        <p:nvSpPr>
          <p:cNvPr id="18" name="Выноска-облако 17"/>
          <p:cNvSpPr/>
          <p:nvPr/>
        </p:nvSpPr>
        <p:spPr>
          <a:xfrm>
            <a:off x="396255" y="5022949"/>
            <a:ext cx="3312368" cy="2736304"/>
          </a:xfrm>
          <a:prstGeom prst="cloudCallout">
            <a:avLst>
              <a:gd name="adj1" fmla="val 61458"/>
              <a:gd name="adj2" fmla="val 6144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Дорогие ученики! Желаю, чтобы Вы все учились хорошо, и чтобы Вы шли вверх и дальше! А учителям желаю терпения, и чтобы дети на уроках их слушались! </a:t>
            </a:r>
            <a:endParaRPr lang="ru-RU" sz="1200" dirty="0" smtClean="0"/>
          </a:p>
          <a:p>
            <a:pPr algn="ctr"/>
            <a:r>
              <a:rPr lang="ru-RU" sz="1200" dirty="0" smtClean="0"/>
              <a:t>Беликов Илья, 5В</a:t>
            </a:r>
            <a:endParaRPr lang="ru-RU" sz="1400" dirty="0"/>
          </a:p>
        </p:txBody>
      </p:sp>
      <p:sp>
        <p:nvSpPr>
          <p:cNvPr id="19" name="Овальная выноска 18"/>
          <p:cNvSpPr/>
          <p:nvPr/>
        </p:nvSpPr>
        <p:spPr>
          <a:xfrm>
            <a:off x="3348583" y="3366765"/>
            <a:ext cx="1872208" cy="1152128"/>
          </a:xfrm>
          <a:prstGeom prst="wedgeEllipseCallout">
            <a:avLst>
              <a:gd name="adj1" fmla="val -28572"/>
              <a:gd name="adj2" fmla="val 8554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Добра. </a:t>
            </a:r>
            <a:r>
              <a:rPr lang="ru-RU" sz="1400" dirty="0" smtClean="0"/>
              <a:t> </a:t>
            </a:r>
          </a:p>
          <a:p>
            <a:pPr algn="ctr"/>
            <a:r>
              <a:rPr lang="ru-RU" sz="1400" dirty="0" smtClean="0"/>
              <a:t>Ушакова Дарья, 1 Г</a:t>
            </a:r>
            <a:endParaRPr lang="ru-RU" sz="1400" b="1" dirty="0"/>
          </a:p>
        </p:txBody>
      </p:sp>
      <p:sp>
        <p:nvSpPr>
          <p:cNvPr id="20" name="Выноска-облако 19"/>
          <p:cNvSpPr/>
          <p:nvPr/>
        </p:nvSpPr>
        <p:spPr>
          <a:xfrm>
            <a:off x="5292799" y="3294757"/>
            <a:ext cx="1872208" cy="1368152"/>
          </a:xfrm>
          <a:prstGeom prst="cloudCallout">
            <a:avLst>
              <a:gd name="adj1" fmla="val 54307"/>
              <a:gd name="adj2" fmla="val 5795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Чтобы учителя телефон не забирали! </a:t>
            </a:r>
            <a:r>
              <a:rPr lang="ru-RU" sz="1050" dirty="0" smtClean="0"/>
              <a:t>Уткин Антон, 1Б</a:t>
            </a:r>
            <a:endParaRPr lang="ru-RU" sz="1050" dirty="0"/>
          </a:p>
        </p:txBody>
      </p:sp>
      <p:pic>
        <p:nvPicPr>
          <p:cNvPr id="21" name="Рисунок 20" descr="flat,1000x1000,075,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8263" y="2214637"/>
            <a:ext cx="540271" cy="540271"/>
          </a:xfrm>
          <a:prstGeom prst="rect">
            <a:avLst/>
          </a:prstGeom>
        </p:spPr>
      </p:pic>
      <p:pic>
        <p:nvPicPr>
          <p:cNvPr id="22" name="Рисунок 21" descr="flat,1000x1000,075,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55" y="4230861"/>
            <a:ext cx="540271" cy="540271"/>
          </a:xfrm>
          <a:prstGeom prst="rect">
            <a:avLst/>
          </a:prstGeom>
        </p:spPr>
      </p:pic>
      <p:pic>
        <p:nvPicPr>
          <p:cNvPr id="23" name="Рисунок 22" descr="flat,1000x1000,075,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335" y="4662909"/>
            <a:ext cx="540271" cy="540271"/>
          </a:xfrm>
          <a:prstGeom prst="rect">
            <a:avLst/>
          </a:prstGeom>
        </p:spPr>
      </p:pic>
      <p:pic>
        <p:nvPicPr>
          <p:cNvPr id="24" name="Рисунок 23" descr="flat,1000x1000,075,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55" y="7471221"/>
            <a:ext cx="540271" cy="540271"/>
          </a:xfrm>
          <a:prstGeom prst="rect">
            <a:avLst/>
          </a:prstGeom>
        </p:spPr>
      </p:pic>
      <p:pic>
        <p:nvPicPr>
          <p:cNvPr id="25" name="Рисунок 24" descr="flat,1000x1000,075,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0631" y="6895157"/>
            <a:ext cx="540271" cy="540271"/>
          </a:xfrm>
          <a:prstGeom prst="rect">
            <a:avLst/>
          </a:prstGeom>
        </p:spPr>
      </p:pic>
      <p:pic>
        <p:nvPicPr>
          <p:cNvPr id="26" name="Рисунок 25" descr="flat,1000x1000,075,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6535" y="4446885"/>
            <a:ext cx="540271" cy="540271"/>
          </a:xfrm>
          <a:prstGeom prst="rect">
            <a:avLst/>
          </a:prstGeom>
        </p:spPr>
      </p:pic>
      <p:pic>
        <p:nvPicPr>
          <p:cNvPr id="27" name="Рисунок 26" descr="flat,1000x1000,075,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0671" y="8551341"/>
            <a:ext cx="540271" cy="540271"/>
          </a:xfrm>
          <a:prstGeom prst="rect">
            <a:avLst/>
          </a:prstGeom>
        </p:spPr>
      </p:pic>
      <p:pic>
        <p:nvPicPr>
          <p:cNvPr id="29" name="Рисунок 28" descr="flat,1000x1000,075,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943" y="7903269"/>
            <a:ext cx="540271" cy="540271"/>
          </a:xfrm>
          <a:prstGeom prst="rect">
            <a:avLst/>
          </a:prstGeom>
        </p:spPr>
      </p:pic>
      <p:pic>
        <p:nvPicPr>
          <p:cNvPr id="30" name="Рисунок 29" descr="flat,1000x1000,075,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831" y="7831261"/>
            <a:ext cx="540271" cy="540271"/>
          </a:xfrm>
          <a:prstGeom prst="rect">
            <a:avLst/>
          </a:prstGeom>
        </p:spPr>
      </p:pic>
      <p:pic>
        <p:nvPicPr>
          <p:cNvPr id="32" name="Рисунок 31" descr="flat,1000x1000,075,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6295" y="1134517"/>
            <a:ext cx="540271" cy="540271"/>
          </a:xfrm>
          <a:prstGeom prst="rect">
            <a:avLst/>
          </a:prstGeom>
        </p:spPr>
      </p:pic>
      <p:pic>
        <p:nvPicPr>
          <p:cNvPr id="33" name="Рисунок 32" descr="flat,1000x1000,075,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935" y="990501"/>
            <a:ext cx="540271" cy="540271"/>
          </a:xfrm>
          <a:prstGeom prst="rect">
            <a:avLst/>
          </a:prstGeom>
        </p:spPr>
      </p:pic>
      <p:pic>
        <p:nvPicPr>
          <p:cNvPr id="34" name="Рисунок 33" descr="flat,1000x1000,075,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4487" y="7615237"/>
            <a:ext cx="540271" cy="540271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5292799" y="342429"/>
            <a:ext cx="2064196" cy="41823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pic>
        <p:nvPicPr>
          <p:cNvPr id="36" name="Рисунок 35" descr="4nz7bxqosmembwcy4ggnaeb1gyau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807" y="414437"/>
            <a:ext cx="1944216" cy="2979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2466</TotalTime>
  <Words>967</Words>
  <Application>Microsoft Office PowerPoint</Application>
  <PresentationFormat>Произвольный</PresentationFormat>
  <Paragraphs>187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Секретарь</cp:lastModifiedBy>
  <cp:revision>346</cp:revision>
  <dcterms:created xsi:type="dcterms:W3CDTF">2018-10-19T09:35:07Z</dcterms:created>
  <dcterms:modified xsi:type="dcterms:W3CDTF">2020-12-07T10:32:40Z</dcterms:modified>
</cp:coreProperties>
</file>