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66" r:id="rId3"/>
    <p:sldId id="267" r:id="rId4"/>
    <p:sldId id="268" r:id="rId5"/>
    <p:sldId id="257" r:id="rId6"/>
    <p:sldId id="269" r:id="rId7"/>
    <p:sldId id="271" r:id="rId8"/>
    <p:sldId id="270" r:id="rId9"/>
    <p:sldId id="272" r:id="rId10"/>
    <p:sldId id="273" r:id="rId11"/>
    <p:sldId id="274" r:id="rId12"/>
    <p:sldId id="263" r:id="rId13"/>
    <p:sldId id="264" r:id="rId14"/>
    <p:sldId id="265" r:id="rId15"/>
    <p:sldId id="275" r:id="rId16"/>
    <p:sldId id="276" r:id="rId17"/>
    <p:sldId id="277" r:id="rId18"/>
    <p:sldId id="278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8" r:id="rId27"/>
    <p:sldId id="28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CAA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 autoAdjust="0"/>
    <p:restoredTop sz="76253" autoAdjust="0"/>
  </p:normalViewPr>
  <p:slideViewPr>
    <p:cSldViewPr>
      <p:cViewPr varScale="1">
        <p:scale>
          <a:sx n="55" d="100"/>
          <a:sy n="55" d="100"/>
        </p:scale>
        <p:origin x="-180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392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887A5-01FD-4A01-A2CF-5E449EC06FC7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BCC9B-9950-4004-AD9C-D8C680339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BCC9B-9950-4004-AD9C-D8C68033905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BCC9B-9950-4004-AD9C-D8C68033905B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BCC9B-9950-4004-AD9C-D8C68033905B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BCC9B-9950-4004-AD9C-D8C68033905B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foto.mail.ru/mail/adelina60/8209/i-6305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foto.mail.ru/mail/adelina60/8209/i-6305.jpg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Возможности организмов и геометрическая прогрессия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Интегрированный урок</a:t>
            </a:r>
          </a:p>
          <a:p>
            <a:r>
              <a:rPr lang="ru-RU" dirty="0" smtClean="0"/>
              <a:t>Математика + биология</a:t>
            </a:r>
          </a:p>
          <a:p>
            <a:r>
              <a:rPr lang="ru-RU" dirty="0" smtClean="0"/>
              <a:t>9 класс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Что нам нужно знать для ответа на вопрос: «</a:t>
            </a:r>
            <a:r>
              <a:rPr lang="ru-RU" sz="2400" b="1" i="1" dirty="0" smtClean="0">
                <a:solidFill>
                  <a:srgbClr val="C00000"/>
                </a:solidFill>
              </a:rPr>
              <a:t>Сколько инфузорий будет после 15 размножения?»</a:t>
            </a:r>
            <a:endParaRPr lang="ru-RU" sz="2400" dirty="0" smtClean="0">
              <a:solidFill>
                <a:srgbClr val="C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Нужно в каждом случае найти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член прогрессии.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endParaRPr lang="ru-RU" sz="1400" dirty="0" smtClean="0">
              <a:solidFill>
                <a:srgbClr val="C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C00000"/>
                </a:solidFill>
              </a:rPr>
              <a:t>Можно ли упростить процесс вычисления?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Нужно вывести формулу </a:t>
            </a:r>
            <a:r>
              <a:rPr lang="en-US" sz="2400" dirty="0" smtClean="0"/>
              <a:t>n</a:t>
            </a:r>
            <a:r>
              <a:rPr lang="ru-RU" sz="2400" dirty="0" smtClean="0"/>
              <a:t>- члена геометрической прогрессии</a:t>
            </a:r>
            <a:r>
              <a:rPr lang="ru-RU" sz="2000" dirty="0" smtClean="0"/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Рисунок 4" descr="E:\бактерии\IMG_0001_NEW.jpg"/>
          <p:cNvPicPr/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2285968"/>
            <a:ext cx="9144000" cy="4572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NTN0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372100" y="3357562"/>
            <a:ext cx="3771900" cy="3146425"/>
          </a:xfrm>
          <a:prstGeom prst="rect">
            <a:avLst/>
          </a:prstGeom>
          <a:noFill/>
          <a:ln/>
        </p:spPr>
      </p:pic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928670"/>
            <a:ext cx="785814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найти второй, третий, четвертый, пятый члены геометрической прогрессии общего вида через взаимосвязь между соседними членами;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2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сделать замену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3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вывести формулу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-го члена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001056" cy="932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0000FF"/>
                </a:solidFill>
              </a:rPr>
              <a:t>По определению геометрической прогрессии:</a:t>
            </a:r>
          </a:p>
          <a:p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 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*q</a:t>
            </a:r>
            <a:endParaRPr lang="ru-RU" sz="36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= 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2+1 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*q=b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*q*q =b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*q</a:t>
            </a:r>
            <a:r>
              <a:rPr lang="en-US" sz="3600" b="1" baseline="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3600" b="1" baseline="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= 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3+1 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*q=b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*q</a:t>
            </a:r>
            <a:r>
              <a:rPr lang="en-US" sz="3600" b="1" baseline="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*q =b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*q</a:t>
            </a:r>
            <a:r>
              <a:rPr lang="en-US" sz="3600" b="1" baseline="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baseline="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lvl="0"/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= 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4+1 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*q=b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*q</a:t>
            </a:r>
            <a:r>
              <a:rPr lang="en-US" sz="3600" b="1" baseline="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*q =b</a:t>
            </a:r>
            <a:r>
              <a:rPr lang="en-US" sz="3600" b="1" baseline="-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*q</a:t>
            </a:r>
            <a:r>
              <a:rPr lang="en-US" sz="3600" b="1" baseline="30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</a:t>
            </a:r>
            <a:endParaRPr lang="ru-RU" sz="3600" b="1" baseline="300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baseline="30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_ _ _ _ _ _ _ _ _ _ _ _ _ _ _ _ _ _ _ _ _ _ _ _ _ _ _ _ _ _ _ _ _ _ _ _ _ _  _</a:t>
            </a:r>
          </a:p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en-US" sz="4400" b="1" baseline="-30000" dirty="0" err="1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en-US" sz="4400" b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30000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ru-RU" sz="4400" b="1" baseline="-30000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</a:t>
            </a:r>
            <a:r>
              <a:rPr lang="en-US" sz="4400" b="1" dirty="0" err="1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en-US" sz="4400" b="1" baseline="30000" dirty="0" err="1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4400" b="1" baseline="30000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-1</a:t>
            </a:r>
            <a:r>
              <a:rPr lang="ru-RU" sz="4400" b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Формула </a:t>
            </a:r>
            <a:r>
              <a:rPr lang="en-US" sz="44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n</a:t>
            </a:r>
            <a:r>
              <a:rPr lang="ru-RU" sz="44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-го члена</a:t>
            </a:r>
            <a:endParaRPr lang="ru-RU" sz="4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sz="2800" baseline="30000" dirty="0" smtClean="0">
              <a:latin typeface="Calibri" pitchFamily="34" charset="0"/>
              <a:cs typeface="Times New Roman" pitchFamily="18" charset="0"/>
            </a:endParaRPr>
          </a:p>
          <a:p>
            <a:pPr lvl="0" algn="ctr"/>
            <a:endParaRPr lang="ru-RU" sz="2800" baseline="30000" dirty="0" smtClean="0">
              <a:latin typeface="Calibri" pitchFamily="34" charset="0"/>
              <a:cs typeface="Times New Roman" pitchFamily="18" charset="0"/>
            </a:endParaRPr>
          </a:p>
          <a:p>
            <a:pPr lvl="0" algn="ctr"/>
            <a:endParaRPr lang="ru-RU" sz="2800" baseline="30000" dirty="0" smtClean="0">
              <a:latin typeface="Calibri" pitchFamily="34" charset="0"/>
              <a:cs typeface="Times New Roman" pitchFamily="18" charset="0"/>
            </a:endParaRPr>
          </a:p>
          <a:p>
            <a:pPr lvl="0" algn="ctr"/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ru-RU" sz="2800" baseline="300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solidFill>
                <a:srgbClr val="0000FF"/>
              </a:solidFill>
            </a:endParaRPr>
          </a:p>
          <a:p>
            <a:endParaRPr lang="ru-RU" sz="2800" dirty="0" smtClean="0">
              <a:solidFill>
                <a:srgbClr val="0000FF"/>
              </a:solidFill>
            </a:endParaRPr>
          </a:p>
          <a:p>
            <a:endParaRPr lang="ru-RU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7500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«</a:t>
            </a:r>
            <a:r>
              <a:rPr lang="ru-RU" sz="3200" b="1" i="1" dirty="0" smtClean="0">
                <a:solidFill>
                  <a:srgbClr val="FF0000"/>
                </a:solidFill>
              </a:rPr>
              <a:t>Сколько инфузорий будет после 15 размножения?</a:t>
            </a:r>
            <a:r>
              <a:rPr lang="ru-RU" sz="3200" dirty="0" smtClean="0">
                <a:solidFill>
                  <a:srgbClr val="FF0000"/>
                </a:solidFill>
              </a:rPr>
              <a:t> »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2428868"/>
            <a:ext cx="68580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После 15 размножения при идеальном условии выживания инфузорий будет:</a:t>
            </a:r>
          </a:p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</a:rPr>
              <a:t>b</a:t>
            </a:r>
            <a:r>
              <a:rPr lang="ru-RU" sz="4000" b="1" baseline="-25000" dirty="0" smtClean="0">
                <a:solidFill>
                  <a:srgbClr val="00B050"/>
                </a:solidFill>
              </a:rPr>
              <a:t>15</a:t>
            </a:r>
            <a:r>
              <a:rPr lang="ru-RU" sz="4000" b="1" dirty="0" smtClean="0">
                <a:solidFill>
                  <a:srgbClr val="00B050"/>
                </a:solidFill>
              </a:rPr>
              <a:t> = 2∙ 2</a:t>
            </a:r>
            <a:r>
              <a:rPr lang="ru-RU" sz="4000" b="1" baseline="30000" dirty="0" smtClean="0">
                <a:solidFill>
                  <a:srgbClr val="00B050"/>
                </a:solidFill>
              </a:rPr>
              <a:t>14</a:t>
            </a:r>
            <a:r>
              <a:rPr lang="ru-RU" sz="4000" b="1" dirty="0" smtClean="0">
                <a:solidFill>
                  <a:srgbClr val="00B050"/>
                </a:solidFill>
              </a:rPr>
              <a:t> = 32768.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бактерии\IMG_0002_NEW_0001.jp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342899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Способность к размножению у бактерий настолько велика, что </a:t>
            </a:r>
            <a:r>
              <a:rPr lang="ru-RU" sz="2400" b="1" dirty="0" err="1" smtClean="0"/>
              <a:t>еслибы</a:t>
            </a:r>
            <a:r>
              <a:rPr lang="ru-RU" sz="2400" b="1" dirty="0" smtClean="0"/>
              <a:t> они не гибли по разным причинам, а беспрерывно размножались, то за трое суток общая масса потомства только одной бактерии могла бы составить 7500 тонн. Таким громадным количеством бактерий можно заполнить 375 железнодорожных вагонов.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Ирина\Desktop\бактерии\IMG_0002_NEW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0" y="0"/>
            <a:ext cx="3714744" cy="6858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Рост в геометрической прогрессии выражается на графике особой кривой – экспонентой. На графике показан рост численности инфузории при неограниченном размножении. Это степенная функция , заданная формулой </a:t>
            </a:r>
            <a:r>
              <a:rPr lang="en-US" sz="2200" b="1" dirty="0" smtClean="0"/>
              <a:t>y </a:t>
            </a:r>
            <a:r>
              <a:rPr lang="en-US" sz="2200" b="1" baseline="-25000" dirty="0" smtClean="0"/>
              <a:t> </a:t>
            </a:r>
            <a:r>
              <a:rPr lang="ru-RU" sz="2200" b="1" dirty="0" smtClean="0"/>
              <a:t>= </a:t>
            </a:r>
            <a:r>
              <a:rPr lang="en-US" sz="2200" b="1" dirty="0" smtClean="0"/>
              <a:t>b</a:t>
            </a:r>
            <a:r>
              <a:rPr lang="ru-RU" sz="2200" b="1" baseline="-25000" dirty="0" smtClean="0"/>
              <a:t>1</a:t>
            </a:r>
            <a:r>
              <a:rPr lang="ru-RU" sz="2200" b="1" dirty="0" smtClean="0"/>
              <a:t>*</a:t>
            </a:r>
            <a:r>
              <a:rPr lang="en-US" sz="2200" b="1" dirty="0" err="1" smtClean="0"/>
              <a:t>q</a:t>
            </a:r>
            <a:r>
              <a:rPr lang="en-US" sz="2200" b="1" baseline="30000" dirty="0" err="1" smtClean="0"/>
              <a:t>n</a:t>
            </a:r>
            <a:r>
              <a:rPr lang="ru-RU" sz="2200" b="1" baseline="30000" dirty="0" smtClean="0"/>
              <a:t>-1</a:t>
            </a:r>
            <a:r>
              <a:rPr lang="ru-RU" sz="2200" b="1" dirty="0" smtClean="0"/>
              <a:t>, где </a:t>
            </a:r>
            <a:r>
              <a:rPr lang="en-US" sz="2200" b="1" dirty="0" smtClean="0"/>
              <a:t>b</a:t>
            </a:r>
            <a:r>
              <a:rPr lang="ru-RU" sz="2200" b="1" baseline="-25000" dirty="0" smtClean="0"/>
              <a:t>1 </a:t>
            </a:r>
            <a:r>
              <a:rPr lang="ru-RU" sz="2200" b="1" dirty="0" smtClean="0"/>
              <a:t>и </a:t>
            </a:r>
            <a:r>
              <a:rPr lang="en-US" sz="2200" b="1" dirty="0" smtClean="0"/>
              <a:t>q </a:t>
            </a:r>
            <a:r>
              <a:rPr lang="ru-RU" sz="2200" b="1" dirty="0" smtClean="0"/>
              <a:t>– </a:t>
            </a:r>
            <a:r>
              <a:rPr lang="en-US" sz="2200" b="1" dirty="0" smtClean="0"/>
              <a:t>const</a:t>
            </a:r>
            <a:r>
              <a:rPr lang="ru-RU" sz="2200" b="1" dirty="0" smtClean="0"/>
              <a:t>, </a:t>
            </a:r>
            <a:r>
              <a:rPr lang="ru-RU" sz="2200" b="1" dirty="0" err="1" smtClean="0"/>
              <a:t>х</a:t>
            </a:r>
            <a:r>
              <a:rPr lang="ru-RU" sz="2200" b="1" dirty="0" smtClean="0"/>
              <a:t> </a:t>
            </a:r>
            <a:r>
              <a:rPr lang="ru-RU" sz="2200" b="1" dirty="0" smtClean="0">
                <a:solidFill>
                  <a:schemeClr val="tx1"/>
                </a:solidFill>
              </a:rPr>
              <a:t>- независимая переменная (</a:t>
            </a:r>
            <a:r>
              <a:rPr lang="ru-RU" sz="2200" b="1" dirty="0" err="1" smtClean="0">
                <a:solidFill>
                  <a:schemeClr val="tx1"/>
                </a:solidFill>
              </a:rPr>
              <a:t>х</a:t>
            </a:r>
            <a:r>
              <a:rPr lang="en-US" sz="2200" b="1" dirty="0" smtClean="0">
                <a:solidFill>
                  <a:schemeClr val="tx1"/>
                </a:solidFill>
              </a:rPr>
              <a:t>&gt;</a:t>
            </a:r>
            <a:r>
              <a:rPr lang="ru-RU" sz="2200" b="1" dirty="0" smtClean="0">
                <a:solidFill>
                  <a:schemeClr val="tx1"/>
                </a:solidFill>
              </a:rPr>
              <a:t>0). Это функция, возрастающая на промежутке от 0 до плюс бесконечности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NTN0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285984" y="2928934"/>
            <a:ext cx="3771900" cy="3146425"/>
          </a:xfrm>
          <a:prstGeom prst="rect">
            <a:avLst/>
          </a:prstGeom>
          <a:noFill/>
          <a:ln/>
        </p:spPr>
      </p:pic>
      <p:sp>
        <p:nvSpPr>
          <p:cNvPr id="3" name="Прямоугольник 2"/>
          <p:cNvSpPr/>
          <p:nvPr/>
        </p:nvSpPr>
        <p:spPr>
          <a:xfrm>
            <a:off x="1214414" y="1000108"/>
            <a:ext cx="63579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Подумай!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214950"/>
            <a:ext cx="89297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Почему не все особи выживают? Каковы, по вашему мнению причины, ограничивающие  беспредельное размножение организмов?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E:\бактерии\IMG_0002_NEW_0002.jpg"/>
          <p:cNvPicPr/>
          <p:nvPr/>
        </p:nvPicPr>
        <p:blipFill>
          <a:blip r:embed="rId3" cstate="print">
            <a:duotone>
              <a:prstClr val="black"/>
              <a:srgbClr val="00B0F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0" y="0"/>
            <a:ext cx="8143900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2918"/>
            <a:ext cx="435768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Почему из всех птиц человек разводит преимущественно представителей отряда </a:t>
            </a:r>
            <a:r>
              <a:rPr lang="ru-RU" sz="2800" dirty="0" err="1" smtClean="0">
                <a:solidFill>
                  <a:srgbClr val="C00000"/>
                </a:solidFill>
              </a:rPr>
              <a:t>курообразных</a:t>
            </a:r>
            <a:r>
              <a:rPr lang="ru-RU" sz="2800" dirty="0" smtClean="0">
                <a:solidFill>
                  <a:srgbClr val="C00000"/>
                </a:solidFill>
              </a:rPr>
              <a:t> и </a:t>
            </a:r>
            <a:r>
              <a:rPr lang="ru-RU" sz="2800" dirty="0" err="1" smtClean="0">
                <a:solidFill>
                  <a:srgbClr val="C00000"/>
                </a:solidFill>
              </a:rPr>
              <a:t>гусеобразных</a:t>
            </a:r>
            <a:r>
              <a:rPr lang="ru-RU" sz="2800" dirty="0" smtClean="0">
                <a:solidFill>
                  <a:srgbClr val="C00000"/>
                </a:solidFill>
              </a:rPr>
              <a:t>? Известно. Что по качеству мяса, скорости роста, размерам, степени привыкания к человеку им не уступают ни дрофы, ни кулики, ни голуби.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E:\бактерии\IMG_0005_NEW.jpg"/>
          <p:cNvPicPr/>
          <p:nvPr/>
        </p:nvPicPr>
        <p:blipFill>
          <a:blip r:embed="rId2" cstate="print">
            <a:duotone>
              <a:prstClr val="black"/>
              <a:srgbClr val="0099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333875" y="0"/>
            <a:ext cx="4810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01600" prst="riblet"/>
          </a:sp3d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oto.mail.ru/mail/adelina60/8209/i-6305.jpg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285720" y="-66973"/>
            <a:ext cx="8358246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задача.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Одно растение одуванчика занимает на земле площадь 1 м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даёт в год около ста летучих семян.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а) Сколько кв. километров площади покроет всё потомство одной особи одуванчика через 10 лет при условии, если он размножается беспрепятственно по геометрической прогрессии?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б) Хватит ли этим растениям на 11-й год места на поверхности суши земного шара, если площадь суши 148 млн. км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14282" y="285728"/>
            <a:ext cx="8001056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Дидактическая цель: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осознания и осмысления вывода формулы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-го        члена геометрической прогрессии.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 по содержанию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Образовательная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способствовать осознанию того, что тема, изученная на уроке математики применяется на уроках биологии.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Развивающая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способствовать обучению школьников умению выделять математическую модель из практико-ориентированной задачи.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Воспитательная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способствовать эстетическому и экологическому воспитанию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учащихся.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1805999"/>
          <a:ext cx="8929718" cy="4766272"/>
        </p:xfrm>
        <a:graphic>
          <a:graphicData uri="http://schemas.openxmlformats.org/drawingml/2006/table">
            <a:tbl>
              <a:tblPr/>
              <a:tblGrid>
                <a:gridCol w="2177444"/>
                <a:gridCol w="4027720"/>
                <a:gridCol w="2724554"/>
              </a:tblGrid>
              <a:tr h="60834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Плодовитость рыб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48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46050" indent="-1460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Виды рыб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икринок, откладываемых одной самкой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56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Треска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10 000 000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6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Обыкновенная щука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500 000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56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Лосось-кета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3 000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6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Тилапия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56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Кошачья акула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6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Катран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454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endParaRPr lang="ru-RU" sz="11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endParaRPr lang="ru-RU" sz="11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endParaRPr lang="ru-RU" sz="11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67" marR="6756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14282" y="0"/>
            <a:ext cx="8643998" cy="16287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В таблице представлены данные о размножении некоторых видов рыб. На основе этих данных сделайте заключение о плодовитости каждого вида. Размеры взрослых рыб приблизите6льно одинаковы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214282" y="357166"/>
            <a:ext cx="8001056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115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утверждение.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811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Численность любого вида при отсутствии ограничений (обилие пищи, обилие мест обитания, отсутствия врагов и т.д.) растёт 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соответстви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11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 арифметической прогрессией.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11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 прямой пропорциональной зависимостью.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11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 геометрической прогрессией.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11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 обратной пропорциональной зависимостью.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29600" y="0"/>
            <a:ext cx="914400" cy="66437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Т</a:t>
            </a:r>
          </a:p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Е</a:t>
            </a:r>
          </a:p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С</a:t>
            </a:r>
          </a:p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Т</a:t>
            </a:r>
          </a:p>
          <a:p>
            <a:pPr algn="ctr"/>
            <a:endParaRPr lang="ru-RU" sz="8800" b="1" dirty="0">
              <a:solidFill>
                <a:srgbClr val="FF0000"/>
              </a:solidFill>
            </a:endParaRPr>
          </a:p>
        </p:txBody>
      </p:sp>
      <p:pic>
        <p:nvPicPr>
          <p:cNvPr id="8" name="Picture 4" descr="AG00208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1472" y="4500570"/>
            <a:ext cx="976313" cy="1258888"/>
          </a:xfrm>
          <a:prstGeom prst="rect">
            <a:avLst/>
          </a:prstGeom>
          <a:noFill/>
          <a:ln/>
        </p:spPr>
      </p:pic>
      <p:pic>
        <p:nvPicPr>
          <p:cNvPr id="9" name="Picture 7" descr="AG00208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29388" y="4500570"/>
            <a:ext cx="919162" cy="1187450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72315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581150" algn="l"/>
              </a:tabLs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утверждение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214422"/>
            <a:ext cx="750099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581150" algn="l"/>
              </a:tabLs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Кривая роста численности (зависимость численности от времени) любого вида при отсутствии ограничений называется </a:t>
            </a:r>
            <a:r>
              <a:rPr lang="ru-RU" sz="3600" dirty="0" smtClean="0">
                <a:latin typeface="Calibri"/>
                <a:ea typeface="Times New Roman" pitchFamily="18" charset="0"/>
                <a:cs typeface="Times New Roman" pitchFamily="18" charset="0"/>
              </a:rPr>
              <a:t>…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581150" algn="l"/>
              </a:tabLs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Гиперболой.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581150" algn="l"/>
              </a:tabLs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Прямой.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581150" algn="l"/>
              </a:tabLst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В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Параболой.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581150" algn="l"/>
              </a:tabLs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Экспонентой</a:t>
            </a:r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29600" y="0"/>
            <a:ext cx="914400" cy="6858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Т</a:t>
            </a:r>
          </a:p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Е</a:t>
            </a:r>
          </a:p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С</a:t>
            </a:r>
          </a:p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Т</a:t>
            </a:r>
          </a:p>
          <a:p>
            <a:pPr algn="ctr"/>
            <a:endParaRPr lang="ru-RU" sz="8800" b="1" dirty="0">
              <a:solidFill>
                <a:srgbClr val="FF0000"/>
              </a:solidFill>
            </a:endParaRPr>
          </a:p>
        </p:txBody>
      </p:sp>
      <p:pic>
        <p:nvPicPr>
          <p:cNvPr id="5" name="Picture 7" descr="AG00208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215074" y="3500438"/>
            <a:ext cx="919162" cy="1187450"/>
          </a:xfrm>
          <a:prstGeom prst="rect">
            <a:avLst/>
          </a:prstGeom>
          <a:noFill/>
          <a:ln/>
        </p:spPr>
      </p:pic>
      <p:pic>
        <p:nvPicPr>
          <p:cNvPr id="6" name="Picture 4" descr="AG00208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00034" y="5214950"/>
            <a:ext cx="976313" cy="1258888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721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581150" algn="l"/>
              </a:tabLs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утверждение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214423"/>
            <a:ext cx="771530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581150" algn="l"/>
              </a:tabLst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Бактерии способны очень быстро размножаться. Каждые полчаса из одной клетки появляются две. Если одну бактерию поместить в идеальные условия с обилием пищи, то за сутки её потомство должно составить 2</a:t>
            </a:r>
            <a:r>
              <a:rPr lang="ru-RU" sz="2400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48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281</a:t>
            </a:r>
            <a:r>
              <a:rPr lang="ru-RU" sz="2400" dirty="0" smtClean="0"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474</a:t>
            </a:r>
            <a:r>
              <a:rPr lang="ru-RU" sz="2400" dirty="0" smtClean="0"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976</a:t>
            </a:r>
            <a:r>
              <a:rPr lang="ru-RU" sz="2400" dirty="0" smtClean="0"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710</a:t>
            </a:r>
            <a:r>
              <a:rPr lang="ru-RU" sz="2400" dirty="0" smtClean="0"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656 клеток. Такое количество бактерий занимает 0,25-литровый стакан. Подумайте, за какое время их количество </a:t>
            </a:r>
            <a:r>
              <a:rPr lang="ru-RU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удвоитсяи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займёт пол-литровый объём. Выберите правильный ответ.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581150" algn="l"/>
              </a:tabLs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Одни сутки.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581150" algn="l"/>
              </a:tabLs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Один час.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57554" y="4500570"/>
            <a:ext cx="47148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581150" algn="l"/>
              </a:tabLs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Двое суток.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581150" algn="l"/>
              </a:tabLs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Г.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Полчаса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29600" y="0"/>
            <a:ext cx="914400" cy="6858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Т</a:t>
            </a:r>
          </a:p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Е</a:t>
            </a:r>
          </a:p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С</a:t>
            </a:r>
          </a:p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Т</a:t>
            </a:r>
          </a:p>
          <a:p>
            <a:pPr algn="ctr"/>
            <a:endParaRPr lang="ru-RU" sz="8800" b="1" dirty="0">
              <a:solidFill>
                <a:srgbClr val="FF0000"/>
              </a:solidFill>
            </a:endParaRPr>
          </a:p>
        </p:txBody>
      </p:sp>
      <p:pic>
        <p:nvPicPr>
          <p:cNvPr id="6" name="Picture 7" descr="AG00208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572264" y="4357694"/>
            <a:ext cx="919162" cy="1187450"/>
          </a:xfrm>
          <a:prstGeom prst="rect">
            <a:avLst/>
          </a:prstGeom>
          <a:noFill/>
          <a:ln/>
        </p:spPr>
      </p:pic>
      <p:pic>
        <p:nvPicPr>
          <p:cNvPr id="7" name="Picture 4" descr="AG00208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1472" y="5357826"/>
            <a:ext cx="976313" cy="1258888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1214414" y="642918"/>
            <a:ext cx="5981700" cy="5648325"/>
          </a:xfrm>
          <a:prstGeom prst="flowChartInputOutput">
            <a:avLst/>
          </a:prstGeom>
          <a:solidFill>
            <a:srgbClr val="FFFFFF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cs typeface="Arial" pitchFamily="34" charset="0"/>
              </a:rPr>
              <a:t>тест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083" name="WordArt 3"/>
          <p:cNvSpPr>
            <a:spLocks noChangeArrowheads="1" noChangeShapeType="1" noTextEdit="1"/>
          </p:cNvSpPr>
          <p:nvPr/>
        </p:nvSpPr>
        <p:spPr bwMode="auto">
          <a:xfrm rot="5400000">
            <a:off x="533384" y="3752840"/>
            <a:ext cx="3924300" cy="2762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 fontAlgn="auto"/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 Black"/>
              </a:rPr>
              <a:t>ответы</a:t>
            </a:r>
            <a:endParaRPr lang="ru-RU" sz="3600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Arial Black"/>
            </a:endParaRPr>
          </a:p>
        </p:txBody>
      </p:sp>
      <p:sp>
        <p:nvSpPr>
          <p:cNvPr id="46084" name="Oval 4"/>
          <p:cNvSpPr>
            <a:spLocks noChangeArrowheads="1"/>
          </p:cNvSpPr>
          <p:nvPr/>
        </p:nvSpPr>
        <p:spPr bwMode="auto">
          <a:xfrm>
            <a:off x="3571868" y="1285860"/>
            <a:ext cx="3143250" cy="914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1.В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085" name="Oval 5"/>
          <p:cNvSpPr>
            <a:spLocks noChangeArrowheads="1"/>
          </p:cNvSpPr>
          <p:nvPr/>
        </p:nvSpPr>
        <p:spPr bwMode="auto">
          <a:xfrm>
            <a:off x="3143240" y="2857496"/>
            <a:ext cx="2543175" cy="1219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2. Г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086" name="Oval 6"/>
          <p:cNvSpPr>
            <a:spLocks noChangeArrowheads="1"/>
          </p:cNvSpPr>
          <p:nvPr/>
        </p:nvSpPr>
        <p:spPr bwMode="auto">
          <a:xfrm>
            <a:off x="3000364" y="4500570"/>
            <a:ext cx="3062289" cy="12573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3.Г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RTN0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457575" cy="312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214282" y="285728"/>
            <a:ext cx="785818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Достигли ли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 урока?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нового узнали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уроке?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могут пригодится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полученные знания?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 чем необходимо поработать дома?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8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8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8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8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8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8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81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14810" y="1000108"/>
            <a:ext cx="4929190" cy="58578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72000" y="5214950"/>
            <a:ext cx="404149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Comic Sans MS" pitchFamily="66" charset="0"/>
              </a:rPr>
              <a:t>Спасибо за урок</a:t>
            </a:r>
            <a:r>
              <a:rPr lang="ru-RU" sz="3600" b="1" dirty="0" smtClean="0">
                <a:latin typeface="Comic Sans MS" pitchFamily="66" charset="0"/>
              </a:rPr>
              <a:t>!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!</a:t>
            </a:r>
            <a:endParaRPr lang="ru-RU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96" y="0"/>
            <a:ext cx="8143932" cy="9286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Домашнее  задание?</a:t>
            </a:r>
            <a:endParaRPr kumimoji="0" lang="ru-RU" sz="4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4572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Задача. </a:t>
            </a:r>
            <a:r>
              <a:rPr lang="ru-RU" sz="2000" dirty="0" smtClean="0"/>
              <a:t>У капустной тли свой паразит – наездник </a:t>
            </a:r>
            <a:r>
              <a:rPr lang="ru-RU" sz="2000" dirty="0" err="1" smtClean="0"/>
              <a:t>афидиус</a:t>
            </a:r>
            <a:r>
              <a:rPr lang="ru-RU" sz="2000" dirty="0" smtClean="0"/>
              <a:t>, дающий за лето более 6 поколений по 30 особей (из них 50% самцов) в каждом.</a:t>
            </a:r>
          </a:p>
          <a:p>
            <a:r>
              <a:rPr lang="ru-RU" sz="2000" dirty="0" smtClean="0"/>
              <a:t>	а) Какого количества достигнет всё потомство от одного </a:t>
            </a:r>
            <a:r>
              <a:rPr lang="ru-RU" sz="2000" dirty="0" err="1" smtClean="0"/>
              <a:t>афадиуса</a:t>
            </a:r>
            <a:r>
              <a:rPr lang="ru-RU" sz="2000" dirty="0" smtClean="0"/>
              <a:t> через 6 месяцев, если этот паразит будет размножаться беспрепятственно?</a:t>
            </a:r>
          </a:p>
          <a:p>
            <a:r>
              <a:rPr lang="ru-RU" sz="2000" dirty="0" smtClean="0"/>
              <a:t>	б) Хватит ли к осени капустных тлей для питания такого количества </a:t>
            </a:r>
            <a:r>
              <a:rPr lang="ru-RU" sz="2000" dirty="0" err="1" smtClean="0"/>
              <a:t>афидиусов</a:t>
            </a:r>
            <a:r>
              <a:rPr lang="ru-RU" sz="2000" dirty="0" smtClean="0"/>
              <a:t>, если </a:t>
            </a:r>
            <a:r>
              <a:rPr lang="ru-RU" sz="2000" dirty="0" err="1" smtClean="0"/>
              <a:t>афидиус</a:t>
            </a:r>
            <a:r>
              <a:rPr lang="ru-RU" sz="2000" dirty="0" smtClean="0"/>
              <a:t> своё яйцо откладывают только в одну тлю?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5786454"/>
            <a:ext cx="36433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Comic Sans MS" pitchFamily="66" charset="0"/>
              </a:rPr>
              <a:t>Вот оно:</a:t>
            </a:r>
            <a:r>
              <a:rPr lang="ru-RU" sz="4400" b="1" dirty="0" smtClean="0">
                <a:solidFill>
                  <a:srgbClr val="FFFF00"/>
                </a:solidFill>
                <a:latin typeface="Comic Sans MS" pitchFamily="66" charset="0"/>
              </a:rPr>
              <a:t>: </a:t>
            </a:r>
            <a:endParaRPr lang="ru-RU" sz="4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0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Бояркина Ю.А., Петрова З.В.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Компетентностно-ориентированные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задания по математике, ТОГИРРО, 2010,с.24-26</a:t>
            </a:r>
          </a:p>
          <a:p>
            <a:pPr lvl="0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Журило Т,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Кеверик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Е. открытый урок // Математика, 2010. - №13.- с.30-32.</a:t>
            </a:r>
          </a:p>
          <a:p>
            <a:pPr lvl="0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Сухова Т.С. Введение в биологию и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зкологию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: учебник для </a:t>
            </a:r>
            <a:r>
              <a:rPr lang="ru-RU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5 класса общеобразовательной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школы-М: Изд.»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Вентана-Граф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 1997, с.49, 134.</a:t>
            </a:r>
          </a:p>
          <a:p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5421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40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Литература:</a:t>
            </a:r>
            <a:br>
              <a:rPr lang="ru-RU" sz="440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ru-RU" sz="440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85720" y="785794"/>
            <a:ext cx="7786742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изучение нового материала.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 организации познавательной деятельности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фронтальная, групповая, индивидуальная.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проблемного изложения материала, частично-поисковый.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компьютер и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мультимедийный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проектор, наглядный материал (таблицы), тетрадь.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6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 rot="21008484">
            <a:off x="507777" y="586342"/>
            <a:ext cx="7053308" cy="2367708"/>
          </a:xfrm>
          <a:prstGeom prst="wedgeRoundRectCallout">
            <a:avLst>
              <a:gd name="adj1" fmla="val 15085"/>
              <a:gd name="adj2" fmla="val 12490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Здравствуйте , ребята! Сегодня мы с вами проведём необычный урок, на котором вам понадобятся знания не только по математике, но и по биологии. На  пути  сегодняшнего урока  вам встретятся необычные задания и путешествие в страну микроорганизмов…</a:t>
            </a:r>
            <a:endParaRPr lang="ru-RU" sz="2000" b="1" dirty="0"/>
          </a:p>
        </p:txBody>
      </p:sp>
      <p:pic>
        <p:nvPicPr>
          <p:cNvPr id="2" name="Picture 4" descr="HACKR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03415">
            <a:off x="4766576" y="2457063"/>
            <a:ext cx="4059237" cy="4284663"/>
          </a:xfrm>
          <a:prstGeom prst="rect">
            <a:avLst/>
          </a:prstGeom>
          <a:noFill/>
          <a:ln/>
        </p:spPr>
      </p:pic>
      <p:sp>
        <p:nvSpPr>
          <p:cNvPr id="9" name="Прямоугольник 8"/>
          <p:cNvSpPr/>
          <p:nvPr/>
        </p:nvSpPr>
        <p:spPr>
          <a:xfrm rot="20877190">
            <a:off x="557620" y="4174689"/>
            <a:ext cx="459062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>
                  <a:solidFill>
                    <a:srgbClr val="FFFF0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Удачи</a:t>
            </a:r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!</a:t>
            </a:r>
            <a:endParaRPr lang="ru-RU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 каком свойстве организмов идёт речь?</a:t>
            </a: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http://foto.mail.ru/mail/adelina60/8209/i-6305.jpg">
            <a:hlinkClick r:id="rId2" tgtFrame="_blank"/>
          </p:cNvPr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71612"/>
            <a:ext cx="754382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857224" y="1643050"/>
            <a:ext cx="6643734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Жизнь замечательных  растений</a:t>
            </a:r>
            <a:endParaRPr lang="ru-RU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928670"/>
            <a:ext cx="785818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Тема сегодняшнего урока…</a:t>
            </a:r>
          </a:p>
          <a:p>
            <a:pPr algn="ctr"/>
            <a:r>
              <a:rPr lang="ru-RU" sz="6600" dirty="0" smtClean="0">
                <a:solidFill>
                  <a:srgbClr val="00B050"/>
                </a:solidFill>
              </a:rPr>
              <a:t>Возможности организмов и геометрическая прогрессия.</a:t>
            </a:r>
            <a:endParaRPr lang="ru-RU" sz="6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14282" y="357166"/>
            <a:ext cx="7429552" cy="6000792"/>
          </a:xfrm>
        </p:spPr>
        <p:txBody>
          <a:bodyPr>
            <a:norm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</a:rPr>
              <a:t>В какое время года и каким способом размножается инфузория-туфелька?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</a:rPr>
              <a:t>Летом инфузории размножаются бесполым способом деления пополам.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Сколько будет инфузорий после второго размножения?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4</a:t>
            </a:r>
          </a:p>
          <a:p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Сколько после третьего размножения?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8</a:t>
            </a:r>
          </a:p>
          <a:p>
            <a:pPr lvl="0"/>
            <a:r>
              <a:rPr lang="ru-RU" sz="2800" b="1" i="1" dirty="0" smtClean="0">
                <a:solidFill>
                  <a:srgbClr val="FF0000"/>
                </a:solidFill>
              </a:rPr>
              <a:t>Сколько после 15 размножения?</a:t>
            </a:r>
          </a:p>
          <a:p>
            <a:r>
              <a:rPr lang="ru-RU" sz="2800" i="1" dirty="0" smtClean="0">
                <a:solidFill>
                  <a:srgbClr val="002060"/>
                </a:solidFill>
              </a:rPr>
              <a:t>???</a:t>
            </a:r>
            <a:endParaRPr lang="ru-RU" sz="2800" dirty="0" smtClean="0">
              <a:solidFill>
                <a:srgbClr val="002060"/>
              </a:solidFill>
            </a:endParaRPr>
          </a:p>
          <a:p>
            <a:pPr lvl="0"/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14282" y="571480"/>
            <a:ext cx="792961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Рассмотрим последовательность размножений:</a:t>
            </a:r>
            <a:endParaRPr kumimoji="0" lang="ru-RU" sz="16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1; 2; 4; 8; 16;32; 64; </a:t>
            </a:r>
            <a:r>
              <a:rPr kumimoji="0" lang="ru-RU" sz="28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16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Какое предположение можно сделать, анализируя данную последовательность?</a:t>
            </a:r>
            <a:endParaRPr kumimoji="0" lang="ru-RU" sz="40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14282" y="3857628"/>
            <a:ext cx="785818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геометрическая прогрессия, первый член которой равен 2 и знаменатель равен 2.</a:t>
            </a:r>
            <a:endParaRPr kumimoji="0" lang="ru-RU" sz="20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 build="p"/>
      <p:bldP spid="30722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357166"/>
            <a:ext cx="8501090" cy="704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вы определили, что это геометрическая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прогрессия?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Геометрическая прогрессия –это числовая последовательность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0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0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0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…,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b="1" baseline="-25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если для всех натуральных  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выполняется равенство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baseline="-25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baseline="-25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endParaRPr lang="ru-RU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некоторое число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baseline="-25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≠ 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baseline="-25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≠ 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36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36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524</TotalTime>
  <Words>1039</Words>
  <Application>Microsoft Office PowerPoint</Application>
  <PresentationFormat>Экран (4:3)</PresentationFormat>
  <Paragraphs>173</Paragraphs>
  <Slides>27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Изящная</vt:lpstr>
      <vt:lpstr>Возможности организмов и геометрическая прогрессия</vt:lpstr>
      <vt:lpstr>Слайд 2</vt:lpstr>
      <vt:lpstr>Слайд 3</vt:lpstr>
      <vt:lpstr>Слайд 4</vt:lpstr>
      <vt:lpstr>О каком свойстве организмов идёт речь?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Литература: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Возможности </dc:title>
  <dc:creator>Ирина</dc:creator>
  <cp:lastModifiedBy>home</cp:lastModifiedBy>
  <cp:revision>59</cp:revision>
  <dcterms:created xsi:type="dcterms:W3CDTF">2011-03-03T10:09:14Z</dcterms:created>
  <dcterms:modified xsi:type="dcterms:W3CDTF">2016-10-06T17:36:24Z</dcterms:modified>
</cp:coreProperties>
</file>