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1" r:id="rId3"/>
    <p:sldId id="282" r:id="rId4"/>
    <p:sldId id="283" r:id="rId5"/>
    <p:sldId id="284" r:id="rId6"/>
    <p:sldId id="285" r:id="rId7"/>
    <p:sldId id="286" r:id="rId8"/>
    <p:sldId id="288" r:id="rId9"/>
    <p:sldId id="289" r:id="rId10"/>
    <p:sldId id="290" r:id="rId11"/>
    <p:sldId id="29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3926" autoAdjust="0"/>
  </p:normalViewPr>
  <p:slideViewPr>
    <p:cSldViewPr snapToGrid="0">
      <p:cViewPr varScale="1">
        <p:scale>
          <a:sx n="112" d="100"/>
          <a:sy n="112" d="100"/>
        </p:scale>
        <p:origin x="55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B6E7E-3479-4E87-ABA9-9FD11DDCBAA1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866391-B017-4CFD-A281-C65E27E0D9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885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6600" dirty="0">
              <a:cs typeface="Arabic Typesetting" panose="03020402040406030203" pitchFamily="66" charset="-78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866391-B017-4CFD-A281-C65E27E0D9F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5685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866391-B017-4CFD-A281-C65E27E0D9F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7951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866391-B017-4CFD-A281-C65E27E0D9F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355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866391-B017-4CFD-A281-C65E27E0D9FA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866391-B017-4CFD-A281-C65E27E0D9F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866391-B017-4CFD-A281-C65E27E0D9F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4311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866391-B017-4CFD-A281-C65E27E0D9F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2556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866391-B017-4CFD-A281-C65E27E0D9F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782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866391-B017-4CFD-A281-C65E27E0D9F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4165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866391-B017-4CFD-A281-C65E27E0D9F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1487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866391-B017-4CFD-A281-C65E27E0D9F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257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676EC5-ED48-4283-9102-4FDB732151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53AF289-E3F3-4201-A18D-886D6EC67C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1A4235C-5498-43BB-8D2B-341FBCCD9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0143E-CA3A-43EC-A88B-EA0E7268FC5F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7C3CF4-B7D7-4F28-BFEB-696AC1D58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D61B90-4257-4E55-9C51-33D801D16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5415F-B0B0-4E91-881B-78B238174D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347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2A96EA-D619-4694-A88C-951F4FD60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16CE218-4BDF-410C-BC3D-E3D29A19AB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7E5B24-2404-4F93-BFA0-2A2801C71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0143E-CA3A-43EC-A88B-EA0E7268FC5F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59609B-2C29-4A53-B595-FFE25103C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414D1A-2502-4170-91A6-66ABCFF26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5415F-B0B0-4E91-881B-78B238174D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186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E299D9F-5E50-418A-B1FC-15F88249FA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F1C7FA1-3C47-4254-BFB7-BB51CF3DB6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EB0FAB-8E8F-4B02-8FD0-304A884E0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0143E-CA3A-43EC-A88B-EA0E7268FC5F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545AC8-FB0C-4C23-B05C-4C60F30F9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D00C52-CF87-4911-BAEE-0F34B14BC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5415F-B0B0-4E91-881B-78B238174D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770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ABDBC9-671C-47E6-928D-3711F53C8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CC2752-8DEB-48DE-9165-ABA7A1FD1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D23537-E610-48CC-AD5E-1E953B134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0143E-CA3A-43EC-A88B-EA0E7268FC5F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9434ED-F70F-4970-8B8E-343D4C83F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7105E3-481E-4977-8204-72ADFC256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5415F-B0B0-4E91-881B-78B238174D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965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048E11-C5FA-40D5-B6B4-A73E053E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E6268CF-0188-4116-9138-C17DEBBAF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08BED7-0B10-4A3F-AACB-475A57CF7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0143E-CA3A-43EC-A88B-EA0E7268FC5F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E75A06-06F5-4F6E-9C1D-534072628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2B3744-AEB6-414E-949C-3441C002C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5415F-B0B0-4E91-881B-78B238174D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577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62AC85-F0BF-41C1-8727-BF8A9C14F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F49E88-44E6-4B9C-85FB-DAAA287B29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E55A1B0-AC56-42E6-988E-95DFA0169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E82C3B3-7C56-43DB-B742-287880CB4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0143E-CA3A-43EC-A88B-EA0E7268FC5F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C69FD19-9E9B-476E-B4F6-78F7F6F21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0548608-3CE9-4C53-83E5-07B85022B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5415F-B0B0-4E91-881B-78B238174D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851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00F085-4F53-48BC-8569-A070765A1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79E834-9447-4BA5-8858-6884DA6AD1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3933981-B81F-4934-899B-BC5305050F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ECAFEFD-A3DA-4986-AA00-11CBFEBB8D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EC9AFEC-93F6-4A48-8BC4-05F9D634BF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EC72BA6-D88A-4FF7-92AD-ABAC6C2F1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0143E-CA3A-43EC-A88B-EA0E7268FC5F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CF547B1-A788-4684-9F8F-32906A1C3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34FAFE9-9CD7-4A18-939F-CA62054C2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5415F-B0B0-4E91-881B-78B238174D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355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280109-315C-42E9-9826-7872F48D1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CED8D2D-564D-4595-AB05-9BA6CC978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0143E-CA3A-43EC-A88B-EA0E7268FC5F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C78717C-4804-485E-8422-368ED669C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3819F3F-E028-4935-90D6-6B7EB107E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5415F-B0B0-4E91-881B-78B238174D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604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6C42692-77C5-4794-A86C-9B867F908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0143E-CA3A-43EC-A88B-EA0E7268FC5F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BFD818A-10CE-4E8A-9266-FD553D7CB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E8DC874-C74C-42CD-8A63-84A2C9B83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5415F-B0B0-4E91-881B-78B238174D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079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DDAD09-7C6F-4F7E-8CCB-28B0A2EC5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C61CA7-A024-49B4-A4CB-5C57AF123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1E01C1B-13D0-43AF-B4D9-7545D94CBC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1CF2583-8BE9-48F8-B26A-A9FB29B6F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0143E-CA3A-43EC-A88B-EA0E7268FC5F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9AA391-D4E8-46B6-8CAA-5EA2D8F7E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CACD656-EC8E-49B9-9572-71E5B26EE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5415F-B0B0-4E91-881B-78B238174D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891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5A5C6E-A782-4856-B5EC-E238AEF1F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73E57AB-D4F6-464E-9244-9747D64419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0815D0-117E-4A00-A518-0ED8E27F8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2212EA1-C7DE-4300-9661-F88DDE1AC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0143E-CA3A-43EC-A88B-EA0E7268FC5F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59A2C76-D932-4E8F-B257-9866F8ED7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F01EB61-3666-4B18-946E-19BF401C6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5415F-B0B0-4E91-881B-78B238174D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337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56D661-152D-460B-9636-E465A7474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F34551A-B4A2-4319-9B63-3037EB3B1D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3FC771-C3E9-4236-B0D9-F15C20A9C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F0143E-CA3A-43EC-A88B-EA0E7268FC5F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2D377A-A41B-4007-B2DE-6C7DE8B599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EEE2FA-8A66-454F-BBE4-941877B9C0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5415F-B0B0-4E91-881B-78B238174D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208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3FC24-6DB9-4A95-AB09-CC23B6914A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B762325-5565-4BBC-8ADC-1643B28613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D5A7EF-51C7-4CD3-BDAC-0E69BD1DF2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117"/>
            <a:ext cx="13511106" cy="759999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0ED12C1-885B-4BE4-A87B-E6789251BB91}"/>
              </a:ext>
            </a:extLst>
          </p:cNvPr>
          <p:cNvSpPr/>
          <p:nvPr/>
        </p:nvSpPr>
        <p:spPr>
          <a:xfrm>
            <a:off x="8085909" y="335847"/>
            <a:ext cx="2468879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800" dirty="0">
              <a:solidFill>
                <a:prstClr val="black"/>
              </a:solidFill>
              <a:cs typeface="Arabic Typesetting" panose="03020402040406030203" pitchFamily="66" charset="-78"/>
            </a:endParaRPr>
          </a:p>
          <a:p>
            <a:pPr lvl="0"/>
            <a:endParaRPr lang="ru-RU" sz="2800" dirty="0">
              <a:solidFill>
                <a:prstClr val="black"/>
              </a:solidFill>
              <a:cs typeface="Arabic Typesetting" panose="03020402040406030203" pitchFamily="66" charset="-78"/>
            </a:endParaRPr>
          </a:p>
          <a:p>
            <a:pPr lvl="0"/>
            <a:endParaRPr lang="ru-RU" sz="2800" dirty="0">
              <a:solidFill>
                <a:prstClr val="black"/>
              </a:solidFill>
              <a:cs typeface="Arabic Typesetting" panose="03020402040406030203" pitchFamily="66" charset="-78"/>
            </a:endParaRPr>
          </a:p>
          <a:p>
            <a:pPr lvl="0"/>
            <a:endParaRPr lang="ru-RU" sz="2800" dirty="0">
              <a:solidFill>
                <a:prstClr val="black"/>
              </a:solidFill>
              <a:cs typeface="Arabic Typesetting" panose="03020402040406030203" pitchFamily="66" charset="-78"/>
            </a:endParaRPr>
          </a:p>
          <a:p>
            <a:pPr lvl="0"/>
            <a:endParaRPr lang="ru-RU" sz="2800" dirty="0">
              <a:solidFill>
                <a:prstClr val="black"/>
              </a:solidFill>
              <a:cs typeface="Arabic Typesetting" panose="03020402040406030203" pitchFamily="66" charset="-78"/>
            </a:endParaRPr>
          </a:p>
          <a:p>
            <a:pPr lvl="0"/>
            <a:endParaRPr lang="ru-RU" sz="2800" dirty="0">
              <a:solidFill>
                <a:prstClr val="black"/>
              </a:solidFill>
              <a:cs typeface="Arabic Typesetting" panose="03020402040406030203" pitchFamily="66" charset="-78"/>
            </a:endParaRPr>
          </a:p>
          <a:p>
            <a:pPr lvl="0"/>
            <a:endParaRPr lang="ru-RU" sz="2800" dirty="0">
              <a:solidFill>
                <a:prstClr val="black"/>
              </a:solidFill>
              <a:cs typeface="Arabic Typesetting" panose="03020402040406030203" pitchFamily="66" charset="-78"/>
            </a:endParaRPr>
          </a:p>
          <a:p>
            <a:pPr lvl="0"/>
            <a:endParaRPr lang="ru-RU" sz="2800" dirty="0">
              <a:solidFill>
                <a:prstClr val="black"/>
              </a:solidFill>
              <a:cs typeface="Arabic Typesetting" panose="03020402040406030203" pitchFamily="66" charset="-78"/>
            </a:endParaRPr>
          </a:p>
          <a:p>
            <a:pPr lvl="0"/>
            <a:endParaRPr lang="ru-RU" sz="2800" dirty="0">
              <a:solidFill>
                <a:prstClr val="black"/>
              </a:solidFill>
              <a:cs typeface="Arabic Typesetting" panose="03020402040406030203" pitchFamily="66" charset="-78"/>
            </a:endParaRPr>
          </a:p>
          <a:p>
            <a:pPr lvl="0"/>
            <a:endParaRPr lang="ru-RU" sz="2800" dirty="0">
              <a:solidFill>
                <a:prstClr val="black"/>
              </a:solidFill>
              <a:cs typeface="Arabic Typesetting" panose="03020402040406030203" pitchFamily="66" charset="-78"/>
            </a:endParaRPr>
          </a:p>
          <a:p>
            <a:pPr lvl="0"/>
            <a:endParaRPr lang="ru-RU" sz="2800" dirty="0">
              <a:solidFill>
                <a:prstClr val="black"/>
              </a:solidFill>
              <a:cs typeface="Arabic Typesetting" panose="03020402040406030203" pitchFamily="66" charset="-78"/>
            </a:endParaRPr>
          </a:p>
          <a:p>
            <a:pPr lvl="0"/>
            <a:endParaRPr lang="ru-RU" sz="2800" dirty="0">
              <a:solidFill>
                <a:prstClr val="black"/>
              </a:solidFill>
              <a:cs typeface="Arabic Typesetting" panose="03020402040406030203" pitchFamily="66" charset="-78"/>
            </a:endParaRPr>
          </a:p>
          <a:p>
            <a:pPr lvl="0"/>
            <a:endParaRPr lang="ru-RU" sz="2800" dirty="0">
              <a:solidFill>
                <a:prstClr val="black"/>
              </a:solidFill>
              <a:cs typeface="Arabic Typesetting" panose="03020402040406030203" pitchFamily="66" charset="-78"/>
            </a:endParaRPr>
          </a:p>
          <a:p>
            <a:pPr lvl="0"/>
            <a:r>
              <a:rPr lang="ru-RU" sz="1600" dirty="0">
                <a:solidFill>
                  <a:prstClr val="black"/>
                </a:solidFill>
                <a:cs typeface="Arabic Typesetting" panose="03020402040406030203" pitchFamily="66" charset="-78"/>
              </a:rPr>
              <a:t>                                                                                                                                                                    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DACD422-5FAB-4900-BA08-580A7B1CC347}"/>
              </a:ext>
            </a:extLst>
          </p:cNvPr>
          <p:cNvSpPr/>
          <p:nvPr/>
        </p:nvSpPr>
        <p:spPr>
          <a:xfrm>
            <a:off x="729205" y="335847"/>
            <a:ext cx="84147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Monotype Corsiva" panose="03010101010201010101" pitchFamily="66" charset="0"/>
                <a:cs typeface="Arabic Typesetting" panose="03020402040406030203" pitchFamily="66" charset="-78"/>
              </a:rPr>
              <a:t>Муниципальное автономное общеобразовательное учреждение </a:t>
            </a:r>
          </a:p>
          <a:p>
            <a:r>
              <a:rPr lang="ru-RU" sz="2400" dirty="0">
                <a:latin typeface="Monotype Corsiva" panose="03010101010201010101" pitchFamily="66" charset="0"/>
                <a:cs typeface="Arabic Typesetting" panose="03020402040406030203" pitchFamily="66" charset="-78"/>
              </a:rPr>
              <a:t>                  средняя образовательная школа №38 г. Тюмени</a:t>
            </a:r>
          </a:p>
          <a:p>
            <a:pPr algn="ctr"/>
            <a:r>
              <a:rPr lang="ru-RU" sz="2400" dirty="0">
                <a:latin typeface="Monotype Corsiva" panose="03010101010201010101" pitchFamily="66" charset="0"/>
                <a:cs typeface="Arabic Typesetting" panose="03020402040406030203" pitchFamily="66" charset="-78"/>
              </a:rPr>
              <a:t>дошкольное отделение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3CE75F1-B0F7-4B65-84E4-AB7493B12D44}"/>
              </a:ext>
            </a:extLst>
          </p:cNvPr>
          <p:cNvSpPr/>
          <p:nvPr/>
        </p:nvSpPr>
        <p:spPr>
          <a:xfrm>
            <a:off x="196770" y="6857998"/>
            <a:ext cx="83221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Monotype Corsiva" panose="03010101010201010101" pitchFamily="66" charset="0"/>
              <a:cs typeface="Arabic Typesetting" panose="03020402040406030203" pitchFamily="66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B115CE-02FF-4624-AABD-EEA62DB8B118}"/>
              </a:ext>
            </a:extLst>
          </p:cNvPr>
          <p:cNvSpPr txBox="1"/>
          <p:nvPr/>
        </p:nvSpPr>
        <p:spPr>
          <a:xfrm>
            <a:off x="1283126" y="2690656"/>
            <a:ext cx="74657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образовательная программа</a:t>
            </a:r>
          </a:p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D2272A-57E4-4858-A36B-617D280974F6}"/>
              </a:ext>
            </a:extLst>
          </p:cNvPr>
          <p:cNvSpPr txBox="1"/>
          <p:nvPr/>
        </p:nvSpPr>
        <p:spPr>
          <a:xfrm>
            <a:off x="928468" y="3938954"/>
            <a:ext cx="9416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000" dirty="0"/>
          </a:p>
          <a:p>
            <a:endParaRPr lang="ru-RU" sz="2000" dirty="0"/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Разработана на основе ФГОС ДО,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Федеральной образовательной программой дошкольного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026770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EA0A41-7E59-4B07-9550-D120F5B8A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71E947-93F5-4FD7-B270-F1707A216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3">
            <a:extLst>
              <a:ext uri="{FF2B5EF4-FFF2-40B4-BE49-F238E27FC236}">
                <a16:creationId xmlns:a16="http://schemas.microsoft.com/office/drawing/2014/main" id="{AE61941E-32D1-428C-917D-453B15C4BB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4414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8EEDB7C7-25EB-427C-981F-5DEB3938D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7493"/>
            <a:ext cx="8464118" cy="5431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1391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EA0A41-7E59-4B07-9550-D120F5B8A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71E947-93F5-4FD7-B270-F1707A216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3">
            <a:extLst>
              <a:ext uri="{FF2B5EF4-FFF2-40B4-BE49-F238E27FC236}">
                <a16:creationId xmlns:a16="http://schemas.microsoft.com/office/drawing/2014/main" id="{AE61941E-32D1-428C-917D-453B15C4BB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4414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E8B3C1DA-381F-4243-A8A9-3AF550FFD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69" y="681037"/>
            <a:ext cx="8376757" cy="3625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5239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>
            <a:extLst>
              <a:ext uri="{FF2B5EF4-FFF2-40B4-BE49-F238E27FC236}">
                <a16:creationId xmlns:a16="http://schemas.microsoft.com/office/drawing/2014/main" id="{C0D5A7EF-51C7-4CD3-BDAC-0E69BD1DF2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FEC92D9-2AE3-426A-B234-FFFE42A0E0D5}"/>
              </a:ext>
            </a:extLst>
          </p:cNvPr>
          <p:cNvSpPr txBox="1"/>
          <p:nvPr/>
        </p:nvSpPr>
        <p:spPr>
          <a:xfrm>
            <a:off x="838200" y="365125"/>
            <a:ext cx="750394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образовательной программы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 нравственных ценностей российского народа, исторических и национально- культурных традиций.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CC164AE-6980-409E-989D-C39B170563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" t="223" b="16555"/>
          <a:stretch/>
        </p:blipFill>
        <p:spPr>
          <a:xfrm>
            <a:off x="2110154" y="3429000"/>
            <a:ext cx="5496353" cy="3149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EA0A41-7E59-4B07-9550-D120F5B8A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224AEE73-4B99-4667-B177-655537672C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2739231"/>
            <a:ext cx="3657600" cy="2524125"/>
          </a:xfrm>
        </p:spPr>
      </p:pic>
      <p:pic>
        <p:nvPicPr>
          <p:cNvPr id="6" name="Содержимое 3">
            <a:extLst>
              <a:ext uri="{FF2B5EF4-FFF2-40B4-BE49-F238E27FC236}">
                <a16:creationId xmlns:a16="http://schemas.microsoft.com/office/drawing/2014/main" id="{AE61941E-32D1-428C-917D-453B15C4BB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414"/>
            <a:ext cx="12192000" cy="6904414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D1B2E57F-DA26-468B-8E1D-234024438437}"/>
              </a:ext>
            </a:extLst>
          </p:cNvPr>
          <p:cNvSpPr/>
          <p:nvPr/>
        </p:nvSpPr>
        <p:spPr>
          <a:xfrm>
            <a:off x="767101" y="1087288"/>
            <a:ext cx="2441800" cy="103749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Психолого-педагогические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A1E6D611-F6B2-414D-A4CE-DF16A8A5D5BB}"/>
              </a:ext>
            </a:extLst>
          </p:cNvPr>
          <p:cNvSpPr/>
          <p:nvPr/>
        </p:nvSpPr>
        <p:spPr>
          <a:xfrm>
            <a:off x="3600917" y="211357"/>
            <a:ext cx="2432305" cy="147933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Развивающая 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</a:rPr>
              <a:t>предметно-пространственная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</a:rPr>
              <a:t> среда</a:t>
            </a:r>
            <a:endParaRPr lang="ru-RU" sz="2000" b="1" dirty="0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154C3B94-3A4D-4F43-9C46-5DBEBCC4CEDA}"/>
              </a:ext>
            </a:extLst>
          </p:cNvPr>
          <p:cNvSpPr/>
          <p:nvPr/>
        </p:nvSpPr>
        <p:spPr>
          <a:xfrm>
            <a:off x="6632451" y="757365"/>
            <a:ext cx="2432304" cy="160934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Материально-технические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54B0AD07-9852-43E2-8112-9BBC3D2D3881}"/>
              </a:ext>
            </a:extLst>
          </p:cNvPr>
          <p:cNvSpPr/>
          <p:nvPr/>
        </p:nvSpPr>
        <p:spPr>
          <a:xfrm>
            <a:off x="7329090" y="4554800"/>
            <a:ext cx="1651080" cy="10241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Кадровые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3C1A7135-7430-412A-8B8A-3801533E0EAC}"/>
              </a:ext>
            </a:extLst>
          </p:cNvPr>
          <p:cNvSpPr/>
          <p:nvPr/>
        </p:nvSpPr>
        <p:spPr>
          <a:xfrm>
            <a:off x="623520" y="4867834"/>
            <a:ext cx="1989172" cy="120262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Финансовые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C7D38F1E-B669-4475-8998-D61993A50788}"/>
              </a:ext>
            </a:extLst>
          </p:cNvPr>
          <p:cNvSpPr/>
          <p:nvPr/>
        </p:nvSpPr>
        <p:spPr>
          <a:xfrm>
            <a:off x="3871405" y="2433026"/>
            <a:ext cx="2761488" cy="18901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Условия реализации программы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A90E863-0D98-41C6-B988-B5059372AD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44" y="2426161"/>
            <a:ext cx="3124200" cy="215602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60EE4DB-F43A-410B-9E1D-061A2B5792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176" y="4886973"/>
            <a:ext cx="4263770" cy="185737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02F8399-C9FF-4D0C-8240-429E3A66B1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886" y="2701352"/>
            <a:ext cx="1991794" cy="1327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796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EA0A41-7E59-4B07-9550-D120F5B8A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081949F8-DEC9-4E63-9A85-E19735732A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489" y="4402388"/>
            <a:ext cx="3013780" cy="2260335"/>
          </a:xfrm>
        </p:spPr>
      </p:pic>
      <p:pic>
        <p:nvPicPr>
          <p:cNvPr id="6" name="Содержимое 3">
            <a:extLst>
              <a:ext uri="{FF2B5EF4-FFF2-40B4-BE49-F238E27FC236}">
                <a16:creationId xmlns:a16="http://schemas.microsoft.com/office/drawing/2014/main" id="{AE61941E-32D1-428C-917D-453B15C4BB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44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04A7F45-4D61-49C9-9978-6D3C3361CDEA}"/>
              </a:ext>
            </a:extLst>
          </p:cNvPr>
          <p:cNvSpPr txBox="1"/>
          <p:nvPr/>
        </p:nvSpPr>
        <p:spPr>
          <a:xfrm>
            <a:off x="4897165" y="3029219"/>
            <a:ext cx="33996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Точки особого внимания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Созданию РППС;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Взаимодействию взрослого с ребенком;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Вовлечению семей воспитанников;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Сотрудничеству с социальными партнерами.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38FF649-7562-4AFA-B519-D95DA23BC9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867" y="130743"/>
            <a:ext cx="3318932" cy="2400277"/>
          </a:xfrm>
          <a:prstGeom prst="ellipse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223A64D-4E9A-48ED-99B7-DDF8B1D70E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9182" y="1027906"/>
            <a:ext cx="3399692" cy="4802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986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EA0A41-7E59-4B07-9550-D120F5B8A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73CDB5BB-0020-4339-A3F3-62C9ADC02C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3486753"/>
            <a:ext cx="3586947" cy="2690210"/>
          </a:xfrm>
        </p:spPr>
      </p:pic>
      <p:pic>
        <p:nvPicPr>
          <p:cNvPr id="6" name="Содержимое 3">
            <a:extLst>
              <a:ext uri="{FF2B5EF4-FFF2-40B4-BE49-F238E27FC236}">
                <a16:creationId xmlns:a16="http://schemas.microsoft.com/office/drawing/2014/main" id="{AE61941E-32D1-428C-917D-453B15C4BB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44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09F892B-6E60-415D-86E0-755D43AC6E44}"/>
              </a:ext>
            </a:extLst>
          </p:cNvPr>
          <p:cNvSpPr txBox="1"/>
          <p:nvPr/>
        </p:nvSpPr>
        <p:spPr>
          <a:xfrm>
            <a:off x="2245890" y="281971"/>
            <a:ext cx="37560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Продолжительность непрерывной образовательной деятельности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F80268-D1FB-4164-83E8-357DBF5CD637}"/>
              </a:ext>
            </a:extLst>
          </p:cNvPr>
          <p:cNvSpPr txBox="1"/>
          <p:nvPr/>
        </p:nvSpPr>
        <p:spPr>
          <a:xfrm>
            <a:off x="5123274" y="1408082"/>
            <a:ext cx="1548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Дети 5 года</a:t>
            </a:r>
          </a:p>
          <a:p>
            <a:r>
              <a:rPr lang="ru-RU" dirty="0"/>
              <a:t>   жизни</a:t>
            </a: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5CC04335-ADB9-49BD-912F-741F229CB97B}"/>
              </a:ext>
            </a:extLst>
          </p:cNvPr>
          <p:cNvCxnSpPr>
            <a:cxnSpLocks/>
          </p:cNvCxnSpPr>
          <p:nvPr/>
        </p:nvCxnSpPr>
        <p:spPr>
          <a:xfrm flipV="1">
            <a:off x="6718340" y="1731247"/>
            <a:ext cx="66059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AE6E125-73E5-47E3-A557-E33FE425A203}"/>
              </a:ext>
            </a:extLst>
          </p:cNvPr>
          <p:cNvSpPr txBox="1"/>
          <p:nvPr/>
        </p:nvSpPr>
        <p:spPr>
          <a:xfrm>
            <a:off x="7733191" y="1367522"/>
            <a:ext cx="11558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Не более</a:t>
            </a:r>
          </a:p>
          <a:p>
            <a:r>
              <a:rPr lang="ru-RU" dirty="0"/>
              <a:t>20 минут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159524-EC54-41B0-83D0-0C93467B4095}"/>
              </a:ext>
            </a:extLst>
          </p:cNvPr>
          <p:cNvSpPr txBox="1"/>
          <p:nvPr/>
        </p:nvSpPr>
        <p:spPr>
          <a:xfrm>
            <a:off x="5123273" y="2757268"/>
            <a:ext cx="13056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Дети 6 года</a:t>
            </a:r>
          </a:p>
          <a:p>
            <a:pPr algn="ctr"/>
            <a:r>
              <a:rPr lang="ru-RU" dirty="0"/>
              <a:t>жизни</a:t>
            </a: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0105CEB2-AE53-4672-B872-8E5F0D43F95B}"/>
              </a:ext>
            </a:extLst>
          </p:cNvPr>
          <p:cNvCxnSpPr/>
          <p:nvPr/>
        </p:nvCxnSpPr>
        <p:spPr>
          <a:xfrm>
            <a:off x="6671306" y="3123028"/>
            <a:ext cx="7076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3007973-CF0A-4B85-BF27-D5B77C26E238}"/>
              </a:ext>
            </a:extLst>
          </p:cNvPr>
          <p:cNvSpPr txBox="1"/>
          <p:nvPr/>
        </p:nvSpPr>
        <p:spPr>
          <a:xfrm>
            <a:off x="7733191" y="2824098"/>
            <a:ext cx="11558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Не более </a:t>
            </a:r>
          </a:p>
          <a:p>
            <a:r>
              <a:rPr lang="ru-RU" dirty="0"/>
              <a:t>25 минут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283CEAB-6ADF-42ED-A7C5-E34BAA929FA9}"/>
              </a:ext>
            </a:extLst>
          </p:cNvPr>
          <p:cNvSpPr txBox="1"/>
          <p:nvPr/>
        </p:nvSpPr>
        <p:spPr>
          <a:xfrm>
            <a:off x="5123273" y="4262510"/>
            <a:ext cx="13056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Дети 7 года</a:t>
            </a:r>
          </a:p>
          <a:p>
            <a:pPr algn="ctr"/>
            <a:r>
              <a:rPr lang="ru-RU" dirty="0"/>
              <a:t>жизни</a:t>
            </a: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6F5DE7AB-322D-49BB-A1C0-359022EB1283}"/>
              </a:ext>
            </a:extLst>
          </p:cNvPr>
          <p:cNvCxnSpPr/>
          <p:nvPr/>
        </p:nvCxnSpPr>
        <p:spPr>
          <a:xfrm>
            <a:off x="6671306" y="4586068"/>
            <a:ext cx="7076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B2E11E33-9C25-4A0B-AC59-D63CAB07FBB2}"/>
              </a:ext>
            </a:extLst>
          </p:cNvPr>
          <p:cNvSpPr txBox="1"/>
          <p:nvPr/>
        </p:nvSpPr>
        <p:spPr>
          <a:xfrm>
            <a:off x="7733191" y="4242298"/>
            <a:ext cx="11558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Не  более </a:t>
            </a:r>
          </a:p>
          <a:p>
            <a:r>
              <a:rPr lang="ru-RU" dirty="0"/>
              <a:t>30минут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3756DE3-19C4-4CFE-B4E4-4418E1CA0A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77" y="1338921"/>
            <a:ext cx="3439709" cy="2502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072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EA0A41-7E59-4B07-9550-D120F5B8A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71E947-93F5-4FD7-B270-F1707A216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3">
            <a:extLst>
              <a:ext uri="{FF2B5EF4-FFF2-40B4-BE49-F238E27FC236}">
                <a16:creationId xmlns:a16="http://schemas.microsoft.com/office/drawing/2014/main" id="{AE61941E-32D1-428C-917D-453B15C4BB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7"/>
            <a:ext cx="12192000" cy="69044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A2345B-8F2B-4A3F-8022-3D0C1D8A8567}"/>
              </a:ext>
            </a:extLst>
          </p:cNvPr>
          <p:cNvSpPr txBox="1"/>
          <p:nvPr/>
        </p:nvSpPr>
        <p:spPr>
          <a:xfrm>
            <a:off x="3460653" y="511661"/>
            <a:ext cx="38826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Образовательные задачи</a:t>
            </a:r>
          </a:p>
          <a:p>
            <a:pPr algn="ctr"/>
            <a:r>
              <a:rPr lang="ru-RU" sz="2400" dirty="0"/>
              <a:t>решаются в процессе</a:t>
            </a: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91D77E78-D7E0-4D8E-B0B2-6651B3D05354}"/>
              </a:ext>
            </a:extLst>
          </p:cNvPr>
          <p:cNvCxnSpPr/>
          <p:nvPr/>
        </p:nvCxnSpPr>
        <p:spPr>
          <a:xfrm flipH="1">
            <a:off x="2897945" y="1342658"/>
            <a:ext cx="829993" cy="4829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9C58EB93-57DC-4F76-866B-B5E89DF4473C}"/>
              </a:ext>
            </a:extLst>
          </p:cNvPr>
          <p:cNvCxnSpPr/>
          <p:nvPr/>
        </p:nvCxnSpPr>
        <p:spPr>
          <a:xfrm>
            <a:off x="5401994" y="1427681"/>
            <a:ext cx="0" cy="5260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9158E7E4-DA79-4F70-92F6-E2FB71C919F4}"/>
              </a:ext>
            </a:extLst>
          </p:cNvPr>
          <p:cNvCxnSpPr/>
          <p:nvPr/>
        </p:nvCxnSpPr>
        <p:spPr>
          <a:xfrm>
            <a:off x="7238415" y="1321136"/>
            <a:ext cx="759655" cy="5044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47109BF-A1E4-4778-8400-46E9F62E92DD}"/>
              </a:ext>
            </a:extLst>
          </p:cNvPr>
          <p:cNvSpPr txBox="1"/>
          <p:nvPr/>
        </p:nvSpPr>
        <p:spPr>
          <a:xfrm>
            <a:off x="1181687" y="2049585"/>
            <a:ext cx="27009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Совместной деятельности</a:t>
            </a:r>
          </a:p>
          <a:p>
            <a:r>
              <a:rPr lang="ru-RU" dirty="0"/>
              <a:t>ребенка со взрослыми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EE674F-E140-4FBD-9C21-2EB1FDB5FE08}"/>
              </a:ext>
            </a:extLst>
          </p:cNvPr>
          <p:cNvSpPr txBox="1"/>
          <p:nvPr/>
        </p:nvSpPr>
        <p:spPr>
          <a:xfrm>
            <a:off x="4543865" y="2049586"/>
            <a:ext cx="20257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Самостоятельной</a:t>
            </a:r>
          </a:p>
          <a:p>
            <a:pPr algn="ctr"/>
            <a:r>
              <a:rPr lang="ru-RU" dirty="0"/>
              <a:t>деятельности детей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384C28E-1B7A-408A-874D-DB190960B477}"/>
              </a:ext>
            </a:extLst>
          </p:cNvPr>
          <p:cNvSpPr txBox="1"/>
          <p:nvPr/>
        </p:nvSpPr>
        <p:spPr>
          <a:xfrm>
            <a:off x="7238415" y="2049584"/>
            <a:ext cx="20040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Взаимодействия </a:t>
            </a:r>
          </a:p>
          <a:p>
            <a:pPr algn="ctr"/>
            <a:r>
              <a:rPr lang="ru-RU" dirty="0"/>
              <a:t>с семьями</a:t>
            </a:r>
          </a:p>
          <a:p>
            <a:pPr algn="ctr"/>
            <a:r>
              <a:rPr lang="ru-RU" dirty="0"/>
              <a:t>воспитанников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EB0A2A-6A1D-4E5F-A130-3D9E5F10DD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564"/>
          <a:stretch/>
        </p:blipFill>
        <p:spPr>
          <a:xfrm>
            <a:off x="138766" y="3429000"/>
            <a:ext cx="3589172" cy="219216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287284A-F97D-4DDC-B8F8-37CCCA6EC56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168" t="7913" r="4370" b="8018"/>
          <a:stretch/>
        </p:blipFill>
        <p:spPr>
          <a:xfrm>
            <a:off x="6400972" y="3429000"/>
            <a:ext cx="2709162" cy="184291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94B7877-10A5-48C2-870D-2AD006BF288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866" t="3678" r="4627" b="9020"/>
          <a:stretch/>
        </p:blipFill>
        <p:spPr>
          <a:xfrm>
            <a:off x="3973689" y="2972914"/>
            <a:ext cx="2212622" cy="2863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312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EA0A41-7E59-4B07-9550-D120F5B8A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71E947-93F5-4FD7-B270-F1707A216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3">
            <a:extLst>
              <a:ext uri="{FF2B5EF4-FFF2-40B4-BE49-F238E27FC236}">
                <a16:creationId xmlns:a16="http://schemas.microsoft.com/office/drawing/2014/main" id="{AE61941E-32D1-428C-917D-453B15C4BB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414"/>
            <a:ext cx="12192000" cy="690441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5E2EE67-645D-474C-A1A4-C6F13B271083}"/>
              </a:ext>
            </a:extLst>
          </p:cNvPr>
          <p:cNvSpPr/>
          <p:nvPr/>
        </p:nvSpPr>
        <p:spPr>
          <a:xfrm>
            <a:off x="3671668" y="104476"/>
            <a:ext cx="4310961" cy="691882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Сотрудничество с семьей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45AE21-17E6-4DB9-AEDB-C1F3F9A0A3A5}"/>
              </a:ext>
            </a:extLst>
          </p:cNvPr>
          <p:cNvSpPr txBox="1"/>
          <p:nvPr/>
        </p:nvSpPr>
        <p:spPr>
          <a:xfrm>
            <a:off x="226670" y="391463"/>
            <a:ext cx="23493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Группа </a:t>
            </a:r>
            <a:r>
              <a:rPr lang="ru-RU" b="1" dirty="0" err="1"/>
              <a:t>ВКонтакте</a:t>
            </a:r>
            <a:endParaRPr lang="ru-RU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8BE273-F3CA-4EC2-92A1-497E67D9C90A}"/>
              </a:ext>
            </a:extLst>
          </p:cNvPr>
          <p:cNvSpPr txBox="1"/>
          <p:nvPr/>
        </p:nvSpPr>
        <p:spPr>
          <a:xfrm>
            <a:off x="1907620" y="1050876"/>
            <a:ext cx="1168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Конкурсы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6C37DD-73C1-4B1D-A430-AAF420DE10EC}"/>
              </a:ext>
            </a:extLst>
          </p:cNvPr>
          <p:cNvSpPr txBox="1"/>
          <p:nvPr/>
        </p:nvSpPr>
        <p:spPr>
          <a:xfrm>
            <a:off x="7238144" y="1159624"/>
            <a:ext cx="968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Сайт ОУ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7F269A-E386-4AB3-90FB-2DB55F45408A}"/>
              </a:ext>
            </a:extLst>
          </p:cNvPr>
          <p:cNvSpPr txBox="1"/>
          <p:nvPr/>
        </p:nvSpPr>
        <p:spPr>
          <a:xfrm>
            <a:off x="3146853" y="1732202"/>
            <a:ext cx="1061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Проекты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2BB23C-4A80-4762-8578-D09A404DD778}"/>
              </a:ext>
            </a:extLst>
          </p:cNvPr>
          <p:cNvSpPr txBox="1"/>
          <p:nvPr/>
        </p:nvSpPr>
        <p:spPr>
          <a:xfrm>
            <a:off x="4834155" y="3933956"/>
            <a:ext cx="824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Акции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D9E9D3-4BB8-4095-AB23-9BD6331498A3}"/>
              </a:ext>
            </a:extLst>
          </p:cNvPr>
          <p:cNvSpPr txBox="1"/>
          <p:nvPr/>
        </p:nvSpPr>
        <p:spPr>
          <a:xfrm>
            <a:off x="3174728" y="3196186"/>
            <a:ext cx="2401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Встреча с родителями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48F7EA-36CD-44CD-AF0F-4AC7F10ACCC5}"/>
              </a:ext>
            </a:extLst>
          </p:cNvPr>
          <p:cNvSpPr txBox="1"/>
          <p:nvPr/>
        </p:nvSpPr>
        <p:spPr>
          <a:xfrm>
            <a:off x="6888106" y="2138789"/>
            <a:ext cx="2311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Совместные события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861CC9A-6A3B-43E0-A058-40B83280E97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973" t="17478" r="23385" b="5324"/>
          <a:stretch/>
        </p:blipFill>
        <p:spPr>
          <a:xfrm>
            <a:off x="4340612" y="1078396"/>
            <a:ext cx="2120093" cy="184190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0AC1ACB-8A04-4F63-8CC3-4842CBA9A5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0" r="4493" b="23714"/>
          <a:stretch/>
        </p:blipFill>
        <p:spPr>
          <a:xfrm>
            <a:off x="642856" y="1689747"/>
            <a:ext cx="2349305" cy="19088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C05A852-3AC9-4F65-BB1C-ADE203C79EE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070" t="10310" r="11335" b="9633"/>
          <a:stretch/>
        </p:blipFill>
        <p:spPr>
          <a:xfrm>
            <a:off x="220132" y="4441518"/>
            <a:ext cx="3184250" cy="226006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883BB51-A9B9-4FCD-88FD-FE0220CB506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719" t="17644" r="3151" b="8341"/>
          <a:stretch/>
        </p:blipFill>
        <p:spPr>
          <a:xfrm>
            <a:off x="6615397" y="2858162"/>
            <a:ext cx="3023639" cy="185160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D80DD69-428D-4E8F-BC86-7117D28C16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1929" y="4783479"/>
            <a:ext cx="3328141" cy="187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667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EA0A41-7E59-4B07-9550-D120F5B8A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71E947-93F5-4FD7-B270-F1707A216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3">
            <a:extLst>
              <a:ext uri="{FF2B5EF4-FFF2-40B4-BE49-F238E27FC236}">
                <a16:creationId xmlns:a16="http://schemas.microsoft.com/office/drawing/2014/main" id="{AE61941E-32D1-428C-917D-453B15C4BB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207"/>
            <a:ext cx="12192000" cy="69044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C42E20B-A825-48A2-8070-6BC377796922}"/>
              </a:ext>
            </a:extLst>
          </p:cNvPr>
          <p:cNvSpPr txBox="1"/>
          <p:nvPr/>
        </p:nvSpPr>
        <p:spPr>
          <a:xfrm>
            <a:off x="3137095" y="194624"/>
            <a:ext cx="3855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Инклюзивное образование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D0A657-BA47-4BE6-A9B4-4017594190B9}"/>
              </a:ext>
            </a:extLst>
          </p:cNvPr>
          <p:cNvSpPr txBox="1"/>
          <p:nvPr/>
        </p:nvSpPr>
        <p:spPr>
          <a:xfrm>
            <a:off x="874959" y="1688074"/>
            <a:ext cx="34243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/>
              <a:t>Адаптированная</a:t>
            </a:r>
            <a:r>
              <a:rPr lang="ru-RU" sz="2400" dirty="0"/>
              <a:t> программа </a:t>
            </a:r>
          </a:p>
          <a:p>
            <a:pPr algn="ctr"/>
            <a:r>
              <a:rPr lang="ru-RU" sz="2400" dirty="0"/>
              <a:t>для детей с ЗПР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5C9CB9-61C6-465A-83B7-39AC54A75FCC}"/>
              </a:ext>
            </a:extLst>
          </p:cNvPr>
          <p:cNvSpPr txBox="1"/>
          <p:nvPr/>
        </p:nvSpPr>
        <p:spPr>
          <a:xfrm>
            <a:off x="5174253" y="1727102"/>
            <a:ext cx="39020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/>
              <a:t>Адаптированная программа</a:t>
            </a:r>
          </a:p>
          <a:p>
            <a:pPr algn="ctr"/>
            <a:r>
              <a:rPr lang="ru-RU" dirty="0"/>
              <a:t>для</a:t>
            </a:r>
            <a:r>
              <a:rPr lang="ru-RU" sz="2400" dirty="0"/>
              <a:t> детей с ТНР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818371-A69F-41BE-80EB-68F7CAE918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4695"/>
          <a:stretch/>
        </p:blipFill>
        <p:spPr>
          <a:xfrm>
            <a:off x="3177487" y="2900363"/>
            <a:ext cx="3263343" cy="327660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246DF6A-D9A9-440E-8C95-17D69194BF7F}"/>
              </a:ext>
            </a:extLst>
          </p:cNvPr>
          <p:cNvSpPr/>
          <p:nvPr/>
        </p:nvSpPr>
        <p:spPr>
          <a:xfrm>
            <a:off x="1761159" y="778279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разработана на основе ФГОС ДО,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адаптированной образовательной программой дошкольного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2712218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EA0A41-7E59-4B07-9550-D120F5B8A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71E947-93F5-4FD7-B270-F1707A216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3">
            <a:extLst>
              <a:ext uri="{FF2B5EF4-FFF2-40B4-BE49-F238E27FC236}">
                <a16:creationId xmlns:a16="http://schemas.microsoft.com/office/drawing/2014/main" id="{AE61941E-32D1-428C-917D-453B15C4BB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4414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3B0828CB-FA27-4198-AE7F-C363EC897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7493"/>
            <a:ext cx="7576462" cy="5665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6763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2765</TotalTime>
  <Words>197</Words>
  <Application>Microsoft Office PowerPoint</Application>
  <PresentationFormat>Широкоэкранный</PresentationFormat>
  <Paragraphs>88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Monotype Corsiva</vt:lpstr>
      <vt:lpstr>Times New Roman</vt:lpstr>
      <vt:lpstr>Тема Office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Alex Mihaltsow</cp:lastModifiedBy>
  <cp:revision>170</cp:revision>
  <dcterms:created xsi:type="dcterms:W3CDTF">2022-02-03T08:10:24Z</dcterms:created>
  <dcterms:modified xsi:type="dcterms:W3CDTF">2023-11-07T05:52:49Z</dcterms:modified>
</cp:coreProperties>
</file>